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87" r:id="rId2"/>
    <p:sldId id="285" r:id="rId3"/>
    <p:sldId id="282" r:id="rId4"/>
    <p:sldId id="291" r:id="rId5"/>
    <p:sldId id="292" r:id="rId6"/>
    <p:sldId id="286" r:id="rId7"/>
    <p:sldId id="293" r:id="rId8"/>
    <p:sldId id="294" r:id="rId9"/>
    <p:sldId id="290" r:id="rId10"/>
    <p:sldId id="28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F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DCFCD-5621-47C0-80F6-6604972BC7EA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24B18-F748-4E64-9272-659F2B5B4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770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Адаптация к школе</a:t>
            </a:r>
            <a:endParaRPr lang="ru-RU" dirty="0"/>
          </a:p>
        </p:txBody>
      </p:sp>
      <p:pic>
        <p:nvPicPr>
          <p:cNvPr id="23554" name="Picture 2" descr="C:\Users\gigiena\Desktop\Попова\здоровье школьника\Лекции\адаптация легкая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996952"/>
            <a:ext cx="2781473" cy="1828797"/>
          </a:xfrm>
          <a:prstGeom prst="rect">
            <a:avLst/>
          </a:prstGeom>
          <a:noFill/>
        </p:spPr>
      </p:pic>
      <p:pic>
        <p:nvPicPr>
          <p:cNvPr id="23555" name="Picture 3" descr="C:\Users\gigiena\Desktop\Попова\здоровье школьника\Лекции\адаптация средня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5013176"/>
            <a:ext cx="1650479" cy="1693341"/>
          </a:xfrm>
          <a:prstGeom prst="rect">
            <a:avLst/>
          </a:prstGeom>
          <a:noFill/>
        </p:spPr>
      </p:pic>
      <p:pic>
        <p:nvPicPr>
          <p:cNvPr id="23556" name="Picture 4" descr="C:\Users\gigiena\Desktop\Попова\здоровье школьника\Лекции\адаптация тяжела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2842688"/>
            <a:ext cx="3024336" cy="201334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11560" y="2348880"/>
            <a:ext cx="7776864" cy="400110"/>
          </a:xfrm>
          <a:prstGeom prst="rect">
            <a:avLst/>
          </a:prstGeom>
          <a:solidFill>
            <a:srgbClr val="FF99FF"/>
          </a:solidFill>
          <a:ln>
            <a:solidFill>
              <a:srgbClr val="FF66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Новый вид деятельности - учебный (раньше – игровой)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1340768"/>
            <a:ext cx="784887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66CC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Новые условия (особенности режима дня, общения со сверстниками, учителями)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657600"/>
            <a:ext cx="8382000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smtClean="0"/>
              <a:t>                Благодарю за внимание</a:t>
            </a:r>
            <a:r>
              <a:rPr lang="ru-RU" sz="4000" smtClean="0"/>
              <a:t> !</a:t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609600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smtClean="0">
                <a:solidFill>
                  <a:srgbClr val="FF9933"/>
                </a:solidFill>
              </a:rPr>
              <a:t>Будьте счастливы и здоровы!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Адаптация к школе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980728"/>
            <a:ext cx="77768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это процесс привыкания к новым школьным условиям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628800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Легкая адаптация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1700808"/>
            <a:ext cx="3888432" cy="12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</a:t>
            </a:r>
            <a:r>
              <a:rPr lang="ru-RU" dirty="0" smtClean="0"/>
              <a:t>ыстро вливаются в коллектив, осваиваются в школе, приобретают новых друзей, легко учатся</a:t>
            </a:r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3563888" y="18448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284984"/>
            <a:ext cx="2664296" cy="1058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Средней тяжести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3491880" y="3429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2996952"/>
            <a:ext cx="439248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</a:t>
            </a:r>
            <a:r>
              <a:rPr lang="ru-RU" dirty="0" smtClean="0"/>
              <a:t>есоответствие  поведения  детей требованиям школы затягивается. </a:t>
            </a:r>
          </a:p>
          <a:p>
            <a:pPr algn="ctr"/>
            <a:r>
              <a:rPr lang="ru-RU" dirty="0" smtClean="0"/>
              <a:t>Дети не могут принять новую ситуацию обучения, общения с учителем, детьми, испытывают трудности и в усвоении учебной программы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5229200"/>
            <a:ext cx="25922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Тяжелая адаптация</a:t>
            </a:r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>
            <a:off x="3275856" y="53732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355976" y="4869160"/>
            <a:ext cx="4680520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</a:t>
            </a:r>
            <a:r>
              <a:rPr lang="ru-RU" dirty="0" smtClean="0"/>
              <a:t>тмечаются </a:t>
            </a:r>
            <a:r>
              <a:rPr lang="ru-RU" dirty="0" smtClean="0"/>
              <a:t>негативные формы поведения, резкое проявление отрицательных эмоций, дети  с большим трудом усваивают учебный материал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Адаптация к школе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980728"/>
            <a:ext cx="77768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Признаки проблем адаптации у ребенка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204864"/>
            <a:ext cx="8136904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2400" dirty="0" smtClean="0"/>
              <a:t> жалобы </a:t>
            </a:r>
            <a:r>
              <a:rPr lang="ru-RU" sz="2400" dirty="0" smtClean="0"/>
              <a:t>ребенка на усталость, головные боли</a:t>
            </a:r>
          </a:p>
          <a:p>
            <a:pPr>
              <a:buFontTx/>
              <a:buChar char="-"/>
            </a:pPr>
            <a:r>
              <a:rPr lang="ru-RU" sz="2400" dirty="0" smtClean="0"/>
              <a:t> раздражительность</a:t>
            </a:r>
            <a:r>
              <a:rPr lang="ru-RU" sz="2400" dirty="0" smtClean="0"/>
              <a:t>, плаксивость, нарушение сна</a:t>
            </a:r>
          </a:p>
          <a:p>
            <a:pPr>
              <a:buFontTx/>
              <a:buChar char="-"/>
            </a:pPr>
            <a:r>
              <a:rPr lang="ru-RU" sz="2400" dirty="0" smtClean="0"/>
              <a:t> снижение </a:t>
            </a:r>
            <a:r>
              <a:rPr lang="ru-RU" sz="2400" dirty="0" smtClean="0"/>
              <a:t>аппетита </a:t>
            </a:r>
            <a:r>
              <a:rPr lang="ru-RU" sz="2400" dirty="0" smtClean="0"/>
              <a:t>у детей </a:t>
            </a:r>
            <a:r>
              <a:rPr lang="ru-RU" sz="2400" dirty="0" smtClean="0"/>
              <a:t>и </a:t>
            </a:r>
            <a:r>
              <a:rPr lang="ru-RU" sz="2400" dirty="0" smtClean="0"/>
              <a:t>массы </a:t>
            </a:r>
            <a:r>
              <a:rPr lang="ru-RU" sz="2400" dirty="0" smtClean="0"/>
              <a:t>тела</a:t>
            </a:r>
          </a:p>
          <a:p>
            <a:pPr>
              <a:buFontTx/>
              <a:buChar char="-"/>
            </a:pPr>
            <a:r>
              <a:rPr lang="ru-RU" sz="2400" dirty="0" smtClean="0"/>
              <a:t> трудности психологического </a:t>
            </a:r>
            <a:r>
              <a:rPr lang="ru-RU" sz="2400" dirty="0" smtClean="0"/>
              <a:t>характера (чувство </a:t>
            </a:r>
            <a:r>
              <a:rPr lang="ru-RU" sz="2400" dirty="0" smtClean="0"/>
              <a:t>страха, отрицательное отношение к учебе, учителю, неправильное представление о своих способностях и возможностях)</a:t>
            </a:r>
            <a:endParaRPr lang="ru-RU" sz="2400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4067944" y="1556792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626" name="Picture 2" descr="C:\Users\gigiena\Desktop\Попова\здоровье школьника\Лекции\адаптация тяжелая 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1" y="4483174"/>
            <a:ext cx="3168352" cy="2374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8527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делать? Как помочь ребенку?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Необходимо рассказать учителю об особенностях характера, состояния здоровья ребенка, чтобы своевременно помочь ребенку (возможно учитель разрешит вставать с места во время урока, при выполнении заданий даст больше времени на выполнение и др.)</a:t>
            </a:r>
          </a:p>
          <a:p>
            <a:r>
              <a:rPr lang="ru-RU" dirty="0" smtClean="0"/>
              <a:t>Поговорить с ребенком «по душам» в благоприятной эмоциональной </a:t>
            </a:r>
            <a:r>
              <a:rPr lang="ru-RU" dirty="0" smtClean="0"/>
              <a:t>обстановке. </a:t>
            </a:r>
            <a:r>
              <a:rPr lang="ru-RU" dirty="0" smtClean="0"/>
              <a:t>Попытаться выяснить, что нравится в школе, а что нет.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После беседы нужно обязательно сказать, что Вы его любите!</a:t>
            </a:r>
          </a:p>
          <a:p>
            <a:r>
              <a:rPr lang="ru-RU" dirty="0" smtClean="0"/>
              <a:t>Не сравнивать своего ребенка с другими детьми.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579296" cy="85270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Взаимодействие </a:t>
            </a:r>
            <a:r>
              <a:rPr lang="ru-RU" sz="4000" dirty="0" smtClean="0"/>
              <a:t>«родитель – учитель»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Держите контакт с учителем (поведение ребенка в школе может отличаться от поведения дома</a:t>
            </a:r>
            <a:r>
              <a:rPr lang="ru-RU" dirty="0"/>
              <a:t>) Разговаривайте с учителем!!!</a:t>
            </a:r>
          </a:p>
          <a:p>
            <a:r>
              <a:rPr lang="ru-RU" dirty="0" smtClean="0"/>
              <a:t>Наблюдайте </a:t>
            </a:r>
            <a:r>
              <a:rPr lang="ru-RU" dirty="0" smtClean="0"/>
              <a:t>за поведением ребенка дома (во время выполнения домашних заданий, </a:t>
            </a:r>
            <a:r>
              <a:rPr lang="ru-RU" dirty="0" smtClean="0"/>
              <a:t>игр - во </a:t>
            </a:r>
            <a:r>
              <a:rPr lang="ru-RU" dirty="0" smtClean="0"/>
              <a:t>время игры ребенок проигрывает свои страхи, переживания и др</a:t>
            </a:r>
            <a:r>
              <a:rPr lang="ru-RU" dirty="0" smtClean="0"/>
              <a:t>.)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ВАЖНО!!! У ребенка начальной школы важное место в режиме дня продолжает занимать </a:t>
            </a:r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</a:rPr>
              <a:t>игровой вид деятельности.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Во время игры ребенок психологически отдыхает!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gigiena\Desktop\Попова\здоровье школьника\Лекции\работоспостобность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7" y="1052736"/>
            <a:ext cx="4499993" cy="32403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Адаптация к школе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692696"/>
            <a:ext cx="77768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Профилактика проблем адаптации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1700808"/>
            <a:ext cx="4464496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dirty="0" smtClean="0"/>
              <a:t> - </a:t>
            </a:r>
            <a:r>
              <a:rPr lang="ru-RU" sz="2400" i="1" dirty="0" smtClean="0"/>
              <a:t>рациональный режим учебы </a:t>
            </a:r>
          </a:p>
          <a:p>
            <a:r>
              <a:rPr lang="ru-RU" sz="2400" i="1" dirty="0" smtClean="0"/>
              <a:t>- рациональный режим  отдыха (на воздухе, в активных играх, в движении)</a:t>
            </a:r>
          </a:p>
          <a:p>
            <a:r>
              <a:rPr lang="ru-RU" sz="2400" i="1" dirty="0" smtClean="0"/>
              <a:t>- игра</a:t>
            </a:r>
            <a:r>
              <a:rPr lang="ru-RU" sz="2400" i="1" dirty="0" smtClean="0"/>
              <a:t>!!!</a:t>
            </a:r>
          </a:p>
          <a:p>
            <a:endParaRPr lang="ru-RU" sz="2400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4067944" y="1124744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4725144"/>
            <a:ext cx="9036496" cy="201622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 </a:t>
            </a:r>
            <a:r>
              <a:rPr lang="ru-RU" sz="2000" dirty="0" smtClean="0"/>
              <a:t>-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- Будить </a:t>
            </a:r>
            <a:r>
              <a:rPr lang="ru-RU" sz="2000" dirty="0" smtClean="0"/>
              <a:t>ребёнка в последний момент перед уходом в школу;</a:t>
            </a:r>
          </a:p>
          <a:p>
            <a:r>
              <a:rPr lang="ru-RU" sz="2000" dirty="0" smtClean="0"/>
              <a:t> - Кормить ребёнка перед школой и после неё сухой пищей, бутербродами;</a:t>
            </a:r>
          </a:p>
          <a:p>
            <a:r>
              <a:rPr lang="ru-RU" sz="2000" dirty="0" smtClean="0"/>
              <a:t> - Сразу после школьных уроков выполнять домашние задания;</a:t>
            </a:r>
          </a:p>
          <a:p>
            <a:r>
              <a:rPr lang="ru-RU" sz="2000" dirty="0" smtClean="0"/>
              <a:t> - Ждать папу и маму, чтобы начать выполнение домашних заданий;</a:t>
            </a:r>
          </a:p>
          <a:p>
            <a:r>
              <a:rPr lang="ru-RU" sz="2000" dirty="0" smtClean="0"/>
              <a:t> - Сидеть у телевизора и за компьютером, планшетом более 40-45 минут в день единовременно</a:t>
            </a:r>
            <a:r>
              <a:rPr lang="ru-RU" sz="2000" dirty="0" smtClean="0"/>
              <a:t>; </a:t>
            </a:r>
            <a:endParaRPr lang="ru-RU" sz="2000" dirty="0" smtClean="0"/>
          </a:p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39952" y="3573016"/>
            <a:ext cx="1346448" cy="6480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НЕЛЬЗЯ</a:t>
            </a:r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4644008" y="4221088"/>
            <a:ext cx="484632" cy="478241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Литература в помощь родителю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Книга У. Смит «Воспитание ребенка от 1 года до 10 </a:t>
            </a:r>
            <a:r>
              <a:rPr lang="ru-RU" dirty="0" smtClean="0"/>
              <a:t>лет»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Книга Э. </a:t>
            </a:r>
            <a:r>
              <a:rPr lang="ru-RU" dirty="0" err="1" smtClean="0"/>
              <a:t>Мазлиш</a:t>
            </a:r>
            <a:r>
              <a:rPr lang="ru-RU" dirty="0" smtClean="0"/>
              <a:t> «Как говорить, чтобы дети слушали, и как слушать, чтобы дети говорили»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настасия\Desktop\книга Мазлиш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7842"/>
            <a:ext cx="3384376" cy="5470436"/>
          </a:xfrm>
          <a:prstGeom prst="rect">
            <a:avLst/>
          </a:prstGeom>
          <a:noFill/>
        </p:spPr>
      </p:pic>
      <p:pic>
        <p:nvPicPr>
          <p:cNvPr id="2051" name="Picture 3" descr="C:\Users\Анастасия\Desktop\Смит-кни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7" y="659720"/>
            <a:ext cx="3384376" cy="6009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 летом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После первого класса: </a:t>
            </a:r>
            <a:r>
              <a:rPr lang="ru-RU" dirty="0" smtClean="0"/>
              <a:t>контроль зрения, состояния опорно-двигательного аппарата, хронических заболеваний</a:t>
            </a:r>
            <a:r>
              <a:rPr lang="ru-RU" dirty="0" smtClean="0"/>
              <a:t>…</a:t>
            </a:r>
            <a:endParaRPr lang="ru-RU" dirty="0" smtClean="0"/>
          </a:p>
          <a:p>
            <a:r>
              <a:rPr lang="ru-RU" dirty="0" smtClean="0"/>
              <a:t>Двигательная активность, закаливание</a:t>
            </a:r>
          </a:p>
          <a:p>
            <a:r>
              <a:rPr lang="ru-RU" dirty="0" smtClean="0"/>
              <a:t>Режим дня</a:t>
            </a:r>
          </a:p>
          <a:p>
            <a:r>
              <a:rPr lang="ru-RU" dirty="0" smtClean="0"/>
              <a:t>Питание</a:t>
            </a:r>
          </a:p>
          <a:p>
            <a:r>
              <a:rPr lang="ru-RU" dirty="0" smtClean="0"/>
              <a:t>Контроль за рабочим местом (соответствие росту)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311</TotalTime>
  <Words>495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Constantia</vt:lpstr>
      <vt:lpstr>Wingdings</vt:lpstr>
      <vt:lpstr>Wingdings 2</vt:lpstr>
      <vt:lpstr>Поток</vt:lpstr>
      <vt:lpstr>Адаптация к школе</vt:lpstr>
      <vt:lpstr>Адаптация к школе</vt:lpstr>
      <vt:lpstr>Адаптация к школе</vt:lpstr>
      <vt:lpstr>Что делать? Как помочь ребенку?</vt:lpstr>
      <vt:lpstr>Взаимодействие «родитель – учитель»</vt:lpstr>
      <vt:lpstr>Адаптация к школе</vt:lpstr>
      <vt:lpstr>Литература в помощь родителю</vt:lpstr>
      <vt:lpstr>Презентация PowerPoint</vt:lpstr>
      <vt:lpstr>Профилактика летом</vt:lpstr>
      <vt:lpstr>                Благодарю за внимание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User_112</cp:lastModifiedBy>
  <cp:revision>50</cp:revision>
  <dcterms:created xsi:type="dcterms:W3CDTF">2016-03-22T07:19:42Z</dcterms:created>
  <dcterms:modified xsi:type="dcterms:W3CDTF">2019-07-12T07:47:09Z</dcterms:modified>
</cp:coreProperties>
</file>