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22.jpeg" ContentType="image/jpeg"/>
  <Override PartName="/ppt/media/image13.jpeg" ContentType="image/jpeg"/>
  <Override PartName="/ppt/media/image21.jpeg" ContentType="image/jpeg"/>
  <Override PartName="/ppt/media/image12.jpeg" ContentType="image/jpeg"/>
  <Override PartName="/ppt/media/image20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.jpeg" ContentType="image/jpeg"/>
  <Override PartName="/ppt/media/image17.jpeg" ContentType="image/jpeg"/>
  <Override PartName="/ppt/media/image16.jpeg" ContentType="image/jpeg"/>
  <Override PartName="/ppt/media/image24.jpeg" ContentType="image/jpe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943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85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943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85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943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85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572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943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85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92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5943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45716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391140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523880"/>
            <a:ext cx="401544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911400"/>
            <a:ext cx="8228520" cy="21801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48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Line 2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rgbClr val="e8e9e7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rgbClr val="e8e9e7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4540320" y="3526200"/>
            <a:ext cx="45360" cy="45360"/>
          </a:xfrm>
          <a:prstGeom prst="rect">
            <a:avLst/>
          </a:prstGeom>
          <a:solidFill>
            <a:srgbClr val="f3a447"/>
          </a:solidFill>
          <a:ln w="38160">
            <a:solidFill>
              <a:srgbClr val="f3a447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21.12.14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4161D1-71B1-4121-81D1-11C1B14100A1}" type="slidenum">
              <a:rPr lang="ru-RU">
                <a:solidFill>
                  <a:srgbClr val="ffffff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2400">
                <a:solidFill>
                  <a:srgbClr val="fefac9"/>
                </a:solidFill>
                <a:latin typeface="Constantia"/>
              </a:rPr>
              <a:t>Второй уровень</a:t>
            </a:r>
            <a:endParaRPr/>
          </a:p>
          <a:p>
            <a:pPr lvl="1">
              <a:buSzPct val="85000"/>
              <a:buFont charset="2" typeface="Wingdings 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2">
              <a:buSzPct val="85000"/>
              <a:buFont charset="2" typeface="Wingdings 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3">
              <a:buSzPct val="85000"/>
              <a:buFont charset="2" typeface="Wingdings 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21.12.14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A151A1-8141-4121-91F1-C1A17111C1D1}" type="slidenum">
              <a:rPr lang="ru-RU">
                <a:solidFill>
                  <a:srgbClr val="ffffff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040" cy="1066320"/>
          </a:xfrm>
          <a:prstGeom prst="rect">
            <a:avLst/>
          </a:prstGeom>
        </p:spPr>
        <p:txBody>
          <a:bodyPr anchor="b" bIns="45000" rIns="90000" tIns="91440"/>
          <a:p>
            <a:pPr>
              <a:lnSpc>
                <a:spcPct val="100000"/>
              </a:lnSpc>
            </a:pPr>
            <a:r>
              <a:rPr b="1" lang="ru-RU">
                <a:solidFill>
                  <a:srgbClr val="fefac9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457200"/>
            <a:ext cx="6019560" cy="55623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Constantia"/>
              </a:rPr>
              <a:t>Седьмой уровень структурыВставка рисунка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629400" y="1600200"/>
            <a:ext cx="2057040" cy="44193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21.12.14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C1F161-D1F1-4181-81C1-112161916141}" type="slidenum">
              <a:rPr lang="ru-RU">
                <a:solidFill>
                  <a:srgbClr val="ffffff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82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457200" y="457200"/>
            <a:ext cx="6248160" cy="57146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2600">
                <a:solidFill>
                  <a:srgbClr val="ffffff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2400">
                <a:solidFill>
                  <a:srgbClr val="fefac9"/>
                </a:solidFill>
                <a:latin typeface="Constantia"/>
              </a:rPr>
              <a:t>Второй уровень</a:t>
            </a:r>
            <a:endParaRPr/>
          </a:p>
          <a:p>
            <a:pPr lvl="1">
              <a:buSzPct val="85000"/>
              <a:buFont charset="2" typeface="Wingdings 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2">
              <a:buSzPct val="85000"/>
              <a:buFont charset="2" typeface="Wingdings 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3">
              <a:buSzPct val="85000"/>
              <a:buFont charset="2" typeface="Wingdings 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781680" y="1600200"/>
            <a:ext cx="1983960" cy="3733560"/>
          </a:xfrm>
          <a:prstGeom prst="rect">
            <a:avLst/>
          </a:prstGeom>
        </p:spPr>
        <p:txBody>
          <a:bodyPr lIns="90000" rIns="90000"/>
          <a:p>
            <a:pPr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title"/>
          </p:nvPr>
        </p:nvSpPr>
        <p:spPr>
          <a:xfrm>
            <a:off x="6781680" y="457200"/>
            <a:ext cx="1980720" cy="1066320"/>
          </a:xfrm>
          <a:prstGeom prst="rect">
            <a:avLst/>
          </a:prstGeom>
        </p:spPr>
        <p:txBody>
          <a:bodyPr anchor="b" bIns="45000" rIns="90000" tIns="91440"/>
          <a:p>
            <a:pPr>
              <a:lnSpc>
                <a:spcPct val="100000"/>
              </a:lnSpc>
            </a:pPr>
            <a:r>
              <a:rPr b="1" lang="ru-RU">
                <a:solidFill>
                  <a:srgbClr val="fefac9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21.12.14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A17181-C181-41B1-B161-C191D1E1E111}" type="slidenum">
              <a:rPr lang="ru-RU">
                <a:solidFill>
                  <a:srgbClr val="ffffff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120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71B161-1161-4161-9171-5161510011C1}" type="slidenum">
              <a:rPr lang="ru-RU">
                <a:solidFill>
                  <a:srgbClr val="ffffff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ffffff"/>
                </a:solidFill>
                <a:latin typeface="Constantia"/>
              </a:rPr>
              <a:t>21.12.14</a:t>
            </a:r>
            <a:endParaRPr/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1399680"/>
            <a:ext cx="4039920" cy="7617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2201760"/>
            <a:ext cx="4038120" cy="3913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ru-RU" sz="1200">
                <a:solidFill>
                  <a:srgbClr val="fefac9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200">
                <a:solidFill>
                  <a:srgbClr val="fefac9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200">
                <a:solidFill>
                  <a:srgbClr val="fefac9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200">
                <a:solidFill>
                  <a:srgbClr val="fefac9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200">
                <a:solidFill>
                  <a:srgbClr val="fefac9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200">
                <a:solidFill>
                  <a:srgbClr val="fefac9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1200">
                <a:solidFill>
                  <a:srgbClr val="fefac9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2400">
                <a:solidFill>
                  <a:srgbClr val="fefac9"/>
                </a:solidFill>
                <a:latin typeface="Constantia"/>
              </a:rPr>
              <a:t>Второй уровень</a:t>
            </a:r>
            <a:endParaRPr/>
          </a:p>
          <a:p>
            <a:pPr lvl="1">
              <a:buSzPct val="85000"/>
              <a:buFont charset="2" typeface="Wingdings 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2">
              <a:buSzPct val="85000"/>
              <a:buFont charset="2" typeface="Wingdings 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3">
              <a:buSzPct val="85000"/>
              <a:buFont charset="2" typeface="Wingdings 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4649760" y="2201760"/>
            <a:ext cx="4038120" cy="3913200"/>
          </a:xfrm>
          <a:prstGeom prst="rect">
            <a:avLst/>
          </a:prstGeom>
        </p:spPr>
        <p:txBody>
          <a:bodyPr anchor="ctr" bIns="0" lIns="0" rIns="0" tIns="0"/>
          <a:p>
            <a:pPr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85000"/>
              <a:buFont charset="2" typeface="Wingdings 2"/>
              <a:buChar char=""/>
            </a:pPr>
            <a:r>
              <a:rPr lang="ru-RU" sz="2400">
                <a:solidFill>
                  <a:srgbClr val="fefac9"/>
                </a:solidFill>
                <a:latin typeface="Constantia"/>
              </a:rPr>
              <a:t>Второй уровень</a:t>
            </a:r>
            <a:endParaRPr/>
          </a:p>
          <a:p>
            <a:pPr lvl="1">
              <a:buSzPct val="85000"/>
              <a:buFont charset="2" typeface="Wingdings 2"/>
              <a:buChar char=""/>
            </a:pPr>
            <a:r>
              <a:rPr lang="ru-RU" sz="2100">
                <a:solidFill>
                  <a:srgbClr val="ffffff"/>
                </a:solidFill>
                <a:latin typeface="Constantia"/>
              </a:rPr>
              <a:t>Третий уровень</a:t>
            </a:r>
            <a:endParaRPr/>
          </a:p>
          <a:p>
            <a:pPr lvl="2">
              <a:buSzPct val="85000"/>
              <a:buFont charset="2" typeface="Wingdings 2"/>
              <a:buChar char=""/>
            </a:pPr>
            <a:r>
              <a:rPr lang="ru-RU" sz="1900">
                <a:solidFill>
                  <a:srgbClr val="ffffff"/>
                </a:solidFill>
                <a:latin typeface="Constantia"/>
              </a:rPr>
              <a:t>Четвертый уровень</a:t>
            </a:r>
            <a:endParaRPr/>
          </a:p>
          <a:p>
            <a:pPr lvl="3">
              <a:buSzPct val="85000"/>
              <a:buFont charset="2" typeface="Wingdings 2"/>
              <a:buChar char=""/>
            </a:pPr>
            <a:r>
              <a:rPr lang="ru-RU" sz="1600">
                <a:solidFill>
                  <a:srgbClr val="ffffff"/>
                </a:solidFill>
                <a:latin typeface="Constantia"/>
              </a:rPr>
              <a:t>Пятый уровень</a:t>
            </a:r>
            <a:endParaRPr/>
          </a:p>
        </p:txBody>
      </p:sp>
      <p:sp>
        <p:nvSpPr>
          <p:cNvPr id="159" name="PlaceHolder 7"/>
          <p:cNvSpPr>
            <a:spLocks noGrp="1"/>
          </p:cNvSpPr>
          <p:nvPr>
            <p:ph type="title"/>
          </p:nvPr>
        </p:nvSpPr>
        <p:spPr>
          <a:xfrm>
            <a:off x="457200" y="155520"/>
            <a:ext cx="8229240" cy="114264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60" name="PlaceHolder 8"/>
          <p:cNvSpPr>
            <a:spLocks noGrp="1"/>
          </p:cNvSpPr>
          <p:nvPr>
            <p:ph type="body"/>
          </p:nvPr>
        </p:nvSpPr>
        <p:spPr>
          <a:xfrm>
            <a:off x="4648320" y="1399680"/>
            <a:ext cx="4039920" cy="7617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600">
                <a:solidFill>
                  <a:srgbClr val="ffffff"/>
                </a:solidFill>
                <a:latin typeface="Constantia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161" name="Line 9"/>
          <p:cNvSpPr/>
          <p:nvPr/>
        </p:nvSpPr>
        <p:spPr>
          <a:xfrm>
            <a:off x="562680" y="2180160"/>
            <a:ext cx="3749040" cy="1440"/>
          </a:xfrm>
          <a:prstGeom prst="line">
            <a:avLst/>
          </a:prstGeom>
          <a:ln w="12600">
            <a:solidFill>
              <a:srgbClr val="e8e9e7"/>
            </a:solidFill>
            <a:round/>
          </a:ln>
        </p:spPr>
      </p:sp>
      <p:sp>
        <p:nvSpPr>
          <p:cNvPr id="162" name="Line 10"/>
          <p:cNvSpPr/>
          <p:nvPr/>
        </p:nvSpPr>
        <p:spPr>
          <a:xfrm>
            <a:off x="4754880" y="2180160"/>
            <a:ext cx="3749040" cy="1440"/>
          </a:xfrm>
          <a:prstGeom prst="line">
            <a:avLst/>
          </a:prstGeom>
          <a:ln w="12600">
            <a:solidFill>
              <a:srgbClr val="e8e9e7"/>
            </a:solidFill>
            <a:round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3492000" y="4725000"/>
            <a:ext cx="4952520" cy="17521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200">
                <a:solidFill>
                  <a:srgbClr val="fefac9"/>
                </a:solidFill>
                <a:latin typeface="Constantia"/>
              </a:rPr>
              <a:t>	</a:t>
            </a:r>
            <a:r>
              <a:rPr lang="ru-RU" sz="2200">
                <a:solidFill>
                  <a:srgbClr val="fefac9"/>
                </a:solidFill>
                <a:latin typeface="Constantia"/>
              </a:rPr>
              <a:t>Подготовили: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>
                <a:solidFill>
                  <a:srgbClr val="fefac9"/>
                </a:solidFill>
                <a:latin typeface="Constantia"/>
              </a:rPr>
              <a:t>             </a:t>
            </a:r>
            <a:r>
              <a:rPr lang="ru-RU" sz="2200">
                <a:solidFill>
                  <a:srgbClr val="fefac9"/>
                </a:solidFill>
                <a:latin typeface="Constantia"/>
              </a:rPr>
              <a:t>Паскида Ксения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>
                <a:solidFill>
                  <a:srgbClr val="fefac9"/>
                </a:solidFill>
                <a:latin typeface="Constantia"/>
              </a:rPr>
              <a:t>             </a:t>
            </a:r>
            <a:r>
              <a:rPr lang="ru-RU" sz="2200">
                <a:solidFill>
                  <a:srgbClr val="fefac9"/>
                </a:solidFill>
                <a:latin typeface="Constantia"/>
              </a:rPr>
              <a:t>Батяркина Алина,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200">
                <a:solidFill>
                  <a:srgbClr val="fefac9"/>
                </a:solidFill>
                <a:latin typeface="Constantia"/>
              </a:rPr>
              <a:t>             </a:t>
            </a:r>
            <a:r>
              <a:rPr lang="ru-RU" sz="2200">
                <a:solidFill>
                  <a:srgbClr val="fefac9"/>
                </a:solidFill>
                <a:latin typeface="Constantia"/>
              </a:rPr>
              <a:t>ученицы 5 «А» класса,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500">
                <a:solidFill>
                  <a:srgbClr val="fefac9"/>
                </a:solidFill>
                <a:latin typeface="Constantia"/>
              </a:rPr>
              <a:t>              </a:t>
            </a:r>
            <a:r>
              <a:rPr lang="ru-RU" sz="1500">
                <a:solidFill>
                  <a:srgbClr val="fefac9"/>
                </a:solidFill>
                <a:latin typeface="Constantia"/>
              </a:rPr>
              <a:t>МАОУ СОШ  № 3 п.Двуреченск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467640" y="404640"/>
            <a:ext cx="8457840" cy="14695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4800">
                <a:solidFill>
                  <a:srgbClr val="dbdbdb"/>
                </a:solidFill>
                <a:latin typeface="Constantia"/>
              </a:rPr>
              <a:t>Литературный квартал Екатеринбурга</a:t>
            </a:r>
            <a:endParaRPr/>
          </a:p>
        </p:txBody>
      </p:sp>
      <p:pic>
        <p:nvPicPr>
          <p:cNvPr descr="" id="197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80" y="2286000"/>
            <a:ext cx="4000320" cy="299988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6072120" y="1214280"/>
            <a:ext cx="2907720" cy="3733560"/>
          </a:xfrm>
          <a:prstGeom prst="rect">
            <a:avLst/>
          </a:prstGeom>
        </p:spPr>
        <p:txBody>
          <a:bodyPr lIns="90000" rIns="90000"/>
          <a:p>
            <a:pPr algn="ctr">
              <a:lnSpc>
                <a:spcPct val="100000"/>
              </a:lnSpc>
            </a:pPr>
            <a:r>
              <a:rPr lang="ru-RU">
                <a:solidFill>
                  <a:srgbClr val="fefac9"/>
                </a:solidFill>
                <a:latin typeface="Constantia"/>
              </a:rPr>
              <a:t>Французский  мишка, привезенный в Россию 109 лет назад. Свидетель революции, гражданской и  Великой Отечественной войн, обрел свое место в литературном музее Екатеринбурга</a:t>
            </a:r>
            <a:endParaRPr/>
          </a:p>
        </p:txBody>
      </p:sp>
      <p:pic>
        <p:nvPicPr>
          <p:cNvPr descr="" id="228" name="Объект 3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1357200"/>
            <a:ext cx="5638320" cy="4228920"/>
          </a:xfrm>
          <a:prstGeom prst="rect">
            <a:avLst/>
          </a:prstGeom>
          <a:ln w="127080">
            <a:solidFill>
              <a:srgbClr val="ffffff"/>
            </a:solidFill>
            <a:round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9" name="Объект 3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785960"/>
            <a:ext cx="5143320" cy="3898080"/>
          </a:xfrm>
          <a:prstGeom prst="rect">
            <a:avLst/>
          </a:prstGeom>
        </p:spPr>
      </p:pic>
      <p:sp>
        <p:nvSpPr>
          <p:cNvPr id="230" name="TextShape 1"/>
          <p:cNvSpPr txBox="1"/>
          <p:nvPr/>
        </p:nvSpPr>
        <p:spPr>
          <a:xfrm>
            <a:off x="5857920" y="1571760"/>
            <a:ext cx="2714400" cy="3733560"/>
          </a:xfrm>
          <a:prstGeom prst="rect">
            <a:avLst/>
          </a:prstGeom>
        </p:spPr>
        <p:txBody>
          <a:bodyPr lIns="90000" rIns="90000"/>
          <a:p>
            <a:pPr>
              <a:lnSpc>
                <a:spcPct val="125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>
                <a:solidFill>
                  <a:srgbClr val="fefac9"/>
                </a:solidFill>
                <a:latin typeface="Constantia"/>
              </a:rPr>
              <a:t>Уральские писатели – фантасты: П.Инфантьев, А.Иванов, В.Крапивин, В. Слукин, Б.Долинго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785880" y="500040"/>
            <a:ext cx="7833960" cy="1071360"/>
          </a:xfrm>
          <a:prstGeom prst="rect">
            <a:avLst/>
          </a:prstGeom>
        </p:spPr>
        <p:txBody>
          <a:bodyPr anchor="b" bIns="45000" rIns="90000" tIns="91440"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ffffff"/>
                </a:solidFill>
                <a:latin typeface="Constantia"/>
              </a:rPr>
              <a:t>Виртуальный зал Музея уральской фантастики. Космическое 3D -шоу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6781680" y="1600200"/>
            <a:ext cx="1983960" cy="3733560"/>
          </a:xfrm>
          <a:prstGeom prst="rect">
            <a:avLst/>
          </a:prstGeom>
        </p:spPr>
        <p:txBody>
          <a:bodyPr lIns="90000" rIns="90000"/>
          <a:p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1071360" y="457200"/>
            <a:ext cx="7691040" cy="1066320"/>
          </a:xfrm>
          <a:prstGeom prst="rect">
            <a:avLst/>
          </a:prstGeom>
        </p:spPr>
        <p:txBody>
          <a:bodyPr anchor="b" bIns="45000" rIns="90000" tIns="91440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ffffff"/>
                </a:solidFill>
                <a:latin typeface="Constantia"/>
              </a:rPr>
              <a:t>Виртуальное путешествие на космическом корабле</a:t>
            </a:r>
            <a:endParaRPr/>
          </a:p>
        </p:txBody>
      </p:sp>
      <p:pic>
        <p:nvPicPr>
          <p:cNvPr descr="" id="2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14320" y="1428840"/>
            <a:ext cx="6286320" cy="47145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7200" y="1523880"/>
            <a:ext cx="8229240" cy="4571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i="1" lang="ru-RU" sz="2600">
                <a:solidFill>
                  <a:srgbClr val="ffffff"/>
                </a:solidFill>
                <a:latin typeface="Constantia"/>
              </a:rPr>
              <a:t>История забытых книг…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ru-RU" sz="2600">
                <a:solidFill>
                  <a:srgbClr val="ffffff"/>
                </a:solidFill>
                <a:latin typeface="Constantia"/>
              </a:rPr>
              <a:t>В них голоса звучат, мы видим лица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ru-RU" sz="2600">
                <a:solidFill>
                  <a:srgbClr val="ffffff"/>
                </a:solidFill>
                <a:latin typeface="Constantia"/>
              </a:rPr>
              <a:t>И перелистывая их страницы,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ru-RU" sz="2600">
                <a:solidFill>
                  <a:srgbClr val="ffffff"/>
                </a:solidFill>
                <a:latin typeface="Constantia"/>
              </a:rPr>
              <a:t>Мы в будущность уверенно глядим.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36" name="TextShape 2"/>
          <p:cNvSpPr txBox="1"/>
          <p:nvPr/>
        </p:nvSpPr>
        <p:spPr>
          <a:xfrm>
            <a:off x="571320" y="3214800"/>
            <a:ext cx="8229240" cy="10663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</p:txBody>
      </p:sp>
      <p:pic>
        <p:nvPicPr>
          <p:cNvPr descr="" id="237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1857240" y="3643200"/>
            <a:ext cx="3119040" cy="2928600"/>
          </a:xfrm>
          <a:prstGeom prst="rect">
            <a:avLst/>
          </a:prstGeom>
        </p:spPr>
      </p:pic>
      <p:pic>
        <p:nvPicPr>
          <p:cNvPr descr="" id="23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286240" y="3571920"/>
            <a:ext cx="1734480" cy="298908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8" name="Объект 3"/>
          <p:cNvPicPr/>
          <p:nvPr/>
        </p:nvPicPr>
        <p:blipFill>
          <a:blip r:embed="rId1"/>
          <a:stretch>
            <a:fillRect/>
          </a:stretch>
        </p:blipFill>
        <p:spPr>
          <a:xfrm>
            <a:off x="2957400" y="1483560"/>
            <a:ext cx="3257280" cy="4611960"/>
          </a:xfrm>
          <a:prstGeom prst="rect">
            <a:avLst/>
          </a:prstGeom>
          <a:ln w="127080">
            <a:solidFill>
              <a:srgbClr val="ffffff"/>
            </a:solidFill>
            <a:round/>
          </a:ln>
        </p:spPr>
      </p:pic>
      <p:sp>
        <p:nvSpPr>
          <p:cNvPr id="199" name="TextShape 1"/>
          <p:cNvSpPr txBox="1"/>
          <p:nvPr/>
        </p:nvSpPr>
        <p:spPr>
          <a:xfrm>
            <a:off x="395640" y="692640"/>
            <a:ext cx="8229240" cy="5929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Схема Литературного квартала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1571760" y="214200"/>
            <a:ext cx="7114680" cy="856800"/>
          </a:xfrm>
          <a:prstGeom prst="rect">
            <a:avLst/>
          </a:prstGeom>
        </p:spPr>
        <p:txBody>
          <a:bodyPr anchor="b" bIns="45000" rIns="90000" tIns="9144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ffffff"/>
                </a:solidFill>
                <a:latin typeface="Constantia"/>
              </a:rPr>
              <a:t>Фото у памятника Петру и Февронии Муромским</a:t>
            </a:r>
            <a:endParaRPr/>
          </a:p>
        </p:txBody>
      </p:sp>
      <p:pic>
        <p:nvPicPr>
          <p:cNvPr descr="" id="201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23240"/>
            <a:ext cx="4757400" cy="4395960"/>
          </a:xfrm>
          <a:prstGeom prst="rect">
            <a:avLst/>
          </a:prstGeom>
        </p:spPr>
      </p:pic>
      <p:sp>
        <p:nvSpPr>
          <p:cNvPr id="202" name="TextShape 2"/>
          <p:cNvSpPr txBox="1"/>
          <p:nvPr/>
        </p:nvSpPr>
        <p:spPr>
          <a:xfrm>
            <a:off x="5643720" y="1600200"/>
            <a:ext cx="3042720" cy="44193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50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Открытие памятника состоялось 5 июля 2012 года. Скульптор Константин Чернявский. Памятник установлен в сквере у Храма на Крови</a:t>
            </a:r>
            <a:endParaRPr/>
          </a:p>
          <a:p>
            <a:pPr algn="ctr">
              <a:lnSpc>
                <a:spcPct val="150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8 июля в России отмечается День семьи любви и верности, посвященный святым Петру и Февронии Муромским.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3" name="Содержимо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1571760" y="1500120"/>
            <a:ext cx="3026880" cy="4543200"/>
          </a:xfrm>
          <a:prstGeom prst="rect">
            <a:avLst/>
          </a:prstGeom>
        </p:spPr>
      </p:pic>
      <p:sp>
        <p:nvSpPr>
          <p:cNvPr id="204" name="TextShape 1"/>
          <p:cNvSpPr txBox="1"/>
          <p:nvPr/>
        </p:nvSpPr>
        <p:spPr>
          <a:xfrm>
            <a:off x="5286240" y="1600200"/>
            <a:ext cx="3479400" cy="3733560"/>
          </a:xfrm>
          <a:prstGeom prst="rect">
            <a:avLst/>
          </a:prstGeom>
        </p:spPr>
        <p:txBody>
          <a:bodyPr lIns="90000" rIns="90000"/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Открытие памятника состоялось 5 ноября 1999 года. Авторы памятника :  скульптор Г.А. Геворкян, архитектор М.Г. Матвеев.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Высота памятника 4 м 90 см., вес 2,2 тонны. Памятник возведен на народные пожертвования. Установлен на пересечения улиц Пушкина и Первомайской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857160" y="428760"/>
            <a:ext cx="7833960" cy="685440"/>
          </a:xfrm>
          <a:prstGeom prst="rect">
            <a:avLst/>
          </a:prstGeom>
        </p:spPr>
        <p:txBody>
          <a:bodyPr anchor="b" bIns="45000" rIns="90000" tIns="9144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fff"/>
                </a:solidFill>
                <a:latin typeface="Constantia"/>
              </a:rPr>
              <a:t>Памятник А.С. Пушкину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6" name="Объект 3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1285920"/>
            <a:ext cx="2917440" cy="4387680"/>
          </a:xfrm>
          <a:prstGeom prst="rect">
            <a:avLst/>
          </a:prstGeom>
        </p:spPr>
      </p:pic>
      <p:sp>
        <p:nvSpPr>
          <p:cNvPr id="207" name="TextShape 1"/>
          <p:cNvSpPr txBox="1"/>
          <p:nvPr/>
        </p:nvSpPr>
        <p:spPr>
          <a:xfrm>
            <a:off x="4714920" y="1600200"/>
            <a:ext cx="4050720" cy="3733560"/>
          </a:xfrm>
          <a:prstGeom prst="rect">
            <a:avLst/>
          </a:prstGeom>
        </p:spPr>
        <p:txBody>
          <a:bodyPr lIns="90000" rIns="90000"/>
          <a:p>
            <a:pPr>
              <a:lnSpc>
                <a:spcPct val="125000"/>
              </a:lnSpc>
            </a:pPr>
            <a:r>
              <a:rPr lang="ru-RU" sz="1600">
                <a:solidFill>
                  <a:srgbClr val="fefac9"/>
                </a:solidFill>
                <a:latin typeface="Constantia"/>
              </a:rPr>
              <a:t>      </a:t>
            </a:r>
            <a:r>
              <a:rPr lang="ru-RU" sz="2000">
                <a:solidFill>
                  <a:srgbClr val="fefac9"/>
                </a:solidFill>
                <a:latin typeface="Constantia"/>
              </a:rPr>
              <a:t>Путевая верста составляла 1067 метров. Первые верстовые столбы появились вдоль важнейших дорог России в 17 веке. Дороги стали называться столбовыми. 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fefac9"/>
                </a:solidFill>
                <a:latin typeface="Constantia"/>
              </a:rPr>
              <a:t>Ни огня, ни черной хаты,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fefac9"/>
                </a:solidFill>
                <a:latin typeface="Constantia"/>
              </a:rPr>
              <a:t>Глушь  и снег навстречу мне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fefac9"/>
                </a:solidFill>
                <a:latin typeface="Constantia"/>
              </a:rPr>
              <a:t>Только версты полосаты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fefac9"/>
                </a:solidFill>
                <a:latin typeface="Constantia"/>
              </a:rPr>
              <a:t>Попадаются одне.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fefac9"/>
                </a:solidFill>
                <a:latin typeface="Constantia"/>
              </a:rPr>
              <a:t>                           </a:t>
            </a:r>
            <a:r>
              <a:rPr lang="ru-RU" sz="2000">
                <a:solidFill>
                  <a:srgbClr val="fefac9"/>
                </a:solidFill>
                <a:latin typeface="Constantia"/>
              </a:rPr>
              <a:t>А.С. Пушкин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1143000" y="457200"/>
            <a:ext cx="7619760" cy="828360"/>
          </a:xfrm>
          <a:prstGeom prst="rect">
            <a:avLst/>
          </a:prstGeom>
        </p:spPr>
        <p:txBody>
          <a:bodyPr anchor="b" bIns="45000" rIns="90000" tIns="91440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ffffff"/>
                </a:solidFill>
                <a:latin typeface="Constantia"/>
              </a:rPr>
              <a:t>Верстовой столб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9" name="Объект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360" y="1714320"/>
            <a:ext cx="6985800" cy="4571640"/>
          </a:xfrm>
          <a:prstGeom prst="rect">
            <a:avLst/>
          </a:prstGeom>
          <a:ln w="190440">
            <a:solidFill>
              <a:srgbClr val="ffffff"/>
            </a:solidFill>
            <a:miter/>
          </a:ln>
        </p:spPr>
      </p:pic>
      <p:sp>
        <p:nvSpPr>
          <p:cNvPr id="210" name="TextShape 1"/>
          <p:cNvSpPr txBox="1"/>
          <p:nvPr/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Музей </a:t>
            </a:r>
            <a:r>
              <a:rPr lang="ru-RU" sz="4200">
                <a:solidFill>
                  <a:srgbClr val="dbdbdb"/>
                </a:solidFill>
                <a:latin typeface="Constantia"/>
              </a:rPr>
              <a:t>
</a:t>
            </a:r>
            <a:r>
              <a:rPr lang="ru-RU" sz="4200">
                <a:solidFill>
                  <a:srgbClr val="dbdbdb"/>
                </a:solidFill>
                <a:latin typeface="Constantia"/>
              </a:rPr>
              <a:t>«Литературная жизнь Урала 20 века»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781680" y="1600200"/>
            <a:ext cx="1983960" cy="3733560"/>
          </a:xfrm>
          <a:prstGeom prst="rect">
            <a:avLst/>
          </a:prstGeom>
        </p:spPr>
        <p:txBody>
          <a:bodyPr lIns="90000" rIns="90000"/>
          <a:p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714240" y="457200"/>
            <a:ext cx="8048160" cy="1066320"/>
          </a:xfrm>
          <a:prstGeom prst="rect">
            <a:avLst/>
          </a:prstGeom>
        </p:spPr>
        <p:txBody>
          <a:bodyPr anchor="b" bIns="45000" rIns="90000" tIns="91440"/>
          <a:p>
            <a:pPr algn="ctr">
              <a:lnSpc>
                <a:spcPct val="100000"/>
              </a:lnSpc>
            </a:pPr>
            <a:r>
              <a:rPr b="1" lang="ru-RU" sz="2800">
                <a:solidFill>
                  <a:srgbClr val="ffffff"/>
                </a:solidFill>
                <a:latin typeface="Constantia"/>
              </a:rPr>
              <a:t>Необычные экспозиции Музея уральской фантастики,  открытого в 2011 году</a:t>
            </a:r>
            <a:endParaRPr/>
          </a:p>
        </p:txBody>
      </p:sp>
      <p:pic>
        <p:nvPicPr>
          <p:cNvPr descr="" id="2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14280" y="1500120"/>
            <a:ext cx="3642840" cy="2732040"/>
          </a:xfrm>
          <a:prstGeom prst="rect">
            <a:avLst/>
          </a:prstGeom>
        </p:spPr>
      </p:pic>
      <p:pic>
        <p:nvPicPr>
          <p:cNvPr descr="" id="214" name="Содержимо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840" y="2928960"/>
            <a:ext cx="3810600" cy="2857320"/>
          </a:xfrm>
          <a:prstGeom prst="rect">
            <a:avLst/>
          </a:prstGeom>
        </p:spPr>
      </p:pic>
      <p:pic>
        <p:nvPicPr>
          <p:cNvPr descr="" id="21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928880" y="3500280"/>
            <a:ext cx="3785760" cy="28393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457200" y="1399680"/>
            <a:ext cx="4039920" cy="7617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pic>
        <p:nvPicPr>
          <p:cNvPr descr="" id="2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643840"/>
            <a:ext cx="4038120" cy="3028680"/>
          </a:xfrm>
          <a:prstGeom prst="rect">
            <a:avLst/>
          </a:prstGeom>
        </p:spPr>
      </p:pic>
      <p:sp>
        <p:nvSpPr>
          <p:cNvPr id="218" name="TextShape 2"/>
          <p:cNvSpPr txBox="1"/>
          <p:nvPr/>
        </p:nvSpPr>
        <p:spPr>
          <a:xfrm>
            <a:off x="457200" y="155520"/>
            <a:ext cx="822924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Экспозиция,  посвященная периоду Великой Отечественной войны</a:t>
            </a:r>
            <a:endParaRPr/>
          </a:p>
        </p:txBody>
      </p:sp>
      <p:sp>
        <p:nvSpPr>
          <p:cNvPr id="219" name="TextShape 3"/>
          <p:cNvSpPr txBox="1"/>
          <p:nvPr/>
        </p:nvSpPr>
        <p:spPr>
          <a:xfrm>
            <a:off x="4648320" y="1399680"/>
            <a:ext cx="4039920" cy="7617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pic>
        <p:nvPicPr>
          <p:cNvPr descr="" id="22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49760" y="2677320"/>
            <a:ext cx="3993840" cy="29952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57200" y="1399680"/>
            <a:ext cx="4039920" cy="7617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457200" y="155520"/>
            <a:ext cx="8229240" cy="114264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lang="ru-RU" sz="4200">
                <a:solidFill>
                  <a:srgbClr val="dbdbdb"/>
                </a:solidFill>
                <a:latin typeface="Constantia"/>
              </a:rPr>
              <a:t>Путешествие по залам музея</a:t>
            </a:r>
            <a:endParaRPr/>
          </a:p>
        </p:txBody>
      </p:sp>
      <p:sp>
        <p:nvSpPr>
          <p:cNvPr id="223" name="TextShape 3"/>
          <p:cNvSpPr txBox="1"/>
          <p:nvPr/>
        </p:nvSpPr>
        <p:spPr>
          <a:xfrm>
            <a:off x="4648320" y="1399680"/>
            <a:ext cx="4039920" cy="7617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pic>
        <p:nvPicPr>
          <p:cNvPr descr="" id="22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2214720"/>
            <a:ext cx="3928680" cy="2946600"/>
          </a:xfrm>
          <a:prstGeom prst="rect">
            <a:avLst/>
          </a:prstGeom>
        </p:spPr>
      </p:pic>
      <p:pic>
        <p:nvPicPr>
          <p:cNvPr descr="" id="22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57160" y="1357200"/>
            <a:ext cx="3825360" cy="2857320"/>
          </a:xfrm>
          <a:prstGeom prst="rect">
            <a:avLst/>
          </a:prstGeom>
        </p:spPr>
      </p:pic>
      <p:pic>
        <p:nvPicPr>
          <p:cNvPr descr="" id="22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3929040"/>
            <a:ext cx="3595320" cy="26964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