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64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82" r:id="rId13"/>
    <p:sldId id="284" r:id="rId14"/>
    <p:sldId id="265" r:id="rId15"/>
    <p:sldId id="266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8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5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3AC55-7C84-4143-B227-2232754D92A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4DF405-6798-4FA1-A7D2-19406BC3FB0A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+mj-lt"/>
              <a:cs typeface="Courier New" pitchFamily="49" charset="0"/>
            </a:rPr>
            <a:t>1)Стартовая беседа</a:t>
          </a:r>
          <a:endParaRPr lang="ru-RU" sz="4000" dirty="0">
            <a:solidFill>
              <a:schemeClr val="tx1"/>
            </a:solidFill>
            <a:latin typeface="+mj-lt"/>
            <a:cs typeface="Courier New" pitchFamily="49" charset="0"/>
          </a:endParaRPr>
        </a:p>
      </dgm:t>
    </dgm:pt>
    <dgm:pt modelId="{123E1B20-67D4-483F-AA59-A240465F09F9}" type="parTrans" cxnId="{44BE5429-F989-4E3E-852F-56588DF0227C}">
      <dgm:prSet/>
      <dgm:spPr/>
      <dgm:t>
        <a:bodyPr/>
        <a:lstStyle/>
        <a:p>
          <a:endParaRPr lang="ru-RU"/>
        </a:p>
      </dgm:t>
    </dgm:pt>
    <dgm:pt modelId="{13BF5A35-6076-4A51-9F9F-B2C95E586EFE}" type="sibTrans" cxnId="{44BE5429-F989-4E3E-852F-56588DF0227C}">
      <dgm:prSet/>
      <dgm:spPr/>
      <dgm:t>
        <a:bodyPr/>
        <a:lstStyle/>
        <a:p>
          <a:endParaRPr lang="ru-RU"/>
        </a:p>
      </dgm:t>
    </dgm:pt>
    <dgm:pt modelId="{77B8421F-8F94-40E7-B60F-86C85188F2A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4)Аукцион идей</a:t>
          </a:r>
          <a:endParaRPr lang="ru-RU" b="1" dirty="0">
            <a:solidFill>
              <a:schemeClr val="tx1"/>
            </a:solidFill>
          </a:endParaRPr>
        </a:p>
      </dgm:t>
    </dgm:pt>
    <dgm:pt modelId="{E4C2818C-18AE-440E-A745-02F3A1ACBEC5}" type="parTrans" cxnId="{BC184EBF-04CF-473B-A4CC-20B477E4BE3D}">
      <dgm:prSet/>
      <dgm:spPr/>
      <dgm:t>
        <a:bodyPr/>
        <a:lstStyle/>
        <a:p>
          <a:endParaRPr lang="ru-RU"/>
        </a:p>
      </dgm:t>
    </dgm:pt>
    <dgm:pt modelId="{6189164F-EF69-40F7-95E4-B4CABCC4FC30}" type="sibTrans" cxnId="{BC184EBF-04CF-473B-A4CC-20B477E4BE3D}">
      <dgm:prSet/>
      <dgm:spPr/>
      <dgm:t>
        <a:bodyPr/>
        <a:lstStyle/>
        <a:p>
          <a:endParaRPr lang="ru-RU"/>
        </a:p>
      </dgm:t>
    </dgm:pt>
    <dgm:pt modelId="{B0DD9E2C-AD02-4BFB-AFCC-C2A8E5FC124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3)Мозговой штурм</a:t>
          </a:r>
          <a:endParaRPr lang="ru-RU" b="1" dirty="0">
            <a:solidFill>
              <a:schemeClr val="tx1"/>
            </a:solidFill>
          </a:endParaRPr>
        </a:p>
      </dgm:t>
    </dgm:pt>
    <dgm:pt modelId="{1263FA91-81DD-4AA6-BC47-2E93591F9252}" type="parTrans" cxnId="{4707D6E0-47E2-4DA7-A069-C3ABE2F8D163}">
      <dgm:prSet/>
      <dgm:spPr/>
      <dgm:t>
        <a:bodyPr/>
        <a:lstStyle/>
        <a:p>
          <a:endParaRPr lang="ru-RU"/>
        </a:p>
      </dgm:t>
    </dgm:pt>
    <dgm:pt modelId="{2D9506BD-E01F-4906-B2C5-F4CB6799FE8B}" type="sibTrans" cxnId="{4707D6E0-47E2-4DA7-A069-C3ABE2F8D163}">
      <dgm:prSet/>
      <dgm:spPr/>
      <dgm:t>
        <a:bodyPr/>
        <a:lstStyle/>
        <a:p>
          <a:endParaRPr lang="ru-RU"/>
        </a:p>
      </dgm:t>
    </dgm:pt>
    <dgm:pt modelId="{E00E654B-DE60-499B-B41B-F113E982DD1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+mj-lt"/>
              <a:cs typeface="Courier New" pitchFamily="49" charset="0"/>
            </a:rPr>
            <a:t>2)Разведка интересных дел</a:t>
          </a:r>
          <a:endParaRPr lang="ru-RU" sz="2800" b="1" dirty="0">
            <a:solidFill>
              <a:schemeClr val="tx1"/>
            </a:solidFill>
            <a:latin typeface="+mj-lt"/>
            <a:cs typeface="Courier New" pitchFamily="49" charset="0"/>
          </a:endParaRPr>
        </a:p>
      </dgm:t>
    </dgm:pt>
    <dgm:pt modelId="{CF95569B-6F25-42FB-944C-10E850993B1C}" type="parTrans" cxnId="{AAE038DE-2EF4-4C8C-8025-B7A7B30CEC3F}">
      <dgm:prSet/>
      <dgm:spPr/>
      <dgm:t>
        <a:bodyPr/>
        <a:lstStyle/>
        <a:p>
          <a:endParaRPr lang="ru-RU"/>
        </a:p>
      </dgm:t>
    </dgm:pt>
    <dgm:pt modelId="{E779F50B-1832-4816-A6B7-64032ADFBFC9}" type="sibTrans" cxnId="{AAE038DE-2EF4-4C8C-8025-B7A7B30CEC3F}">
      <dgm:prSet/>
      <dgm:spPr/>
      <dgm:t>
        <a:bodyPr/>
        <a:lstStyle/>
        <a:p>
          <a:endParaRPr lang="ru-RU"/>
        </a:p>
      </dgm:t>
    </dgm:pt>
    <dgm:pt modelId="{A4BEA5EE-6CFE-4B48-8D18-6DA7DD2ABF14}" type="pres">
      <dgm:prSet presAssocID="{BC63AC55-7C84-4143-B227-2232754D92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880837-2D11-4BE3-A167-C6043444CCF4}" type="pres">
      <dgm:prSet presAssocID="{AE4DF405-6798-4FA1-A7D2-19406BC3FB0A}" presName="node" presStyleLbl="node1" presStyleIdx="0" presStyleCnt="4" custScaleX="284012" custRadScaleRad="98084" custRadScaleInc="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4BC69-CDB2-4A8A-B69A-990F31505531}" type="pres">
      <dgm:prSet presAssocID="{13BF5A35-6076-4A51-9F9F-B2C95E586EFE}" presName="sibTrans" presStyleLbl="sibTrans2D1" presStyleIdx="0" presStyleCnt="4" custAng="15241711" custFlipHor="1" custScaleX="175462" custLinFactX="29862" custLinFactNeighborX="100000" custLinFactNeighborY="91992"/>
      <dgm:spPr/>
      <dgm:t>
        <a:bodyPr/>
        <a:lstStyle/>
        <a:p>
          <a:endParaRPr lang="ru-RU"/>
        </a:p>
      </dgm:t>
    </dgm:pt>
    <dgm:pt modelId="{173A98E1-D7E6-4C50-B346-7531F78B97BD}" type="pres">
      <dgm:prSet presAssocID="{13BF5A35-6076-4A51-9F9F-B2C95E586EF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D884EED-BD2E-4E43-98C1-B6D7B6AEB603}" type="pres">
      <dgm:prSet presAssocID="{77B8421F-8F94-40E7-B60F-86C85188F2AA}" presName="node" presStyleLbl="node1" presStyleIdx="1" presStyleCnt="4" custScaleX="173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C5956-DA9F-46BB-8CD7-A9340F60474C}" type="pres">
      <dgm:prSet presAssocID="{6189164F-EF69-40F7-95E4-B4CABCC4FC30}" presName="sibTrans" presStyleLbl="sibTrans2D1" presStyleIdx="1" presStyleCnt="4" custAng="6134053" custFlipHor="1" custScaleX="358902"/>
      <dgm:spPr/>
      <dgm:t>
        <a:bodyPr/>
        <a:lstStyle/>
        <a:p>
          <a:endParaRPr lang="ru-RU"/>
        </a:p>
      </dgm:t>
    </dgm:pt>
    <dgm:pt modelId="{EDCCBC37-1279-4537-A449-950473422E19}" type="pres">
      <dgm:prSet presAssocID="{6189164F-EF69-40F7-95E4-B4CABCC4FC3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00780C9-97AF-4B95-82C8-0F6A6AC06570}" type="pres">
      <dgm:prSet presAssocID="{B0DD9E2C-AD02-4BFB-AFCC-C2A8E5FC124B}" presName="node" presStyleLbl="node1" presStyleIdx="2" presStyleCnt="4" custScaleX="250011" custScaleY="78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96128-E1AB-4267-974C-B7B9A3D4D1AF}" type="pres">
      <dgm:prSet presAssocID="{2D9506BD-E01F-4906-B2C5-F4CB6799FE8B}" presName="sibTrans" presStyleLbl="sibTrans2D1" presStyleIdx="2" presStyleCnt="4" custAng="16601050" custFlipHor="1" custScaleX="258336"/>
      <dgm:spPr/>
      <dgm:t>
        <a:bodyPr/>
        <a:lstStyle/>
        <a:p>
          <a:endParaRPr lang="ru-RU"/>
        </a:p>
      </dgm:t>
    </dgm:pt>
    <dgm:pt modelId="{C187212A-31B0-4260-AF10-C9ACE66D8556}" type="pres">
      <dgm:prSet presAssocID="{2D9506BD-E01F-4906-B2C5-F4CB6799FE8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6CE0729-E5E9-4794-8CCA-2DE0F2C08A88}" type="pres">
      <dgm:prSet presAssocID="{E00E654B-DE60-499B-B41B-F113E982DD1E}" presName="node" presStyleLbl="node1" presStyleIdx="3" presStyleCnt="4" custScaleX="206984" custScaleY="92248" custRadScaleRad="119020" custRadScaleInc="4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A8FD5-79B3-4D1C-951A-80678B557F2F}" type="pres">
      <dgm:prSet presAssocID="{E779F50B-1832-4816-A6B7-64032ADFBFC9}" presName="sibTrans" presStyleLbl="sibTrans2D1" presStyleIdx="3" presStyleCnt="4" custAng="9139700" custFlipHor="0" custScaleX="488260"/>
      <dgm:spPr/>
      <dgm:t>
        <a:bodyPr/>
        <a:lstStyle/>
        <a:p>
          <a:endParaRPr lang="ru-RU"/>
        </a:p>
      </dgm:t>
    </dgm:pt>
    <dgm:pt modelId="{BF2789F2-7530-4D43-B42A-1E0F1867AD04}" type="pres">
      <dgm:prSet presAssocID="{E779F50B-1832-4816-A6B7-64032ADFBFC9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F77C860-55AE-4B56-9D23-8C29F89D8FEB}" type="presOf" srcId="{E00E654B-DE60-499B-B41B-F113E982DD1E}" destId="{46CE0729-E5E9-4794-8CCA-2DE0F2C08A88}" srcOrd="0" destOrd="0" presId="urn:microsoft.com/office/officeart/2005/8/layout/cycle2"/>
    <dgm:cxn modelId="{7FB30DA6-D883-42E7-84B7-3D6D20DB6C74}" type="presOf" srcId="{2D9506BD-E01F-4906-B2C5-F4CB6799FE8B}" destId="{C187212A-31B0-4260-AF10-C9ACE66D8556}" srcOrd="1" destOrd="0" presId="urn:microsoft.com/office/officeart/2005/8/layout/cycle2"/>
    <dgm:cxn modelId="{AAE038DE-2EF4-4C8C-8025-B7A7B30CEC3F}" srcId="{BC63AC55-7C84-4143-B227-2232754D92AB}" destId="{E00E654B-DE60-499B-B41B-F113E982DD1E}" srcOrd="3" destOrd="0" parTransId="{CF95569B-6F25-42FB-944C-10E850993B1C}" sibTransId="{E779F50B-1832-4816-A6B7-64032ADFBFC9}"/>
    <dgm:cxn modelId="{31AE1D9F-4F53-4569-921A-286657A3E8BF}" type="presOf" srcId="{6189164F-EF69-40F7-95E4-B4CABCC4FC30}" destId="{EDCCBC37-1279-4537-A449-950473422E19}" srcOrd="1" destOrd="0" presId="urn:microsoft.com/office/officeart/2005/8/layout/cycle2"/>
    <dgm:cxn modelId="{845615B8-57AC-4DA1-A987-B64AE879EE15}" type="presOf" srcId="{77B8421F-8F94-40E7-B60F-86C85188F2AA}" destId="{4D884EED-BD2E-4E43-98C1-B6D7B6AEB603}" srcOrd="0" destOrd="0" presId="urn:microsoft.com/office/officeart/2005/8/layout/cycle2"/>
    <dgm:cxn modelId="{8EC041D1-4569-488A-B8E9-033BA7E4DE69}" type="presOf" srcId="{E779F50B-1832-4816-A6B7-64032ADFBFC9}" destId="{BF2789F2-7530-4D43-B42A-1E0F1867AD04}" srcOrd="1" destOrd="0" presId="urn:microsoft.com/office/officeart/2005/8/layout/cycle2"/>
    <dgm:cxn modelId="{8BED0400-2735-48EE-90FB-763DEE47BA0B}" type="presOf" srcId="{6189164F-EF69-40F7-95E4-B4CABCC4FC30}" destId="{37EC5956-DA9F-46BB-8CD7-A9340F60474C}" srcOrd="0" destOrd="0" presId="urn:microsoft.com/office/officeart/2005/8/layout/cycle2"/>
    <dgm:cxn modelId="{5AFFDA27-5918-4AC6-ADD2-03108FD0E77E}" type="presOf" srcId="{2D9506BD-E01F-4906-B2C5-F4CB6799FE8B}" destId="{C7E96128-E1AB-4267-974C-B7B9A3D4D1AF}" srcOrd="0" destOrd="0" presId="urn:microsoft.com/office/officeart/2005/8/layout/cycle2"/>
    <dgm:cxn modelId="{BC184EBF-04CF-473B-A4CC-20B477E4BE3D}" srcId="{BC63AC55-7C84-4143-B227-2232754D92AB}" destId="{77B8421F-8F94-40E7-B60F-86C85188F2AA}" srcOrd="1" destOrd="0" parTransId="{E4C2818C-18AE-440E-A745-02F3A1ACBEC5}" sibTransId="{6189164F-EF69-40F7-95E4-B4CABCC4FC30}"/>
    <dgm:cxn modelId="{439A5621-42FB-4698-9D8A-B3F417608C17}" type="presOf" srcId="{AE4DF405-6798-4FA1-A7D2-19406BC3FB0A}" destId="{F7880837-2D11-4BE3-A167-C6043444CCF4}" srcOrd="0" destOrd="0" presId="urn:microsoft.com/office/officeart/2005/8/layout/cycle2"/>
    <dgm:cxn modelId="{A586D219-E741-4452-9F21-EAD508FE4B98}" type="presOf" srcId="{13BF5A35-6076-4A51-9F9F-B2C95E586EFE}" destId="{173A98E1-D7E6-4C50-B346-7531F78B97BD}" srcOrd="1" destOrd="0" presId="urn:microsoft.com/office/officeart/2005/8/layout/cycle2"/>
    <dgm:cxn modelId="{0416EFEA-2B7A-443D-9BEF-585C4A2C1EA8}" type="presOf" srcId="{E779F50B-1832-4816-A6B7-64032ADFBFC9}" destId="{9A0A8FD5-79B3-4D1C-951A-80678B557F2F}" srcOrd="0" destOrd="0" presId="urn:microsoft.com/office/officeart/2005/8/layout/cycle2"/>
    <dgm:cxn modelId="{4707D6E0-47E2-4DA7-A069-C3ABE2F8D163}" srcId="{BC63AC55-7C84-4143-B227-2232754D92AB}" destId="{B0DD9E2C-AD02-4BFB-AFCC-C2A8E5FC124B}" srcOrd="2" destOrd="0" parTransId="{1263FA91-81DD-4AA6-BC47-2E93591F9252}" sibTransId="{2D9506BD-E01F-4906-B2C5-F4CB6799FE8B}"/>
    <dgm:cxn modelId="{E68B37A6-C411-4D96-B5A0-8D57DE194366}" type="presOf" srcId="{13BF5A35-6076-4A51-9F9F-B2C95E586EFE}" destId="{8144BC69-CDB2-4A8A-B69A-990F31505531}" srcOrd="0" destOrd="0" presId="urn:microsoft.com/office/officeart/2005/8/layout/cycle2"/>
    <dgm:cxn modelId="{C4C6DC96-E439-4D8D-99AA-2ECC915FC85E}" type="presOf" srcId="{B0DD9E2C-AD02-4BFB-AFCC-C2A8E5FC124B}" destId="{A00780C9-97AF-4B95-82C8-0F6A6AC06570}" srcOrd="0" destOrd="0" presId="urn:microsoft.com/office/officeart/2005/8/layout/cycle2"/>
    <dgm:cxn modelId="{FE205D18-0451-4615-8167-FEE76F40153C}" type="presOf" srcId="{BC63AC55-7C84-4143-B227-2232754D92AB}" destId="{A4BEA5EE-6CFE-4B48-8D18-6DA7DD2ABF14}" srcOrd="0" destOrd="0" presId="urn:microsoft.com/office/officeart/2005/8/layout/cycle2"/>
    <dgm:cxn modelId="{44BE5429-F989-4E3E-852F-56588DF0227C}" srcId="{BC63AC55-7C84-4143-B227-2232754D92AB}" destId="{AE4DF405-6798-4FA1-A7D2-19406BC3FB0A}" srcOrd="0" destOrd="0" parTransId="{123E1B20-67D4-483F-AA59-A240465F09F9}" sibTransId="{13BF5A35-6076-4A51-9F9F-B2C95E586EFE}"/>
    <dgm:cxn modelId="{F0FEDC53-60CB-49A8-9B24-BFA0C6617709}" type="presParOf" srcId="{A4BEA5EE-6CFE-4B48-8D18-6DA7DD2ABF14}" destId="{F7880837-2D11-4BE3-A167-C6043444CCF4}" srcOrd="0" destOrd="0" presId="urn:microsoft.com/office/officeart/2005/8/layout/cycle2"/>
    <dgm:cxn modelId="{5F106A0E-DA21-46E8-9ECD-2E1E8F1E45AA}" type="presParOf" srcId="{A4BEA5EE-6CFE-4B48-8D18-6DA7DD2ABF14}" destId="{8144BC69-CDB2-4A8A-B69A-990F31505531}" srcOrd="1" destOrd="0" presId="urn:microsoft.com/office/officeart/2005/8/layout/cycle2"/>
    <dgm:cxn modelId="{D224C685-0115-4E13-848C-8256C5CEB89C}" type="presParOf" srcId="{8144BC69-CDB2-4A8A-B69A-990F31505531}" destId="{173A98E1-D7E6-4C50-B346-7531F78B97BD}" srcOrd="0" destOrd="0" presId="urn:microsoft.com/office/officeart/2005/8/layout/cycle2"/>
    <dgm:cxn modelId="{5F9D05C4-A6B4-40DC-8757-5B618C62C3E2}" type="presParOf" srcId="{A4BEA5EE-6CFE-4B48-8D18-6DA7DD2ABF14}" destId="{4D884EED-BD2E-4E43-98C1-B6D7B6AEB603}" srcOrd="2" destOrd="0" presId="urn:microsoft.com/office/officeart/2005/8/layout/cycle2"/>
    <dgm:cxn modelId="{7C4CEEBB-AC98-4CAB-B6DD-F5EDF88E546D}" type="presParOf" srcId="{A4BEA5EE-6CFE-4B48-8D18-6DA7DD2ABF14}" destId="{37EC5956-DA9F-46BB-8CD7-A9340F60474C}" srcOrd="3" destOrd="0" presId="urn:microsoft.com/office/officeart/2005/8/layout/cycle2"/>
    <dgm:cxn modelId="{207477F8-8534-4A83-AD69-FCA0E813E2FF}" type="presParOf" srcId="{37EC5956-DA9F-46BB-8CD7-A9340F60474C}" destId="{EDCCBC37-1279-4537-A449-950473422E19}" srcOrd="0" destOrd="0" presId="urn:microsoft.com/office/officeart/2005/8/layout/cycle2"/>
    <dgm:cxn modelId="{6C5CF92E-0A0E-4DA7-A74A-991E3958C1A1}" type="presParOf" srcId="{A4BEA5EE-6CFE-4B48-8D18-6DA7DD2ABF14}" destId="{A00780C9-97AF-4B95-82C8-0F6A6AC06570}" srcOrd="4" destOrd="0" presId="urn:microsoft.com/office/officeart/2005/8/layout/cycle2"/>
    <dgm:cxn modelId="{9486BEF0-F2A6-4615-8F23-CCF85D8F6909}" type="presParOf" srcId="{A4BEA5EE-6CFE-4B48-8D18-6DA7DD2ABF14}" destId="{C7E96128-E1AB-4267-974C-B7B9A3D4D1AF}" srcOrd="5" destOrd="0" presId="urn:microsoft.com/office/officeart/2005/8/layout/cycle2"/>
    <dgm:cxn modelId="{C9F2F21D-BD0F-4AAA-BE4D-826FDA696CA8}" type="presParOf" srcId="{C7E96128-E1AB-4267-974C-B7B9A3D4D1AF}" destId="{C187212A-31B0-4260-AF10-C9ACE66D8556}" srcOrd="0" destOrd="0" presId="urn:microsoft.com/office/officeart/2005/8/layout/cycle2"/>
    <dgm:cxn modelId="{DE81E74C-4F89-4535-A347-A05A21B55E1B}" type="presParOf" srcId="{A4BEA5EE-6CFE-4B48-8D18-6DA7DD2ABF14}" destId="{46CE0729-E5E9-4794-8CCA-2DE0F2C08A88}" srcOrd="6" destOrd="0" presId="urn:microsoft.com/office/officeart/2005/8/layout/cycle2"/>
    <dgm:cxn modelId="{EC4692C1-4F65-42F4-8824-A15C21D2089C}" type="presParOf" srcId="{A4BEA5EE-6CFE-4B48-8D18-6DA7DD2ABF14}" destId="{9A0A8FD5-79B3-4D1C-951A-80678B557F2F}" srcOrd="7" destOrd="0" presId="urn:microsoft.com/office/officeart/2005/8/layout/cycle2"/>
    <dgm:cxn modelId="{701673A9-AAB4-4E3E-85D9-534A09B32B49}" type="presParOf" srcId="{9A0A8FD5-79B3-4D1C-951A-80678B557F2F}" destId="{BF2789F2-7530-4D43-B42A-1E0F1867AD04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D1436-7EDA-494E-A6D3-80A3C7AA344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682ACF-8AC3-4A86-A740-E07DBE24025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Воспитательная эффективность технологии КТД:</a:t>
          </a:r>
          <a:endParaRPr lang="ru-RU" dirty="0">
            <a:latin typeface="Courier New" pitchFamily="49" charset="0"/>
            <a:cs typeface="Courier New" pitchFamily="49" charset="0"/>
          </a:endParaRPr>
        </a:p>
      </dgm:t>
    </dgm:pt>
    <dgm:pt modelId="{D97AB7CE-59E6-466C-9A16-F35DDEEBF970}" type="parTrans" cxnId="{C24C3A1D-BB9E-43B9-8FE9-5A27C05EF9F4}">
      <dgm:prSet/>
      <dgm:spPr/>
      <dgm:t>
        <a:bodyPr/>
        <a:lstStyle/>
        <a:p>
          <a:endParaRPr lang="ru-RU"/>
        </a:p>
      </dgm:t>
    </dgm:pt>
    <dgm:pt modelId="{940C94E6-B0E5-45A0-B356-B57217FE6F8A}" type="sibTrans" cxnId="{C24C3A1D-BB9E-43B9-8FE9-5A27C05EF9F4}">
      <dgm:prSet/>
      <dgm:spPr/>
      <dgm:t>
        <a:bodyPr/>
        <a:lstStyle/>
        <a:p>
          <a:endParaRPr lang="ru-RU"/>
        </a:p>
      </dgm:t>
    </dgm:pt>
    <dgm:pt modelId="{F7BBDFD5-7CF8-48F4-86D8-B5B8BA0FD28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rPr>
            <a:t>Единство жизненно-практической  и воспитательной направленности</a:t>
          </a:r>
          <a:endParaRPr lang="ru-RU" sz="2000" b="1" dirty="0">
            <a:solidFill>
              <a:schemeClr val="tx1"/>
            </a:solidFill>
            <a:latin typeface="Courier New" pitchFamily="49" charset="0"/>
            <a:cs typeface="Courier New" pitchFamily="49" charset="0"/>
          </a:endParaRPr>
        </a:p>
      </dgm:t>
    </dgm:pt>
    <dgm:pt modelId="{76B1D6BB-A256-4DC5-8BE9-8CC0845AC674}" type="parTrans" cxnId="{6067D56E-BDC6-488D-B859-23BFC83F83FF}">
      <dgm:prSet/>
      <dgm:spPr/>
      <dgm:t>
        <a:bodyPr/>
        <a:lstStyle/>
        <a:p>
          <a:endParaRPr lang="ru-RU"/>
        </a:p>
      </dgm:t>
    </dgm:pt>
    <dgm:pt modelId="{D95B7ECD-6993-4029-880E-3A70A0323040}" type="sibTrans" cxnId="{6067D56E-BDC6-488D-B859-23BFC83F83FF}">
      <dgm:prSet/>
      <dgm:spPr/>
      <dgm:t>
        <a:bodyPr/>
        <a:lstStyle/>
        <a:p>
          <a:endParaRPr lang="ru-RU"/>
        </a:p>
      </dgm:t>
    </dgm:pt>
    <dgm:pt modelId="{15FA932A-8368-4C87-A8EB-CBF83087360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Поиск лучших решений жизненно важных задач</a:t>
          </a:r>
          <a:endParaRPr lang="ru-RU" b="1" dirty="0">
            <a:solidFill>
              <a:schemeClr val="tx1"/>
            </a:solidFill>
          </a:endParaRPr>
        </a:p>
      </dgm:t>
    </dgm:pt>
    <dgm:pt modelId="{594B3E18-E8F3-4F07-AE6B-5222E058C884}" type="parTrans" cxnId="{FE733295-53C3-4C09-B2FB-58ABB0FE3ED6}">
      <dgm:prSet/>
      <dgm:spPr/>
      <dgm:t>
        <a:bodyPr/>
        <a:lstStyle/>
        <a:p>
          <a:endParaRPr lang="ru-RU"/>
        </a:p>
      </dgm:t>
    </dgm:pt>
    <dgm:pt modelId="{4EB784B6-932F-40D5-948D-55D12BF14AC5}" type="sibTrans" cxnId="{FE733295-53C3-4C09-B2FB-58ABB0FE3ED6}">
      <dgm:prSet/>
      <dgm:spPr/>
      <dgm:t>
        <a:bodyPr/>
        <a:lstStyle/>
        <a:p>
          <a:endParaRPr lang="ru-RU"/>
        </a:p>
      </dgm:t>
    </dgm:pt>
    <dgm:pt modelId="{647D3861-12AE-42BE-A92F-024870CB2B60}" type="pres">
      <dgm:prSet presAssocID="{FDFD1436-7EDA-494E-A6D3-80A3C7AA34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C94351-90AC-4FC2-AE78-FD2A8E90DD62}" type="pres">
      <dgm:prSet presAssocID="{8A682ACF-8AC3-4A86-A740-E07DBE240253}" presName="centerShape" presStyleLbl="node0" presStyleIdx="0" presStyleCnt="1" custScaleX="435083" custScaleY="165326"/>
      <dgm:spPr/>
      <dgm:t>
        <a:bodyPr/>
        <a:lstStyle/>
        <a:p>
          <a:endParaRPr lang="ru-RU"/>
        </a:p>
      </dgm:t>
    </dgm:pt>
    <dgm:pt modelId="{A97E6D38-77CD-4908-80E5-D85F6AF9AAD4}" type="pres">
      <dgm:prSet presAssocID="{76B1D6BB-A256-4DC5-8BE9-8CC0845AC674}" presName="Name9" presStyleLbl="parChTrans1D2" presStyleIdx="0" presStyleCnt="2"/>
      <dgm:spPr/>
      <dgm:t>
        <a:bodyPr/>
        <a:lstStyle/>
        <a:p>
          <a:endParaRPr lang="ru-RU"/>
        </a:p>
      </dgm:t>
    </dgm:pt>
    <dgm:pt modelId="{A7DAB587-15CD-44D0-B37E-E40E49D1679F}" type="pres">
      <dgm:prSet presAssocID="{76B1D6BB-A256-4DC5-8BE9-8CC0845AC67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8035288-3AE0-4F10-AF18-6790952F0781}" type="pres">
      <dgm:prSet presAssocID="{F7BBDFD5-7CF8-48F4-86D8-B5B8BA0FD28F}" presName="node" presStyleLbl="node1" presStyleIdx="0" presStyleCnt="2" custAng="0" custScaleX="303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20E17-4B97-464A-AC68-8F6247E03FDF}" type="pres">
      <dgm:prSet presAssocID="{594B3E18-E8F3-4F07-AE6B-5222E058C884}" presName="Name9" presStyleLbl="parChTrans1D2" presStyleIdx="1" presStyleCnt="2"/>
      <dgm:spPr/>
      <dgm:t>
        <a:bodyPr/>
        <a:lstStyle/>
        <a:p>
          <a:endParaRPr lang="ru-RU"/>
        </a:p>
      </dgm:t>
    </dgm:pt>
    <dgm:pt modelId="{B36C1548-38F3-4F8A-A252-5F829507C548}" type="pres">
      <dgm:prSet presAssocID="{594B3E18-E8F3-4F07-AE6B-5222E058C88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82D59DE-9BE0-4D13-970C-E932F441A143}" type="pres">
      <dgm:prSet presAssocID="{15FA932A-8368-4C87-A8EB-CBF83087360D}" presName="node" presStyleLbl="node1" presStyleIdx="1" presStyleCnt="2" custScaleX="29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C315E-F442-4699-90A3-65E364631DCF}" type="presOf" srcId="{15FA932A-8368-4C87-A8EB-CBF83087360D}" destId="{E82D59DE-9BE0-4D13-970C-E932F441A143}" srcOrd="0" destOrd="0" presId="urn:microsoft.com/office/officeart/2005/8/layout/radial1"/>
    <dgm:cxn modelId="{FE733295-53C3-4C09-B2FB-58ABB0FE3ED6}" srcId="{8A682ACF-8AC3-4A86-A740-E07DBE240253}" destId="{15FA932A-8368-4C87-A8EB-CBF83087360D}" srcOrd="1" destOrd="0" parTransId="{594B3E18-E8F3-4F07-AE6B-5222E058C884}" sibTransId="{4EB784B6-932F-40D5-948D-55D12BF14AC5}"/>
    <dgm:cxn modelId="{C24C3A1D-BB9E-43B9-8FE9-5A27C05EF9F4}" srcId="{FDFD1436-7EDA-494E-A6D3-80A3C7AA3446}" destId="{8A682ACF-8AC3-4A86-A740-E07DBE240253}" srcOrd="0" destOrd="0" parTransId="{D97AB7CE-59E6-466C-9A16-F35DDEEBF970}" sibTransId="{940C94E6-B0E5-45A0-B356-B57217FE6F8A}"/>
    <dgm:cxn modelId="{C9239605-E4AC-4406-9364-A9DC8EE2543E}" type="presOf" srcId="{F7BBDFD5-7CF8-48F4-86D8-B5B8BA0FD28F}" destId="{08035288-3AE0-4F10-AF18-6790952F0781}" srcOrd="0" destOrd="0" presId="urn:microsoft.com/office/officeart/2005/8/layout/radial1"/>
    <dgm:cxn modelId="{3D902C6D-676C-48BC-83C4-11F4B9135AB0}" type="presOf" srcId="{594B3E18-E8F3-4F07-AE6B-5222E058C884}" destId="{B36C1548-38F3-4F8A-A252-5F829507C548}" srcOrd="1" destOrd="0" presId="urn:microsoft.com/office/officeart/2005/8/layout/radial1"/>
    <dgm:cxn modelId="{161966DC-7C30-483C-B58D-6B35115AE15E}" type="presOf" srcId="{FDFD1436-7EDA-494E-A6D3-80A3C7AA3446}" destId="{647D3861-12AE-42BE-A92F-024870CB2B60}" srcOrd="0" destOrd="0" presId="urn:microsoft.com/office/officeart/2005/8/layout/radial1"/>
    <dgm:cxn modelId="{B36D037B-234C-4564-9D10-1A8065D3F0EE}" type="presOf" srcId="{8A682ACF-8AC3-4A86-A740-E07DBE240253}" destId="{FBC94351-90AC-4FC2-AE78-FD2A8E90DD62}" srcOrd="0" destOrd="0" presId="urn:microsoft.com/office/officeart/2005/8/layout/radial1"/>
    <dgm:cxn modelId="{294996BE-27D4-430D-BCB1-7FDC43E5FC94}" type="presOf" srcId="{594B3E18-E8F3-4F07-AE6B-5222E058C884}" destId="{38220E17-4B97-464A-AC68-8F6247E03FDF}" srcOrd="0" destOrd="0" presId="urn:microsoft.com/office/officeart/2005/8/layout/radial1"/>
    <dgm:cxn modelId="{C0BE2AC0-F7A5-4A1C-A257-1FE4D9687421}" type="presOf" srcId="{76B1D6BB-A256-4DC5-8BE9-8CC0845AC674}" destId="{A7DAB587-15CD-44D0-B37E-E40E49D1679F}" srcOrd="1" destOrd="0" presId="urn:microsoft.com/office/officeart/2005/8/layout/radial1"/>
    <dgm:cxn modelId="{6067D56E-BDC6-488D-B859-23BFC83F83FF}" srcId="{8A682ACF-8AC3-4A86-A740-E07DBE240253}" destId="{F7BBDFD5-7CF8-48F4-86D8-B5B8BA0FD28F}" srcOrd="0" destOrd="0" parTransId="{76B1D6BB-A256-4DC5-8BE9-8CC0845AC674}" sibTransId="{D95B7ECD-6993-4029-880E-3A70A0323040}"/>
    <dgm:cxn modelId="{BEBAB467-0678-42CA-9219-13338EBBBBE5}" type="presOf" srcId="{76B1D6BB-A256-4DC5-8BE9-8CC0845AC674}" destId="{A97E6D38-77CD-4908-80E5-D85F6AF9AAD4}" srcOrd="0" destOrd="0" presId="urn:microsoft.com/office/officeart/2005/8/layout/radial1"/>
    <dgm:cxn modelId="{618DC14E-5B15-4FCE-9B53-81D4FA7486A9}" type="presParOf" srcId="{647D3861-12AE-42BE-A92F-024870CB2B60}" destId="{FBC94351-90AC-4FC2-AE78-FD2A8E90DD62}" srcOrd="0" destOrd="0" presId="urn:microsoft.com/office/officeart/2005/8/layout/radial1"/>
    <dgm:cxn modelId="{0B7E4FD6-EA4E-44A9-ABBB-35EE636BB792}" type="presParOf" srcId="{647D3861-12AE-42BE-A92F-024870CB2B60}" destId="{A97E6D38-77CD-4908-80E5-D85F6AF9AAD4}" srcOrd="1" destOrd="0" presId="urn:microsoft.com/office/officeart/2005/8/layout/radial1"/>
    <dgm:cxn modelId="{6B1B74CA-001C-4D33-9E28-4CAA96E8FB4F}" type="presParOf" srcId="{A97E6D38-77CD-4908-80E5-D85F6AF9AAD4}" destId="{A7DAB587-15CD-44D0-B37E-E40E49D1679F}" srcOrd="0" destOrd="0" presId="urn:microsoft.com/office/officeart/2005/8/layout/radial1"/>
    <dgm:cxn modelId="{96456DE6-748E-430D-88E3-D5FDC1A0DAFB}" type="presParOf" srcId="{647D3861-12AE-42BE-A92F-024870CB2B60}" destId="{08035288-3AE0-4F10-AF18-6790952F0781}" srcOrd="2" destOrd="0" presId="urn:microsoft.com/office/officeart/2005/8/layout/radial1"/>
    <dgm:cxn modelId="{CA958588-B1A0-4CB5-98A7-3C2CEB8C2B29}" type="presParOf" srcId="{647D3861-12AE-42BE-A92F-024870CB2B60}" destId="{38220E17-4B97-464A-AC68-8F6247E03FDF}" srcOrd="3" destOrd="0" presId="urn:microsoft.com/office/officeart/2005/8/layout/radial1"/>
    <dgm:cxn modelId="{A6B63BFD-CD52-4DCF-BFE2-1E34C2D93766}" type="presParOf" srcId="{38220E17-4B97-464A-AC68-8F6247E03FDF}" destId="{B36C1548-38F3-4F8A-A252-5F829507C548}" srcOrd="0" destOrd="0" presId="urn:microsoft.com/office/officeart/2005/8/layout/radial1"/>
    <dgm:cxn modelId="{DA3626F7-68AB-4A34-9634-7EA1CF34986D}" type="presParOf" srcId="{647D3861-12AE-42BE-A92F-024870CB2B60}" destId="{E82D59DE-9BE0-4D13-970C-E932F441A143}" srcOrd="4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6A7EFC-4E98-4EE3-96E0-0CE99D4712B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771202-F55E-4B5B-9C09-39EC61D2AC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08277" y="6457890"/>
            <a:ext cx="53572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0"/>
            <a:ext cx="7786710" cy="250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Современные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воспитательные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dirty="0" smtClean="0">
                <a:latin typeface="Courier New" pitchFamily="49" charset="0"/>
                <a:ea typeface="+mj-ea"/>
                <a:cs typeface="Courier New" pitchFamily="49" charset="0"/>
              </a:rPr>
              <a:t>т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ехнологии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26" name="Picture 2" descr="D:\Мамина кладовая\фотографии ВСЕ\фотоотчёт 2015\День самоуправ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5" y="1785927"/>
            <a:ext cx="3954517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D:\Мамина кладовая\фотографии ВСЕ\фотоотчёт 2015\профсоюз вожаты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0"/>
            <a:ext cx="436906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D:\Мамина кладовая\фотографии ВСЕ\фотоотчёт 2015\посвящение в 5-класс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80384"/>
            <a:ext cx="4357686" cy="3077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30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Технология Развития ценностных ориентаций у обучающихся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1.Знакомство с ценностью</a:t>
            </a:r>
          </a:p>
          <a:p>
            <a:pPr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2. Осознание и проговаривание ценности на своём языке</a:t>
            </a:r>
          </a:p>
          <a:p>
            <a:pPr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3. Проживание ценностных ситуаций и тренировка в ценностном поведении</a:t>
            </a:r>
          </a:p>
          <a:p>
            <a:pPr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4. Осуществление ценностных выборов и поступков в реальных ситуациях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826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Светлана Юрьевна\Desktop\фотоотчёт 2014\Вахта памяти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496" cy="289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Светлана Юрьевна\Desktop\фотоотчёт 2014\родники\DSCN2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143116"/>
            <a:ext cx="3071802" cy="2462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C:\Users\Светлана Юрьевна\Desktop\фотоотчёт 2014\ветеран 2014\ветеранов Симахин Н.П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85728"/>
            <a:ext cx="2294041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 descr="S70050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232069"/>
            <a:ext cx="3500430" cy="2625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 descr="2 ш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54417"/>
            <a:ext cx="3500462" cy="2603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232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а кладовая\коллажи для отчёта\фотоколлаж ВР\Рисунок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11112"/>
            <a:ext cx="5167317" cy="3868126"/>
          </a:xfrm>
          <a:prstGeom prst="rect">
            <a:avLst/>
          </a:prstGeom>
          <a:noFill/>
        </p:spPr>
      </p:pic>
      <p:pic>
        <p:nvPicPr>
          <p:cNvPr id="1027" name="Picture 3" descr="D:\Мамина кладовая\коллажи для отчёта\фотоколлаж ВР\Рисунок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60638"/>
            <a:ext cx="5715000" cy="42973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9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ина кладовая\коллажи для отчёта\фотоколлаж ВР\Рисунок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5008" cy="4286256"/>
          </a:xfrm>
          <a:prstGeom prst="rect">
            <a:avLst/>
          </a:prstGeom>
          <a:noFill/>
        </p:spPr>
      </p:pic>
      <p:pic>
        <p:nvPicPr>
          <p:cNvPr id="2051" name="Picture 3" descr="C:\Users\Светлана\Desktop\с флэшки 15\фотоотчёт 2015\День учите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84" y="2552689"/>
            <a:ext cx="6096016" cy="430531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Технология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интерактивного  обучения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428868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Система организации взаимодействий субъектов образовательной ситуации, направленных на  обеспечение их само- и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взаимоактивности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в решении учебно-познавательных, коммуникативно-развивающих и социально-ориентационных задач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904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Этапы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реализации интерактивной технологии: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1. Формирование пространства взаимодействия, расположение обучающихся к диалогу и </a:t>
            </a:r>
            <a:r>
              <a:rPr lang="ru-RU" sz="3500" b="1" dirty="0" err="1" smtClean="0">
                <a:latin typeface="Courier New" pitchFamily="49" charset="0"/>
                <a:cs typeface="Courier New" pitchFamily="49" charset="0"/>
              </a:rPr>
              <a:t>полилогу</a:t>
            </a:r>
            <a:endParaRPr lang="ru-RU" sz="35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2. Объединение обучающихся в группы с учётом их интересов</a:t>
            </a:r>
          </a:p>
          <a:p>
            <a:pPr>
              <a:buNone/>
            </a:pP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3. Поиск общего решения в группе – </a:t>
            </a:r>
            <a:r>
              <a:rPr lang="ru-RU" sz="3500" b="1" dirty="0" err="1" smtClean="0">
                <a:latin typeface="Courier New" pitchFamily="49" charset="0"/>
                <a:cs typeface="Courier New" pitchFamily="49" charset="0"/>
              </a:rPr>
              <a:t>интраактивное</a:t>
            </a: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 общение</a:t>
            </a:r>
          </a:p>
          <a:p>
            <a:pPr>
              <a:buNone/>
            </a:pP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4. Презентация групповых решений – интерактивное общение</a:t>
            </a:r>
          </a:p>
          <a:p>
            <a:pPr>
              <a:buNone/>
            </a:pPr>
            <a:r>
              <a:rPr lang="ru-RU" sz="3500" b="1" dirty="0" smtClean="0">
                <a:latin typeface="Courier New" pitchFamily="49" charset="0"/>
                <a:cs typeface="Courier New" pitchFamily="49" charset="0"/>
              </a:rPr>
              <a:t>5. Подведение итогов и оценка работы</a:t>
            </a:r>
          </a:p>
          <a:p>
            <a:endParaRPr lang="ru-RU" dirty="0"/>
          </a:p>
        </p:txBody>
      </p:sp>
    </p:spTree>
  </p:cSld>
  <p:clrMapOvr>
    <a:masterClrMapping/>
  </p:clrMapOvr>
  <p:transition advTm="1028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мои пожелания: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Book Antiqua" pitchFamily="18" charset="0"/>
              </a:rPr>
              <a:t>Пусть </a:t>
            </a:r>
            <a:r>
              <a:rPr lang="ru-RU" b="1" dirty="0" smtClean="0">
                <a:latin typeface="Book Antiqua" pitchFamily="18" charset="0"/>
              </a:rPr>
              <a:t>учитель будет метеорологом, предвидящем погоду в классе.</a:t>
            </a:r>
          </a:p>
          <a:p>
            <a:pPr algn="ctr">
              <a:buNone/>
            </a:pPr>
            <a:r>
              <a:rPr lang="ru-RU" b="1" dirty="0" smtClean="0">
                <a:latin typeface="Book Antiqua" pitchFamily="18" charset="0"/>
              </a:rPr>
              <a:t>Пусть </a:t>
            </a:r>
            <a:r>
              <a:rPr lang="ru-RU" b="1" dirty="0" smtClean="0">
                <a:latin typeface="Book Antiqua" pitchFamily="18" charset="0"/>
              </a:rPr>
              <a:t>светит в вашем классе радуга открытий.</a:t>
            </a:r>
          </a:p>
          <a:p>
            <a:pPr algn="ctr">
              <a:buNone/>
            </a:pPr>
            <a:r>
              <a:rPr lang="ru-RU" b="1" dirty="0" smtClean="0">
                <a:latin typeface="Book Antiqua" pitchFamily="18" charset="0"/>
              </a:rPr>
              <a:t>Пусть </a:t>
            </a:r>
            <a:r>
              <a:rPr lang="ru-RU" b="1" dirty="0" smtClean="0">
                <a:latin typeface="Book Antiqua" pitchFamily="18" charset="0"/>
              </a:rPr>
              <a:t>ваш класс будет парником – </a:t>
            </a:r>
            <a:r>
              <a:rPr lang="ru-RU" b="1" dirty="0" err="1" smtClean="0">
                <a:latin typeface="Book Antiqua" pitchFamily="18" charset="0"/>
              </a:rPr>
              <a:t>парником</a:t>
            </a:r>
            <a:r>
              <a:rPr lang="ru-RU" b="1" dirty="0" smtClean="0">
                <a:latin typeface="Book Antiqua" pitchFamily="18" charset="0"/>
              </a:rPr>
              <a:t> любви, доброты, уважения и порядочности. В таком парнике вырастут дружные, зрелые, сильные всходы. И это будет – замечательный парниковый эффект.</a:t>
            </a:r>
          </a:p>
          <a:p>
            <a:endParaRPr lang="ru-RU" dirty="0"/>
          </a:p>
        </p:txBody>
      </p:sp>
    </p:spTree>
  </p:cSld>
  <p:clrMapOvr>
    <a:masterClrMapping/>
  </p:clrMapOvr>
  <p:transition advTm="3071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МОИ ПОЖЕЛАНИЯ: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643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Book Antiqua" pitchFamily="18" charset="0"/>
              </a:rPr>
              <a:t>Пусть всегда в вашем классе будет много солнечного света. А источником этого света должны стать вы, дорогие учителя. </a:t>
            </a:r>
          </a:p>
          <a:p>
            <a:pPr algn="ctr">
              <a:buNone/>
            </a:pPr>
            <a:r>
              <a:rPr lang="ru-RU" b="1" dirty="0" smtClean="0">
                <a:latin typeface="Book Antiqua" pitchFamily="18" charset="0"/>
              </a:rPr>
              <a:t>Пусть изменчивый характер носит методика преподавания вашего предмета, но неизменными остаются Ваш профессионализм, преданность детям и делу, простая человеческая порядочность.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209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РЕШЕНИЕ ПЕДАГОГИЧЕСКОГО СОВЕТА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786454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6500" dirty="0" smtClean="0">
                <a:latin typeface="Book Antiqua" pitchFamily="18" charset="0"/>
              </a:rPr>
              <a:t>1.Проанализировать </a:t>
            </a:r>
            <a:r>
              <a:rPr lang="ru-RU" sz="6500" dirty="0" smtClean="0">
                <a:latin typeface="Book Antiqua" pitchFamily="18" charset="0"/>
              </a:rPr>
              <a:t>информацию, полученную в ходе опроса и спланировать изучение современных воспитательных технологий с учётом предпочтений педагогов.</a:t>
            </a:r>
          </a:p>
          <a:p>
            <a:pPr algn="just">
              <a:buNone/>
            </a:pPr>
            <a:r>
              <a:rPr lang="ru-RU" sz="6500" dirty="0" smtClean="0">
                <a:latin typeface="Book Antiqua" pitchFamily="18" charset="0"/>
              </a:rPr>
              <a:t>2. Создать в каждом ШМО банк данных методических разработок учителей школы, практикующих использование современных педагогических технологий.</a:t>
            </a:r>
          </a:p>
          <a:p>
            <a:pPr algn="just">
              <a:buNone/>
            </a:pPr>
            <a:r>
              <a:rPr lang="ru-RU" sz="6500" dirty="0" smtClean="0">
                <a:latin typeface="Book Antiqua" pitchFamily="18" charset="0"/>
              </a:rPr>
              <a:t>3.Сместить акценты в методиках и технологиях </a:t>
            </a:r>
            <a:r>
              <a:rPr lang="ru-RU" sz="6500" dirty="0" smtClean="0">
                <a:latin typeface="Book Antiqua" pitchFamily="18" charset="0"/>
              </a:rPr>
              <a:t>воспитательной деятельности </a:t>
            </a:r>
            <a:r>
              <a:rPr lang="ru-RU" sz="6500" dirty="0" smtClean="0">
                <a:latin typeface="Book Antiqua" pitchFamily="18" charset="0"/>
              </a:rPr>
              <a:t>в сторону формирования оптимальных способов самостоятельной деятельности школьников. Формировать у них практические </a:t>
            </a:r>
            <a:r>
              <a:rPr lang="ru-RU" sz="6500" dirty="0" smtClean="0">
                <a:latin typeface="Book Antiqua" pitchFamily="18" charset="0"/>
              </a:rPr>
              <a:t>навыки, увеличить </a:t>
            </a:r>
            <a:r>
              <a:rPr lang="ru-RU" sz="6500" dirty="0" smtClean="0">
                <a:latin typeface="Book Antiqua" pitchFamily="18" charset="0"/>
              </a:rPr>
              <a:t>время на самостоятельную работу (проектирование, исследовательская </a:t>
            </a:r>
            <a:r>
              <a:rPr lang="ru-RU" sz="6500" dirty="0" smtClean="0">
                <a:latin typeface="Book Antiqua" pitchFamily="18" charset="0"/>
              </a:rPr>
              <a:t>деятельность</a:t>
            </a:r>
            <a:r>
              <a:rPr lang="ru-RU" sz="6500" dirty="0" smtClean="0">
                <a:latin typeface="Book Antiqua" pitchFamily="18" charset="0"/>
              </a:rPr>
              <a:t>). Усилить дифференциацию и индивидуализацию </a:t>
            </a:r>
            <a:r>
              <a:rPr lang="ru-RU" sz="6500" dirty="0" smtClean="0">
                <a:latin typeface="Book Antiqua" pitchFamily="18" charset="0"/>
              </a:rPr>
              <a:t>воспитательного </a:t>
            </a:r>
            <a:r>
              <a:rPr lang="ru-RU" sz="6500" dirty="0" smtClean="0">
                <a:latin typeface="Book Antiqua" pitchFamily="18" charset="0"/>
              </a:rPr>
              <a:t>процесса.</a:t>
            </a:r>
          </a:p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142844" y="723751"/>
            <a:ext cx="90011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Arial Narrow" pitchFamily="34" charset="0"/>
              </a:rPr>
              <a:t>	</a:t>
            </a:r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«Школа не здание, не кабинеты, не образцовая наглядная агитация. </a:t>
            </a:r>
            <a:endParaRPr lang="ru-RU" sz="2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	Школа – это возвышенный дух, мечта, идея, которые увлекают сразу троих - ребёнка, учителя, родителя – и тут же реализуются. 	Если их нет, значит это не школа, а обычная бухгалтерия, где приходят и уходят по звонку, зарабатывают - кто деньги, кто оценки и считают дни до отпуска и минуты до очередного звонка… </a:t>
            </a:r>
            <a:endParaRPr lang="ru-RU" sz="28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	Учитель призван реализовывать мечты детей…»</a:t>
            </a:r>
            <a:endParaRPr lang="ru-RU" sz="2800" b="1" dirty="0" smtClean="0"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ru-RU" sz="2800" i="1" dirty="0" smtClean="0">
                <a:latin typeface="Courier New" pitchFamily="49" charset="0"/>
                <a:cs typeface="Courier New" pitchFamily="49" charset="0"/>
              </a:rPr>
              <a:t>А.А. </a:t>
            </a:r>
            <a:r>
              <a:rPr lang="ru-RU" sz="2800" i="1" dirty="0" err="1" smtClean="0">
                <a:latin typeface="Courier New" pitchFamily="49" charset="0"/>
                <a:cs typeface="Courier New" pitchFamily="49" charset="0"/>
              </a:rPr>
              <a:t>Захаренко</a:t>
            </a:r>
            <a:endParaRPr lang="ru-RU" sz="2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18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4429132"/>
            <a:ext cx="8858280" cy="24288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Воспитательные технологии – это сумма и система научно-обоснованных приёмов и методов педагогического и воспитательного воздействия на человека или группу людей.  </a:t>
            </a:r>
            <a:r>
              <a:rPr lang="ru-RU" sz="28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2800" i="1" dirty="0" err="1" smtClean="0">
                <a:latin typeface="Courier New" pitchFamily="49" charset="0"/>
                <a:cs typeface="Courier New" pitchFamily="49" charset="0"/>
              </a:rPr>
              <a:t>Н.Е.Щуркова</a:t>
            </a:r>
            <a:r>
              <a:rPr lang="ru-RU" sz="2800" i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ru-RU" sz="2800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D:\Мамина кладовая\фотографии ВСЕ\Сборы актива\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00042"/>
            <a:ext cx="578647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762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76672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Технология  КТД (И.П.Иванов)</a:t>
            </a:r>
          </a:p>
          <a:p>
            <a:pPr lvl="1"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  </a:t>
            </a:r>
          </a:p>
          <a:p>
            <a:pPr lvl="1"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ru-RU" sz="3200" b="1" i="1" u="sng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Коллективная творческая деятельность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– такая организация совместной деятельности взрослых и детей, при которой все члены коллектива участвуют в планировании и анализе, деятельность носит характер коллективного творчества и направлена на пользу и радость далёким и близким людям.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71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1 стадия – формирование мотивации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3" descr="G:\Images\Camera\201010\201010A0\14102010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487853" cy="28641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000232" y="2071678"/>
            <a:ext cx="4643470" cy="3482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C:\Users\Светлана\Desktop\27012011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712" y="3471862"/>
            <a:ext cx="4305288" cy="3386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18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04800" y="457200"/>
          <a:ext cx="8686800" cy="575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748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154304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2 стадия </a:t>
            </a: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– разработка проекта КТД</a:t>
            </a:r>
            <a:endParaRPr lang="ru-RU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785926"/>
            <a:ext cx="86868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3 стадия </a:t>
            </a: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– «Совет дела» координирует деятельность </a:t>
            </a:r>
            <a:r>
              <a:rPr lang="ru-RU" sz="3600" b="1" dirty="0" err="1" smtClean="0">
                <a:latin typeface="Courier New" pitchFamily="49" charset="0"/>
                <a:cs typeface="Courier New" pitchFamily="49" charset="0"/>
              </a:rPr>
              <a:t>микрогрупп</a:t>
            </a:r>
            <a:endParaRPr lang="ru-RU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4 стадия </a:t>
            </a: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– проведение КТД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5 стадия </a:t>
            </a:r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– коллективный анализ проведённого дела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062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x_4dbe50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328612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" name="Picture 2" descr="D:\Катя\Светлана Юрьевна\фотограф\вожатые\проект\Копия 04102010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928802"/>
            <a:ext cx="474768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Мамина кладовая\самоуправление\слет-конкурс\квн-2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7494" y="3686240"/>
            <a:ext cx="4486506" cy="31717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1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571480"/>
          <a:ext cx="8686800" cy="550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5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7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4|4.8|2.4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426</TotalTime>
  <Words>367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1 стадия – формирование мотивации</vt:lpstr>
      <vt:lpstr>Слайд 6</vt:lpstr>
      <vt:lpstr>2 стадия – разработка проекта КТД</vt:lpstr>
      <vt:lpstr>Слайд 8</vt:lpstr>
      <vt:lpstr>Слайд 9</vt:lpstr>
      <vt:lpstr>Технология Развития ценностных ориентаций у обучающихся</vt:lpstr>
      <vt:lpstr>Слайд 11</vt:lpstr>
      <vt:lpstr>Слайд 12</vt:lpstr>
      <vt:lpstr>Слайд 13</vt:lpstr>
      <vt:lpstr>Слайд 14</vt:lpstr>
      <vt:lpstr>Слайд 15</vt:lpstr>
      <vt:lpstr>мои пожелания:</vt:lpstr>
      <vt:lpstr>МОИ ПОЖЕЛАНИЯ:</vt:lpstr>
      <vt:lpstr>РЕШЕНИЕ ПЕДАГОГИЧЕСКОГО СОВЕТА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Светлана</cp:lastModifiedBy>
  <cp:revision>47</cp:revision>
  <dcterms:created xsi:type="dcterms:W3CDTF">2013-03-27T17:12:41Z</dcterms:created>
  <dcterms:modified xsi:type="dcterms:W3CDTF">2015-03-24T03:49:45Z</dcterms:modified>
</cp:coreProperties>
</file>