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5" r:id="rId9"/>
    <p:sldId id="267" r:id="rId10"/>
    <p:sldId id="268" r:id="rId11"/>
    <p:sldId id="269" r:id="rId12"/>
    <p:sldId id="266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2DF162E-C544-4373-B374-959AB712E744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888E710-6C8C-4A79-82BF-540E6A71C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162E-C544-4373-B374-959AB712E744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8E710-6C8C-4A79-82BF-540E6A71C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162E-C544-4373-B374-959AB712E744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8E710-6C8C-4A79-82BF-540E6A71C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2DF162E-C544-4373-B374-959AB712E744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88E710-6C8C-4A79-82BF-540E6A71C2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2DF162E-C544-4373-B374-959AB712E744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888E710-6C8C-4A79-82BF-540E6A71C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162E-C544-4373-B374-959AB712E744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8E710-6C8C-4A79-82BF-540E6A71C2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162E-C544-4373-B374-959AB712E744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8E710-6C8C-4A79-82BF-540E6A71C2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2DF162E-C544-4373-B374-959AB712E744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88E710-6C8C-4A79-82BF-540E6A71C2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162E-C544-4373-B374-959AB712E744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8E710-6C8C-4A79-82BF-540E6A71C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2DF162E-C544-4373-B374-959AB712E744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88E710-6C8C-4A79-82BF-540E6A71C2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2DF162E-C544-4373-B374-959AB712E744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88E710-6C8C-4A79-82BF-540E6A71C2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2DF162E-C544-4373-B374-959AB712E744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888E710-6C8C-4A79-82BF-540E6A71C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edu-lider.ru/kak-sdelat-analiticheskij-otch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3195786"/>
          </a:xfrm>
        </p:spPr>
        <p:txBody>
          <a:bodyPr>
            <a:normAutofit/>
          </a:bodyPr>
          <a:lstStyle/>
          <a:p>
            <a:r>
              <a:rPr lang="ru-RU" dirty="0" smtClean="0"/>
              <a:t>Аналитический отчет как форма предъявления результата практической деятельности педагога за </a:t>
            </a:r>
            <a:r>
              <a:rPr lang="ru-RU" dirty="0" err="1" smtClean="0"/>
              <a:t>межаттестационный</a:t>
            </a:r>
            <a:r>
              <a:rPr lang="ru-RU" dirty="0" smtClean="0"/>
              <a:t> период.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501008"/>
            <a:ext cx="6400800" cy="302433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Методические рекомендации. 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  Цель </a:t>
            </a:r>
            <a:r>
              <a:rPr lang="ru-RU" dirty="0">
                <a:solidFill>
                  <a:schemeClr val="tx1"/>
                </a:solidFill>
              </a:rPr>
              <a:t>аналитического </a:t>
            </a:r>
            <a:r>
              <a:rPr lang="ru-RU" dirty="0" smtClean="0">
                <a:solidFill>
                  <a:schemeClr val="tx1"/>
                </a:solidFill>
              </a:rPr>
              <a:t>отчета- </a:t>
            </a:r>
            <a:r>
              <a:rPr lang="ru-RU" dirty="0">
                <a:solidFill>
                  <a:schemeClr val="tx1"/>
                </a:solidFill>
              </a:rPr>
              <a:t>самоанализ и самооценка профессиональной деятельности за </a:t>
            </a:r>
            <a:r>
              <a:rPr lang="ru-RU" dirty="0" err="1">
                <a:solidFill>
                  <a:schemeClr val="tx1"/>
                </a:solidFill>
              </a:rPr>
              <a:t>межаттестационный</a:t>
            </a:r>
            <a:r>
              <a:rPr lang="ru-RU" dirty="0">
                <a:solidFill>
                  <a:schemeClr val="tx1"/>
                </a:solidFill>
              </a:rPr>
              <a:t> период 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913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Список литературы.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Источники </a:t>
            </a:r>
            <a:r>
              <a:rPr lang="ru-RU" sz="3600" dirty="0"/>
              <a:t>информации, которыми </a:t>
            </a:r>
            <a:r>
              <a:rPr lang="ru-RU" sz="3600" dirty="0" smtClean="0"/>
              <a:t>пользовался </a:t>
            </a:r>
            <a:r>
              <a:rPr lang="ru-RU" sz="3600" dirty="0"/>
              <a:t>педагог при подготовке отчета </a:t>
            </a:r>
            <a:r>
              <a:rPr lang="ru-RU" sz="3600" dirty="0" smtClean="0"/>
              <a:t>(обратить внимание на год издания, нужность, используемость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9931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/>
          </a:bodyPr>
          <a:lstStyle/>
          <a:p>
            <a:r>
              <a:rPr lang="ru-RU" dirty="0" smtClean="0"/>
              <a:t>Приложения.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29600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Доказательный </a:t>
            </a:r>
            <a:r>
              <a:rPr lang="ru-RU" dirty="0"/>
              <a:t>и/или иллюстративно- справочный материал: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-рабочая программа ,                                                                       -критерии и показатели мониторинга отслеживания количественных и качественных результатов  ,                                                               - копии </a:t>
            </a:r>
            <a:r>
              <a:rPr lang="ru-RU" dirty="0"/>
              <a:t>документов </a:t>
            </a:r>
            <a:r>
              <a:rPr lang="ru-RU" dirty="0" smtClean="0"/>
              <a:t>,                                                                        -списки </a:t>
            </a:r>
            <a:r>
              <a:rPr lang="ru-RU" dirty="0"/>
              <a:t>обучающихся с указанием их </a:t>
            </a:r>
            <a:r>
              <a:rPr lang="ru-RU" dirty="0" smtClean="0"/>
              <a:t>достижений,                                                                      - опубликованные </a:t>
            </a:r>
            <a:r>
              <a:rPr lang="ru-RU" dirty="0"/>
              <a:t>научно- </a:t>
            </a:r>
            <a:r>
              <a:rPr lang="ru-RU" dirty="0" smtClean="0"/>
              <a:t>методические </a:t>
            </a:r>
            <a:r>
              <a:rPr lang="ru-RU" dirty="0"/>
              <a:t>и </a:t>
            </a:r>
            <a:r>
              <a:rPr lang="ru-RU" dirty="0" smtClean="0"/>
              <a:t>учебно-методические материалы,                                                                      –разработки мероприятий,                                                             -рецензии, отзывы ,                                                                          -образцы </a:t>
            </a:r>
            <a:r>
              <a:rPr lang="ru-RU" dirty="0"/>
              <a:t>работ </a:t>
            </a:r>
            <a:r>
              <a:rPr lang="ru-RU" dirty="0" smtClean="0"/>
              <a:t>учащихся,                                                              -фотографии,                                                                              -сертификаты, дипломы , грамоты ,                                                                                       -справочная </a:t>
            </a:r>
            <a:r>
              <a:rPr lang="ru-RU" dirty="0"/>
              <a:t>и другая вспомогательная информация 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2764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Из приложения к приказу от 13января 2011года №33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Предъявление экспертной комиссии документов, подтверждающих представленные результаты профессиональной практической деятельности - обязательная часть процедуры экспертизы, независимо от формы представления </a:t>
            </a:r>
            <a:r>
              <a:rPr lang="ru-RU" dirty="0" smtClean="0"/>
              <a:t>результатов ( на рабочем месте ).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1783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 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lvl="0"/>
            <a:r>
              <a:rPr lang="ru-RU" sz="2000" u="sng" dirty="0" smtClean="0">
                <a:hlinkClick r:id="rId2"/>
              </a:rPr>
              <a:t>Как сделать </a:t>
            </a:r>
            <a:r>
              <a:rPr lang="ru-RU" sz="2000" b="1" u="sng" dirty="0" smtClean="0">
                <a:hlinkClick r:id="rId2"/>
              </a:rPr>
              <a:t>аналитический</a:t>
            </a:r>
            <a:r>
              <a:rPr lang="ru-RU" sz="2000" u="sng" dirty="0" smtClean="0">
                <a:hlinkClick r:id="rId2"/>
              </a:rPr>
              <a:t> </a:t>
            </a:r>
            <a:r>
              <a:rPr lang="ru-RU" sz="2000" b="1" u="sng" dirty="0" smtClean="0">
                <a:hlinkClick r:id="rId2"/>
              </a:rPr>
              <a:t>отчет</a:t>
            </a:r>
            <a:r>
              <a:rPr lang="ru-RU" sz="2000" u="sng" dirty="0" smtClean="0">
                <a:hlinkClick r:id="rId2"/>
              </a:rPr>
              <a:t> : : Школа успешного учителя</a:t>
            </a:r>
            <a:r>
              <a:rPr lang="ru-RU" sz="2000" dirty="0" smtClean="0"/>
              <a:t> </a:t>
            </a:r>
            <a:r>
              <a:rPr lang="en-US" sz="2000" dirty="0" smtClean="0">
                <a:hlinkClick r:id="rId2"/>
              </a:rPr>
              <a:t>edu-lider.ru/</a:t>
            </a:r>
            <a:r>
              <a:rPr lang="en-US" sz="2000" dirty="0" err="1" smtClean="0">
                <a:hlinkClick r:id="rId2"/>
              </a:rPr>
              <a:t>kak-sdelat-analitiches</a:t>
            </a:r>
            <a:r>
              <a:rPr lang="ru-RU" sz="2000" dirty="0" smtClean="0"/>
              <a:t>   </a:t>
            </a:r>
            <a:endParaRPr lang="ru-RU" sz="2000" dirty="0" smtClean="0"/>
          </a:p>
          <a:p>
            <a:r>
              <a:rPr lang="ru-RU" sz="2000" b="1" dirty="0" smtClean="0"/>
              <a:t>Содержание и формы аттестации: Материалы в помощь аттестующимся.</a:t>
            </a:r>
            <a:r>
              <a:rPr lang="ru-RU" sz="2000" dirty="0" smtClean="0"/>
              <a:t> /Сост. О.А. </a:t>
            </a:r>
            <a:r>
              <a:rPr lang="ru-RU" sz="2000" dirty="0" err="1" smtClean="0"/>
              <a:t>Хамзина</a:t>
            </a:r>
            <a:r>
              <a:rPr lang="ru-RU" sz="2000" dirty="0" smtClean="0"/>
              <a:t>,  О.И. </a:t>
            </a:r>
            <a:r>
              <a:rPr lang="ru-RU" sz="2000" dirty="0" err="1" smtClean="0"/>
              <a:t>Постарнакова</a:t>
            </a:r>
            <a:r>
              <a:rPr lang="ru-RU" sz="2000" dirty="0" smtClean="0"/>
              <a:t>. -  Н.Тагил: НТФ ИРРО, 2006. – 35 с</a:t>
            </a:r>
          </a:p>
          <a:p>
            <a:r>
              <a:rPr lang="ru-RU" sz="2000" dirty="0" smtClean="0"/>
              <a:t>О процедурах аттестации педагогических </a:t>
            </a:r>
            <a:r>
              <a:rPr lang="ru-RU" sz="2000" smtClean="0"/>
              <a:t>работников </a:t>
            </a:r>
            <a:r>
              <a:rPr lang="ru-RU" sz="2000" smtClean="0"/>
              <a:t>государственных и </a:t>
            </a:r>
            <a:r>
              <a:rPr lang="ru-RU" sz="2000" dirty="0" smtClean="0"/>
              <a:t>муниципальных образовательных учреждений Ярославской области </a:t>
            </a:r>
          </a:p>
          <a:p>
            <a:r>
              <a:rPr lang="ru-RU" sz="2000" dirty="0" smtClean="0"/>
              <a:t>Письмо </a:t>
            </a:r>
            <a:r>
              <a:rPr lang="ru-RU" sz="2000" dirty="0" err="1" smtClean="0"/>
              <a:t>Минобрнауки</a:t>
            </a:r>
            <a:r>
              <a:rPr lang="ru-RU" sz="2000" dirty="0" smtClean="0"/>
              <a:t> России № АП-1073 от 20.06.2013 г. "О разработке показателей эффективности"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Структура аналитического отчета.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4000" dirty="0" smtClean="0"/>
              <a:t>Введение.</a:t>
            </a:r>
            <a:endParaRPr lang="ru-RU" sz="4000" dirty="0"/>
          </a:p>
          <a:p>
            <a:pPr lvl="0">
              <a:defRPr/>
            </a:pPr>
            <a:r>
              <a:rPr lang="ru-RU" sz="4000" dirty="0" smtClean="0"/>
              <a:t>Аналитическая часть.</a:t>
            </a:r>
            <a:endParaRPr lang="ru-RU" sz="4000" dirty="0"/>
          </a:p>
          <a:p>
            <a:pPr lvl="0">
              <a:defRPr/>
            </a:pPr>
            <a:r>
              <a:rPr lang="ru-RU" sz="4000" dirty="0"/>
              <a:t>П</a:t>
            </a:r>
            <a:r>
              <a:rPr lang="ru-RU" sz="4000" dirty="0" smtClean="0"/>
              <a:t>роектная часть.</a:t>
            </a:r>
          </a:p>
          <a:p>
            <a:pPr lvl="0">
              <a:defRPr/>
            </a:pPr>
            <a:r>
              <a:rPr lang="ru-RU" sz="4000" dirty="0" smtClean="0"/>
              <a:t>Заключение.</a:t>
            </a:r>
            <a:endParaRPr lang="ru-RU" sz="4000" dirty="0"/>
          </a:p>
          <a:p>
            <a:pPr>
              <a:defRPr/>
            </a:pPr>
            <a:r>
              <a:rPr lang="ru-RU" sz="4000" dirty="0"/>
              <a:t>Список </a:t>
            </a:r>
            <a:r>
              <a:rPr lang="ru-RU" sz="4000" dirty="0" smtClean="0"/>
              <a:t>литературы.</a:t>
            </a:r>
            <a:endParaRPr lang="ru-RU" sz="4000" dirty="0"/>
          </a:p>
          <a:p>
            <a:pPr>
              <a:defRPr/>
            </a:pPr>
            <a:r>
              <a:rPr lang="ru-RU" sz="4000" dirty="0" smtClean="0"/>
              <a:t>Приложения.</a:t>
            </a:r>
            <a:endParaRPr lang="ru-RU" sz="4000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7020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ru-RU" sz="3600" dirty="0" smtClean="0"/>
              <a:t>проблемы </a:t>
            </a:r>
            <a:r>
              <a:rPr lang="ru-RU" sz="3600" dirty="0"/>
              <a:t>и противоречия в деятельности </a:t>
            </a:r>
            <a:r>
              <a:rPr lang="ru-RU" sz="3600" dirty="0" smtClean="0"/>
              <a:t>педагога, следующие из анализа </a:t>
            </a:r>
            <a:r>
              <a:rPr lang="ru-RU" sz="3600" dirty="0"/>
              <a:t>образовательной ситуации</a:t>
            </a:r>
            <a:r>
              <a:rPr lang="ru-RU" sz="3600" dirty="0" smtClean="0"/>
              <a:t>;</a:t>
            </a:r>
          </a:p>
          <a:p>
            <a:pPr marL="0" indent="0">
              <a:buNone/>
              <a:defRPr/>
            </a:pPr>
            <a:endParaRPr lang="ru-RU" sz="3600" dirty="0" smtClean="0"/>
          </a:p>
          <a:p>
            <a:pPr>
              <a:defRPr/>
            </a:pPr>
            <a:r>
              <a:rPr lang="ru-RU" sz="3600" dirty="0"/>
              <a:t> </a:t>
            </a:r>
            <a:r>
              <a:rPr lang="ru-RU" sz="3600" dirty="0" smtClean="0"/>
              <a:t>актуальность </a:t>
            </a:r>
            <a:r>
              <a:rPr lang="ru-RU" sz="3600" dirty="0"/>
              <a:t>подходов </a:t>
            </a:r>
            <a:r>
              <a:rPr lang="ru-RU" sz="3600" dirty="0" smtClean="0"/>
              <a:t>к решению      </a:t>
            </a:r>
            <a:r>
              <a:rPr lang="ru-RU" sz="3600" dirty="0" smtClean="0"/>
              <a:t>проблем(нормативно-правовое поле);</a:t>
            </a:r>
            <a:endParaRPr lang="ru-RU" sz="3600" dirty="0"/>
          </a:p>
          <a:p>
            <a:pPr>
              <a:defRPr/>
            </a:pPr>
            <a:endParaRPr lang="ru-RU" sz="3600" dirty="0"/>
          </a:p>
          <a:p>
            <a:pPr>
              <a:defRPr/>
            </a:pPr>
            <a:r>
              <a:rPr lang="ru-RU" sz="3600" dirty="0" smtClean="0"/>
              <a:t>цель </a:t>
            </a:r>
            <a:r>
              <a:rPr lang="ru-RU" sz="3600" dirty="0"/>
              <a:t>и задачи аналитического отчета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3013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Анализ образовательной ситуации.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работа в(каком ) ОУ, его особенности,</a:t>
            </a:r>
          </a:p>
          <a:p>
            <a:r>
              <a:rPr lang="ru-RU" dirty="0"/>
              <a:t>н</a:t>
            </a:r>
            <a:r>
              <a:rPr lang="ru-RU" dirty="0" smtClean="0"/>
              <a:t>аличие или отсутствие  (каких) компетенций у педагога , обучающегося,</a:t>
            </a:r>
          </a:p>
          <a:p>
            <a:r>
              <a:rPr lang="ru-RU" dirty="0" smtClean="0"/>
              <a:t> отсутствие у обучающихся мотивации к учебе или, наоборот, наличие положительных мотивов к учению (овладению профессией),</a:t>
            </a:r>
          </a:p>
          <a:p>
            <a:r>
              <a:rPr lang="ru-RU" dirty="0" smtClean="0"/>
              <a:t>работа  с  обучающимися разного уровня    психического развития и т.д.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2066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435280" cy="1484784"/>
          </a:xfrm>
        </p:spPr>
        <p:txBody>
          <a:bodyPr>
            <a:noAutofit/>
          </a:bodyPr>
          <a:lstStyle/>
          <a:p>
            <a:r>
              <a:rPr lang="ru-RU" sz="2800" dirty="0"/>
              <a:t>Ф</a:t>
            </a:r>
            <a:r>
              <a:rPr lang="ru-RU" sz="2800" dirty="0" smtClean="0"/>
              <a:t>ормулировки отдельных противоречий и проблем и способы их разрешения: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ru-RU" dirty="0" smtClean="0"/>
              <a:t>между </a:t>
            </a:r>
            <a:r>
              <a:rPr lang="ru-RU" dirty="0"/>
              <a:t>уровнем развития учащихся и уровнем требований </a:t>
            </a:r>
            <a:r>
              <a:rPr lang="ru-RU" dirty="0" smtClean="0"/>
              <a:t>ФГОС </a:t>
            </a:r>
            <a:r>
              <a:rPr lang="ru-RU" dirty="0"/>
              <a:t>и разрешение через создание адаптивного учебно-методического комплекса;</a:t>
            </a:r>
          </a:p>
          <a:p>
            <a:pPr>
              <a:lnSpc>
                <a:spcPct val="80000"/>
              </a:lnSpc>
              <a:defRPr/>
            </a:pPr>
            <a:r>
              <a:rPr lang="ru-RU" dirty="0" smtClean="0"/>
              <a:t>между </a:t>
            </a:r>
            <a:r>
              <a:rPr lang="ru-RU" dirty="0"/>
              <a:t>стандартизацией и индивидуализацией процесса обучения и разрешение через </a:t>
            </a:r>
            <a:r>
              <a:rPr lang="ru-RU" dirty="0" err="1"/>
              <a:t>разноуровневый</a:t>
            </a:r>
            <a:r>
              <a:rPr lang="ru-RU" dirty="0"/>
              <a:t> процесс обучения;</a:t>
            </a:r>
          </a:p>
          <a:p>
            <a:pPr>
              <a:lnSpc>
                <a:spcPct val="80000"/>
              </a:lnSpc>
              <a:defRPr/>
            </a:pPr>
            <a:r>
              <a:rPr lang="ru-RU" dirty="0" smtClean="0"/>
              <a:t>между </a:t>
            </a:r>
            <a:r>
              <a:rPr lang="ru-RU" dirty="0"/>
              <a:t>личностными потребностями учащихся и потребностями общества </a:t>
            </a:r>
            <a:r>
              <a:rPr lang="ru-RU" dirty="0" smtClean="0"/>
              <a:t>через формирование ОК;</a:t>
            </a:r>
            <a:endParaRPr lang="ru-RU" dirty="0"/>
          </a:p>
          <a:p>
            <a:pPr>
              <a:lnSpc>
                <a:spcPct val="80000"/>
              </a:lnSpc>
              <a:defRPr/>
            </a:pPr>
            <a:r>
              <a:rPr lang="ru-RU" dirty="0" smtClean="0"/>
              <a:t>между </a:t>
            </a:r>
            <a:r>
              <a:rPr lang="ru-RU" dirty="0"/>
              <a:t>ОК учащегося и требованиями ФГОС, и разрешение через социально-педагогический комплекс воздействия;</a:t>
            </a:r>
          </a:p>
          <a:p>
            <a:pPr>
              <a:lnSpc>
                <a:spcPct val="80000"/>
              </a:lnSpc>
              <a:defRPr/>
            </a:pPr>
            <a:r>
              <a:rPr lang="ru-RU" dirty="0" smtClean="0"/>
              <a:t>между </a:t>
            </a:r>
            <a:r>
              <a:rPr lang="ru-RU" dirty="0"/>
              <a:t>педагогической практикой и психологической теорией и разрешение через повышение психолого-педагогической культуры учителя и учащихся.</a:t>
            </a:r>
          </a:p>
          <a:p>
            <a:pPr>
              <a:lnSpc>
                <a:spcPct val="80000"/>
              </a:lnSpc>
              <a:defRPr/>
            </a:pPr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4083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Цель и задачи аналитического отчета.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Цель </a:t>
            </a:r>
            <a:r>
              <a:rPr lang="ru-RU" dirty="0" smtClean="0"/>
              <a:t>– сформировать, создать…для получения результата, направленного </a:t>
            </a:r>
            <a:r>
              <a:rPr lang="ru-RU" dirty="0"/>
              <a:t>на развитие </a:t>
            </a:r>
            <a:r>
              <a:rPr lang="ru-RU" dirty="0" smtClean="0"/>
              <a:t>ребенка (насколько </a:t>
            </a:r>
            <a:r>
              <a:rPr lang="ru-RU" dirty="0"/>
              <a:t>цель </a:t>
            </a:r>
            <a:r>
              <a:rPr lang="ru-RU" dirty="0" smtClean="0"/>
              <a:t>согласуется </a:t>
            </a:r>
            <a:r>
              <a:rPr lang="ru-RU" dirty="0"/>
              <a:t>с целями </a:t>
            </a:r>
            <a:r>
              <a:rPr lang="ru-RU" dirty="0" smtClean="0"/>
              <a:t>ОУ). </a:t>
            </a:r>
          </a:p>
          <a:p>
            <a:r>
              <a:rPr lang="ru-RU" b="1" dirty="0" smtClean="0"/>
              <a:t>Задачи</a:t>
            </a:r>
            <a:r>
              <a:rPr lang="ru-RU" dirty="0" smtClean="0"/>
              <a:t>– это пути разрешения проблем, противоречий ,достижение цели                           -апробировать  такой-то комплекс;                       - развивать  форму обучения , воспитания;         -разработать авторскую модель;                             -адаптировать технологию и т.д.  (</a:t>
            </a:r>
            <a:r>
              <a:rPr lang="ru-RU" dirty="0"/>
              <a:t>перечислить  их  по </a:t>
            </a:r>
            <a:r>
              <a:rPr lang="ru-RU" dirty="0" smtClean="0"/>
              <a:t>порядку претворения 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7103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Анализ результатов педагогической деятельности.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Исходя из целей и задач                                                                  - выделяются основные направления деятельности,                                                                    - подбираются формы,                                                                     - наполняются содержанием (учитывая ФГОС),                        - выбираются методы и приемы,                                                  - внедряются (апробируются , берутся за основу) (какие) технологии,                                                                                         - используются (какие)формы взаимодействия с сообществом,                                                                                     -  проводится мониторинг всего процесса (показать систему оценивания и  динамику  количественных и </a:t>
            </a:r>
            <a:r>
              <a:rPr lang="ru-RU" dirty="0"/>
              <a:t>к</a:t>
            </a:r>
            <a:r>
              <a:rPr lang="ru-RU" dirty="0" smtClean="0"/>
              <a:t>ачественных результатов),                                                     -представляется личный вклад в развитие ОУ</a:t>
            </a:r>
            <a:r>
              <a:rPr lang="ru-RU" dirty="0"/>
              <a:t> </a:t>
            </a:r>
            <a:r>
              <a:rPr lang="ru-RU" dirty="0" smtClean="0"/>
              <a:t>и т. д.,              -учитывается саморазвитие,                                                            -результаты сопоставляются с целями и задачами,                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2006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Планирование деятельности на следующий период.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-Вычленяются </a:t>
            </a:r>
            <a:r>
              <a:rPr lang="ru-RU" sz="3300" dirty="0" smtClean="0"/>
              <a:t>проблемы и трудности деятельности педагога в </a:t>
            </a:r>
            <a:r>
              <a:rPr lang="ru-RU" sz="3300" dirty="0" err="1" smtClean="0"/>
              <a:t>межаттестационный</a:t>
            </a:r>
            <a:r>
              <a:rPr lang="ru-RU" sz="3300" dirty="0" smtClean="0"/>
              <a:t> </a:t>
            </a:r>
            <a:r>
              <a:rPr lang="ru-RU" dirty="0" smtClean="0"/>
              <a:t>период.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- Планируется работа на перспективу с учетом деятельности ОУ.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1120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 smtClean="0"/>
              <a:t>     Оценка </a:t>
            </a:r>
            <a:r>
              <a:rPr lang="ru-RU" sz="3600" dirty="0"/>
              <a:t>эффективности своей деятельности </a:t>
            </a:r>
            <a:r>
              <a:rPr lang="ru-RU" sz="3600" dirty="0" smtClean="0"/>
              <a:t>и перспективные </a:t>
            </a:r>
            <a:r>
              <a:rPr lang="ru-RU" sz="3600" dirty="0"/>
              <a:t>направления профессиональной деятельности на следующий </a:t>
            </a:r>
            <a:r>
              <a:rPr lang="ru-RU" sz="3600" dirty="0" err="1"/>
              <a:t>межаттестационный</a:t>
            </a:r>
            <a:r>
              <a:rPr lang="ru-RU" sz="3600" dirty="0"/>
              <a:t> период 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152415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420</TotalTime>
  <Words>620</Words>
  <Application>Microsoft Office PowerPoint</Application>
  <PresentationFormat>Экран (4:3)</PresentationFormat>
  <Paragraphs>52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Аналитический отчет как форма предъявления результата практической деятельности педагога за межаттестационный период.</vt:lpstr>
      <vt:lpstr>Структура аналитического отчета.</vt:lpstr>
      <vt:lpstr>Введение.</vt:lpstr>
      <vt:lpstr>Анализ образовательной ситуации.</vt:lpstr>
      <vt:lpstr>Формулировки отдельных противоречий и проблем и способы их разрешения: </vt:lpstr>
      <vt:lpstr>Цель и задачи аналитического отчета.</vt:lpstr>
      <vt:lpstr>Анализ результатов педагогической деятельности.</vt:lpstr>
      <vt:lpstr>Планирование деятельности на следующий период. </vt:lpstr>
      <vt:lpstr>Заключение.</vt:lpstr>
      <vt:lpstr>Список литературы. </vt:lpstr>
      <vt:lpstr>Приложения.</vt:lpstr>
      <vt:lpstr>Из приложения к приказу от 13января 2011года №33</vt:lpstr>
      <vt:lpstr>Литература .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Аналитический отчет как форма предъявления результата практической деятельности педагога за межаттестационный период.</dc:title>
  <dc:creator>Alexandr</dc:creator>
  <cp:lastModifiedBy>User</cp:lastModifiedBy>
  <cp:revision>66</cp:revision>
  <dcterms:created xsi:type="dcterms:W3CDTF">2014-02-19T09:06:41Z</dcterms:created>
  <dcterms:modified xsi:type="dcterms:W3CDTF">2014-02-20T10:06:23Z</dcterms:modified>
</cp:coreProperties>
</file>