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338" r:id="rId4"/>
    <p:sldId id="298" r:id="rId5"/>
    <p:sldId id="297" r:id="rId6"/>
    <p:sldId id="299" r:id="rId7"/>
    <p:sldId id="300" r:id="rId8"/>
    <p:sldId id="314" r:id="rId9"/>
    <p:sldId id="313" r:id="rId10"/>
    <p:sldId id="315" r:id="rId11"/>
    <p:sldId id="258" r:id="rId12"/>
    <p:sldId id="260" r:id="rId13"/>
    <p:sldId id="302" r:id="rId14"/>
    <p:sldId id="303" r:id="rId15"/>
    <p:sldId id="320" r:id="rId16"/>
    <p:sldId id="321" r:id="rId17"/>
    <p:sldId id="316" r:id="rId18"/>
    <p:sldId id="322" r:id="rId19"/>
    <p:sldId id="329" r:id="rId20"/>
    <p:sldId id="323" r:id="rId21"/>
    <p:sldId id="304" r:id="rId22"/>
    <p:sldId id="330" r:id="rId23"/>
    <p:sldId id="331" r:id="rId24"/>
    <p:sldId id="332" r:id="rId25"/>
    <p:sldId id="333" r:id="rId26"/>
    <p:sldId id="305" r:id="rId27"/>
    <p:sldId id="306" r:id="rId28"/>
    <p:sldId id="334" r:id="rId29"/>
    <p:sldId id="335" r:id="rId30"/>
    <p:sldId id="336" r:id="rId31"/>
    <p:sldId id="318" r:id="rId32"/>
    <p:sldId id="307" r:id="rId33"/>
    <p:sldId id="319" r:id="rId34"/>
    <p:sldId id="327" r:id="rId35"/>
    <p:sldId id="326" r:id="rId36"/>
    <p:sldId id="342" r:id="rId37"/>
    <p:sldId id="265" r:id="rId38"/>
    <p:sldId id="269" r:id="rId39"/>
    <p:sldId id="339" r:id="rId40"/>
    <p:sldId id="340" r:id="rId41"/>
    <p:sldId id="341" r:id="rId42"/>
    <p:sldId id="337" r:id="rId43"/>
    <p:sldId id="294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8E032-6462-44EF-A8C1-CB88000D18B1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6D9AF-0915-48D6-9945-387E715B27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084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5496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922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92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922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922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6D9AF-0915-48D6-9945-387E715B27E5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92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3116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369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965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4148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309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30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59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6500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673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922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462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574A0-4303-40DF-A8FB-B158BFBF4E38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83AEB-4E3A-48B8-AF10-5AB84F36A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585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дминистратор\Desktop\img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8091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Администратор\Desktop\УС семинар Сысерть 30.03.2018\Устное собеседование 9 класс семинар\20171120_1104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7" y="620688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381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59359" y="233924"/>
            <a:ext cx="2323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2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788" y="105273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Пересказ прочитанного текста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дополнением его цитатой)</a:t>
            </a:r>
          </a:p>
        </p:txBody>
      </p:sp>
      <p:sp>
        <p:nvSpPr>
          <p:cNvPr id="7" name="Стрелка: вправо 4"/>
          <p:cNvSpPr/>
          <p:nvPr/>
        </p:nvSpPr>
        <p:spPr>
          <a:xfrm rot="20762174">
            <a:off x="4577300" y="4587065"/>
            <a:ext cx="2610262" cy="1419225"/>
          </a:xfrm>
          <a:prstGeom prst="rightArrow">
            <a:avLst/>
          </a:prstGeom>
          <a:solidFill>
            <a:srgbClr val="DAF2FA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1 минута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  <a:t/>
            </a:r>
            <a:b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</a:b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на подготовку</a:t>
            </a:r>
            <a:endParaRPr lang="ru-RU" sz="2000" b="1" dirty="0" err="1">
              <a:solidFill>
                <a:srgbClr val="860000"/>
              </a:solidFill>
              <a:latin typeface="Constantia" pitchFamily="18" charset="0"/>
            </a:endParaRPr>
          </a:p>
        </p:txBody>
      </p:sp>
      <p:pic>
        <p:nvPicPr>
          <p:cNvPr id="8" name="Рисунок 39" descr="File:1328101886 HourGlass.png - Wikimedia Common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228" y="3973076"/>
            <a:ext cx="1536248" cy="206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hlolnaja-zrelost-e1467787129948.jpg"/>
          <p:cNvPicPr>
            <a:picLocks noChangeAspect="1"/>
          </p:cNvPicPr>
          <p:nvPr/>
        </p:nvPicPr>
        <p:blipFill>
          <a:blip r:embed="rId4" cstate="print"/>
          <a:srcRect l="24599" r="6455"/>
          <a:stretch>
            <a:fillRect/>
          </a:stretch>
        </p:blipFill>
        <p:spPr>
          <a:xfrm>
            <a:off x="719572" y="2381411"/>
            <a:ext cx="4284476" cy="349985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299107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4477" y="692696"/>
            <a:ext cx="56886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"Уметь читать в широком смысле этого слова - значит ... извлечь из мёртвой буквы живой смысл", - говорил К.Д. Ушинский. </a:t>
            </a:r>
          </a:p>
        </p:txBody>
      </p:sp>
      <p:pic>
        <p:nvPicPr>
          <p:cNvPr id="4098" name="Picture 2" descr="C:\Users\Администратор\Desktop\0017-014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5" y="582923"/>
            <a:ext cx="2630295" cy="347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im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5277" y="3212976"/>
            <a:ext cx="5110372" cy="287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140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Администратор\Desktop\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144" y="680574"/>
            <a:ext cx="71047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453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Администратор\Desktop\slide-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78" y="481293"/>
            <a:ext cx="7752370" cy="5806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8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дминистратор\Desktop\img7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431" y="-99392"/>
            <a:ext cx="8008017" cy="6006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03848" y="0"/>
            <a:ext cx="3125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ПАМЯТКИ-АЛГОРИТМЫ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0934" y="520606"/>
            <a:ext cx="77821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Текст -  описание жизни и деятельности какой-либо известной личности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7584" y="1124744"/>
            <a:ext cx="756084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№1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Нам презентуют  эту личность (представление).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Называем причины, почему должен появиться  этот человек (причины, предпосылки появления его).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он сделал (его достижения: можно перечислять не все, но наиболее значимые).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Следствие (что стало результатом).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№2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Мне представляют историческую личность.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не называют причины, почему он появился (сразу говорится про его дела).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Потом рассказывается о следствиях (в конце текста всегда о следствиях).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03848" y="0"/>
            <a:ext cx="3125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ПАМЯТКИ-АЛГОРИТМЫ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79634" y="520606"/>
            <a:ext cx="184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7584" y="3125291"/>
            <a:ext cx="7560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11560" y="394792"/>
            <a:ext cx="820891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№3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Мне представляют историческую личность.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Потом рассказывают про его жизнь (может быть его жизнь – это пример того, чего они добились).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Потом следствие (может быть значим в его жизни только один поступок (событие).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ПОМНИ!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(Данный алгоритм помогает  ученику пересказать прочитанный текст.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одновременно  говорение, чтение, слушание и письмо).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Событие.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Как оно развивалось.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Следствие.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(Пирогов) –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родовое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понятие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(врач) –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видовое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понятие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(отец русской хирургии).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истратор\Desktop\slide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7" y="-99392"/>
            <a:ext cx="8075851" cy="6048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08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0" y="-200055"/>
            <a:ext cx="2838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 l="10660" t="46202" r="16222" b="10386"/>
          <a:stretch>
            <a:fillRect/>
          </a:stretch>
        </p:blipFill>
        <p:spPr bwMode="auto">
          <a:xfrm>
            <a:off x="755576" y="188640"/>
            <a:ext cx="7755523" cy="595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208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0" y="-200055"/>
            <a:ext cx="2838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12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1"/>
            <a:ext cx="8496944" cy="6095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08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дминистратор\Desktop\sobesedovanie_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77626">
            <a:off x="476546" y="722263"/>
            <a:ext cx="1752291" cy="153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2843" y="1628800"/>
            <a:ext cx="471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836712"/>
            <a:ext cx="61926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Итоговое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собеседование по русскому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языку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направлено на проверку навыков спонтанной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речи.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20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собеседования </a:t>
            </a:r>
            <a: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включает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следующие </a:t>
            </a:r>
            <a:r>
              <a:rPr lang="ru-RU" sz="20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типы заданий: </a:t>
            </a:r>
            <a: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чтение текста вслух;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пересказ текста с привлечением дополнительной информации;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монологическое высказывание по одной из выбранных тем;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4) диалог с экзаменатором-собеседником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 тексты для чтения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которые будут предложены участникам собеседования, -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это тексты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 выдающихся людях </a:t>
            </a:r>
            <a:r>
              <a:rPr lang="ru-RU" sz="2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5" name="Picture 3" descr="C:\Users\Администратор\Desktop\f_5a168a53aa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536" y="3068960"/>
            <a:ext cx="184298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879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872" y="0"/>
            <a:ext cx="2838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2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568952" cy="5616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08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6" y="-514377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03655" y="13342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3800" y="873086"/>
            <a:ext cx="6860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Монологическое высказывание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3930" y="84433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12_17_.jpg"/>
          <p:cNvPicPr>
            <a:picLocks noChangeAspect="1"/>
          </p:cNvPicPr>
          <p:nvPr/>
        </p:nvPicPr>
        <p:blipFill>
          <a:blip r:embed="rId4" cstate="print"/>
          <a:srcRect l="36043" r="25576" b="19813"/>
          <a:stretch>
            <a:fillRect/>
          </a:stretch>
        </p:blipFill>
        <p:spPr>
          <a:xfrm>
            <a:off x="6156176" y="1519417"/>
            <a:ext cx="2557932" cy="355179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Рисунок 10" descr="File:1328101886 HourGlass.png - Wikimedia Commons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5831" y="2368177"/>
            <a:ext cx="139119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: вправо 4"/>
          <p:cNvSpPr/>
          <p:nvPr/>
        </p:nvSpPr>
        <p:spPr>
          <a:xfrm rot="20504749">
            <a:off x="767281" y="3577804"/>
            <a:ext cx="2489266" cy="1080120"/>
          </a:xfrm>
          <a:prstGeom prst="rightArrow">
            <a:avLst/>
          </a:prstGeom>
          <a:solidFill>
            <a:srgbClr val="DAF2FA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1 минута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  <a:t/>
            </a:r>
            <a:b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</a:b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на подготовку</a:t>
            </a:r>
            <a:endParaRPr lang="ru-RU" sz="2000" b="1" dirty="0" err="1">
              <a:solidFill>
                <a:srgbClr val="860000"/>
              </a:solidFill>
              <a:latin typeface="Constantia" pitchFamily="18" charset="0"/>
            </a:endParaRPr>
          </a:p>
        </p:txBody>
      </p:sp>
      <p:sp>
        <p:nvSpPr>
          <p:cNvPr id="13" name="Стрелка: вправо 14"/>
          <p:cNvSpPr/>
          <p:nvPr/>
        </p:nvSpPr>
        <p:spPr>
          <a:xfrm rot="843884" flipH="1">
            <a:off x="3870612" y="4285285"/>
            <a:ext cx="2446564" cy="1138114"/>
          </a:xfrm>
          <a:prstGeom prst="rightArrow">
            <a:avLst/>
          </a:prstGeom>
          <a:solidFill>
            <a:srgbClr val="DAF2F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3 </a:t>
            </a:r>
            <a:r>
              <a:rPr lang="en-US" sz="2000" b="1" dirty="0" err="1">
                <a:solidFill>
                  <a:srgbClr val="860000"/>
                </a:solidFill>
                <a:latin typeface="Constantia" pitchFamily="18" charset="0"/>
              </a:rPr>
              <a:t>минуты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/>
            </a:r>
            <a:b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</a:br>
            <a:r>
              <a:rPr lang="en-US" sz="2000" b="1" dirty="0" err="1">
                <a:solidFill>
                  <a:srgbClr val="860000"/>
                </a:solidFill>
                <a:latin typeface="Constantia" pitchFamily="18" charset="0"/>
              </a:rPr>
              <a:t>на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 </a:t>
            </a:r>
            <a:r>
              <a:rPr lang="en-US" sz="2000" b="1" dirty="0" err="1">
                <a:solidFill>
                  <a:srgbClr val="860000"/>
                </a:solidFill>
                <a:latin typeface="Constantia" pitchFamily="18" charset="0"/>
              </a:rPr>
              <a:t>монолог</a:t>
            </a:r>
            <a:endParaRPr lang="ru-RU" sz="2000" b="1" dirty="0" err="1">
              <a:solidFill>
                <a:srgbClr val="8600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13930" y="84433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дминистратор\Desktop\78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4664"/>
            <a:ext cx="7378542" cy="4898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13930" y="84433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истратор\Desktop\145.PNG"/>
          <p:cNvPicPr>
            <a:picLocks noChangeAspect="1" noChangeArrowheads="1"/>
          </p:cNvPicPr>
          <p:nvPr/>
        </p:nvPicPr>
        <p:blipFill>
          <a:blip r:embed="rId4" cstate="print"/>
          <a:srcRect l="4796" t="10114" r="5755"/>
          <a:stretch>
            <a:fillRect/>
          </a:stretch>
        </p:blipFill>
        <p:spPr bwMode="auto">
          <a:xfrm>
            <a:off x="827584" y="0"/>
            <a:ext cx="7842351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13930" y="84433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дминистратор\Desktop\5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052736"/>
            <a:ext cx="8305781" cy="368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13930" y="84433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Администратор\Desktop\89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8321195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дминистратор\Desktop\slide-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-176988"/>
            <a:ext cx="8179452" cy="6126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1484828351_konflikt-v-shkole_5.jpg"/>
          <p:cNvPicPr>
            <a:picLocks noChangeAspect="1"/>
          </p:cNvPicPr>
          <p:nvPr/>
        </p:nvPicPr>
        <p:blipFill>
          <a:blip r:embed="rId3" cstate="print"/>
          <a:srcRect l="2590" t="2961" b="6321"/>
          <a:stretch>
            <a:fillRect/>
          </a:stretch>
        </p:blipFill>
        <p:spPr>
          <a:xfrm>
            <a:off x="388637" y="1801791"/>
            <a:ext cx="4635885" cy="329297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3851920" y="0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4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873586"/>
            <a:ext cx="2206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Диалог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ile:1328101886 HourGlass.png - Wikimedia Commons"/>
          <p:cNvPicPr>
            <a:picLocks noChangeAspect="1"/>
          </p:cNvPicPr>
          <p:nvPr/>
        </p:nvPicPr>
        <p:blipFill>
          <a:blip r:embed="rId4" cstate="print"/>
          <a:srcRect l="28074"/>
          <a:stretch>
            <a:fillRect/>
          </a:stretch>
        </p:blipFill>
        <p:spPr bwMode="auto">
          <a:xfrm>
            <a:off x="5148064" y="3058001"/>
            <a:ext cx="129140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: вправо 4"/>
          <p:cNvSpPr/>
          <p:nvPr/>
        </p:nvSpPr>
        <p:spPr>
          <a:xfrm rot="20471659" flipH="1">
            <a:off x="6198698" y="2066741"/>
            <a:ext cx="2405344" cy="1261476"/>
          </a:xfrm>
          <a:prstGeom prst="rightArrow">
            <a:avLst/>
          </a:prstGeom>
          <a:solidFill>
            <a:srgbClr val="ADE2F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7A2A08"/>
                </a:solidFill>
                <a:latin typeface="Constantia" pitchFamily="18" charset="0"/>
                <a:cs typeface="+mn-ea"/>
              </a:rPr>
              <a:t>0 </a:t>
            </a:r>
            <a:r>
              <a:rPr lang="en-US" sz="2000" b="1" dirty="0" err="1">
                <a:solidFill>
                  <a:srgbClr val="7A2A08"/>
                </a:solidFill>
                <a:latin typeface="Constantia" pitchFamily="18" charset="0"/>
                <a:cs typeface="+mn-ea"/>
              </a:rPr>
              <a:t>минут</a:t>
            </a:r>
            <a:r>
              <a:rPr lang="en-US" sz="2000" b="1" dirty="0">
                <a:latin typeface="Constantia" pitchFamily="18" charset="0"/>
                <a:cs typeface="+mn-ea"/>
              </a:rPr>
              <a:t/>
            </a:r>
            <a:br>
              <a:rPr lang="en-US" sz="2000" b="1" dirty="0">
                <a:latin typeface="Constantia" pitchFamily="18" charset="0"/>
                <a:cs typeface="+mn-ea"/>
              </a:rPr>
            </a:br>
            <a:r>
              <a:rPr lang="en-US" sz="2000" b="1" dirty="0" err="1">
                <a:solidFill>
                  <a:srgbClr val="7A2A08"/>
                </a:solidFill>
                <a:latin typeface="Constantia" pitchFamily="18" charset="0"/>
              </a:rPr>
              <a:t>на</a:t>
            </a:r>
            <a:r>
              <a:rPr lang="en-US" sz="2000" b="1" dirty="0">
                <a:solidFill>
                  <a:srgbClr val="7A2A08"/>
                </a:solidFill>
                <a:latin typeface="Constantia" pitchFamily="18" charset="0"/>
              </a:rPr>
              <a:t> </a:t>
            </a:r>
            <a:r>
              <a:rPr lang="en-US" sz="2000" b="1" dirty="0" err="1">
                <a:solidFill>
                  <a:srgbClr val="7A2A08"/>
                </a:solidFill>
                <a:latin typeface="Constantia" pitchFamily="18" charset="0"/>
              </a:rPr>
              <a:t>подготовку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11" name="Стрелка: вправо 9"/>
          <p:cNvSpPr/>
          <p:nvPr/>
        </p:nvSpPr>
        <p:spPr>
          <a:xfrm rot="262116" flipH="1">
            <a:off x="6100237" y="4763691"/>
            <a:ext cx="2602264" cy="1205431"/>
          </a:xfrm>
          <a:prstGeom prst="rightArrow">
            <a:avLst/>
          </a:prstGeom>
          <a:solidFill>
            <a:srgbClr val="ADE2F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>
                <a:solidFill>
                  <a:srgbClr val="7A2A08"/>
                </a:solidFill>
                <a:latin typeface="Constantia" pitchFamily="18" charset="0"/>
                <a:cs typeface="+mn-ea"/>
              </a:rPr>
              <a:t>3 </a:t>
            </a:r>
            <a:r>
              <a:rPr lang="en-US" sz="2000" b="1" dirty="0" err="1">
                <a:solidFill>
                  <a:srgbClr val="7A2A08"/>
                </a:solidFill>
                <a:latin typeface="Constantia" pitchFamily="18" charset="0"/>
                <a:cs typeface="+mn-ea"/>
              </a:rPr>
              <a:t>минуты</a:t>
            </a:r>
            <a:r>
              <a:rPr lang="en-US" sz="2000" b="1" dirty="0">
                <a:solidFill>
                  <a:srgbClr val="7A2A08"/>
                </a:solidFill>
                <a:latin typeface="Constantia" pitchFamily="18" charset="0"/>
                <a:cs typeface="+mn-ea"/>
              </a:rPr>
              <a:t/>
            </a:r>
            <a:br>
              <a:rPr lang="en-US" sz="2000" b="1" dirty="0">
                <a:solidFill>
                  <a:srgbClr val="7A2A08"/>
                </a:solidFill>
                <a:latin typeface="Constantia" pitchFamily="18" charset="0"/>
                <a:cs typeface="+mn-ea"/>
              </a:rPr>
            </a:br>
            <a:r>
              <a:rPr lang="en-US" sz="2000" b="1" dirty="0">
                <a:solidFill>
                  <a:srgbClr val="7A2A08"/>
                </a:solidFill>
                <a:latin typeface="Constantia" pitchFamily="18" charset="0"/>
                <a:cs typeface="+mn-ea"/>
              </a:rPr>
              <a:t>на </a:t>
            </a:r>
            <a:r>
              <a:rPr lang="en-US" sz="2000" b="1" dirty="0" err="1">
                <a:solidFill>
                  <a:srgbClr val="7A2A08"/>
                </a:solidFill>
                <a:latin typeface="Constantia" pitchFamily="18" charset="0"/>
                <a:cs typeface="+mn-ea"/>
              </a:rPr>
              <a:t>диалог</a:t>
            </a:r>
            <a:endParaRPr lang="ru-RU" sz="2000" b="1" dirty="0">
              <a:solidFill>
                <a:srgbClr val="7A2A08"/>
              </a:solidFill>
              <a:latin typeface="Constantia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Администратор\Desktop\8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8489156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C:\Users\Администратор\Desktop\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60648"/>
            <a:ext cx="4934049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Администратор\Desktop\Снимок4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8253999" cy="2542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Users\Администратор\Desktop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60648"/>
            <a:ext cx="5275276" cy="885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2843" y="1628800"/>
            <a:ext cx="471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836712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412776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Спонтанная речь – это любая заранее не продуманная и не подготовленная речь.   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(Девкин В.Д.)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Спонтанность речи является целевой характеристикой обучения 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устной речи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85879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1380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Администратор\Desktop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826360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 descr="C:\Users\Администратор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8460432" cy="6757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истратор\Desktop\img_s775672_1_15.jpg"/>
          <p:cNvPicPr>
            <a:picLocks noChangeAspect="1" noChangeArrowheads="1"/>
          </p:cNvPicPr>
          <p:nvPr/>
        </p:nvPicPr>
        <p:blipFill>
          <a:blip r:embed="rId3" cstate="print"/>
          <a:srcRect b="18110"/>
          <a:stretch>
            <a:fillRect/>
          </a:stretch>
        </p:blipFill>
        <p:spPr bwMode="auto">
          <a:xfrm>
            <a:off x="395536" y="0"/>
            <a:ext cx="8424936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истратор\Desktop\slide-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430" y="0"/>
            <a:ext cx="7943148" cy="5949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19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8576952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832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3670578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8227219" cy="4248472"/>
          </a:xfrm>
          <a:prstGeom prst="rect">
            <a:avLst/>
          </a:prstGeom>
          <a:noFill/>
        </p:spPr>
      </p:pic>
      <p:pic>
        <p:nvPicPr>
          <p:cNvPr id="9" name="Рисунок 8" descr="C:\Users\Администратор\Desktop\kLlWEYODZ4E.jpg"/>
          <p:cNvPicPr/>
          <p:nvPr/>
        </p:nvPicPr>
        <p:blipFill>
          <a:blip r:embed="rId4" cstate="print"/>
          <a:srcRect l="4693" t="19398" r="60072" b="45680"/>
          <a:stretch>
            <a:fillRect/>
          </a:stretch>
        </p:blipFill>
        <p:spPr bwMode="auto">
          <a:xfrm>
            <a:off x="3203848" y="332656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832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3670578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78653Снимо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9406" y="836712"/>
            <a:ext cx="7365002" cy="5171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832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3670578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дминистратор\Desktop\НАШ семинар 12.04.2018 для учителей школы\q5k3UIUP-XM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8016213" cy="45091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5301208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 апреля 2018 года учителями-филологами в школе на уроках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8-х классах была проведена апробация </a:t>
            </a:r>
            <a:r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процедуры устного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собеседования.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2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177" y="476672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0761" y="821621"/>
            <a:ext cx="83216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7 марта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2018 года – 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Всемирный день чтения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вслух.</a:t>
            </a:r>
          </a:p>
          <a:p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Читать интересно! А читать вслух – интересно вдвойне! Ведь при чтении вслух мы делимся своими эмоциями с окружающими, передаем им свое настроение и ощущения от прочитанного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Именно эти причины побудили компанию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LitWorld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учредить в 2010 году новый праздник – День чтения вслух, ставший к сегодняшнему дню международным.... </a:t>
            </a:r>
          </a:p>
        </p:txBody>
      </p:sp>
      <p:pic>
        <p:nvPicPr>
          <p:cNvPr id="6" name="Picture 2" descr="C:\Users\Администратор\Desktop\1марта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21088"/>
            <a:ext cx="3600450" cy="158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89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дминистратор\Desktop\img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876" y="694625"/>
            <a:ext cx="7020272" cy="526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shutterstock_1194120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18093">
            <a:off x="380577" y="444895"/>
            <a:ext cx="785419" cy="107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23728" y="620688"/>
            <a:ext cx="6399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Базовые умения работы с текстом в 5 классе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700808"/>
            <a:ext cx="83529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Владеть различными видами чтения: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просмотровым, ознакомительным, изучающим, поисковым.</a:t>
            </a:r>
          </a:p>
          <a:p>
            <a:pPr marL="457200" indent="-457200">
              <a:lnSpc>
                <a:spcPct val="80000"/>
              </a:lnSpc>
            </a:pP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Адекватно понимать содержание прочитанных учебно-научных и художественных текстов различных функционально-смысловых типов речи (повествование, описание, рассуждение):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• устно и письменно формулировать тему и главную мысль текста;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• формулировать вопросы по содержанию текста и отвечать на них;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• передавать в устной и письменной форме содержание прочитанных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научных и художественных текстов различных функционально-смысловых типов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речи.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Устно пересказывать прочитанный или прослушанный текст.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9717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41797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 многие ученики боятся устной части?</a:t>
            </a:r>
            <a:endParaRPr lang="ru-RU" sz="28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2202" y="3861048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Наши ученики не приучены разговаривать, так как в классе много учеников и на устную часть не хватает времени.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Depositphotos_8705621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2"/>
            <a:ext cx="3813212" cy="2383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8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161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04664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МОНОЛОГ        6-й класс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700808"/>
            <a:ext cx="8352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980728"/>
            <a:ext cx="842493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Создавать устные монологические высказывания на основе жизненных наблюдений, чтения учебно-научной, художественной и научно-популярной литературы: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монолог-сообщение; монолог-описание; монолог-рассуждение; монолог-повествование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Выступать с научным сообщением.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Представлять сообщение на заданную тему в виде презентации.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Соблюдать в устной речи нормы современного русского литературного языка.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Соблюдать в устной речи правила речевого этикета.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Рекомендуемый объём монологического высказывания — не менее 60 слов.</a:t>
            </a:r>
          </a:p>
        </p:txBody>
      </p:sp>
      <p:pic>
        <p:nvPicPr>
          <p:cNvPr id="11" name="Picture 5" descr="shutterstock_119412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8897">
            <a:off x="7524328" y="2132856"/>
            <a:ext cx="1031602" cy="103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620688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76672"/>
            <a:ext cx="8352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196752"/>
            <a:ext cx="856895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80000"/>
              </a:lnSpc>
              <a:buFont typeface="Wingdings" pitchFamily="2" charset="2"/>
              <a:buChar char="q"/>
            </a:pP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Участвовать в диалоге на разные  темы (в рамках изученного).</a:t>
            </a:r>
          </a:p>
          <a:p>
            <a:pPr marL="457200" indent="-457200">
              <a:lnSpc>
                <a:spcPct val="80000"/>
              </a:lnSpc>
            </a:pPr>
            <a:endParaRPr lang="ru-RU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Владеть различными видами диалога: побуждение к действию, обмен мнениями (участие в дискуссии).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Участвовать в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диалоге–запросе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информации (умение ставить и задавать вопрос; умение уместно использовать разнообразные реплики — стимулы; умение запросить дополнительную информацию);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диалоге–сообщении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информации (умение построить информативно значимый текст; умение логически мыслить и правильно реализовывать свой замысел; умение привлечь и удержать внимание, правильно обратиться к собеседнику).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Рекомендуемый объём диалогического высказывания: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менее 3 реплик </a:t>
            </a:r>
            <a:r>
              <a:rPr lang="ru-RU" sz="2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(диалог–запрос информации);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менее 4 реплик </a:t>
            </a:r>
            <a:r>
              <a:rPr lang="ru-RU" sz="2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(диалог–сообщение информации).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548680"/>
            <a:ext cx="3886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Ведение диалога     7 класс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5" descr="shutterstock_1194120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797152"/>
            <a:ext cx="1080120" cy="142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501008"/>
            <a:ext cx="828092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Предлагаем  использовать на  уроках истории, обществознания, географии, физики, химии, биологии </a:t>
            </a: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«пятиминутки» </a:t>
            </a: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устной речи: </a:t>
            </a: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диалоги, монологи </a:t>
            </a: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выразительное чтение </a:t>
            </a: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учащимися  </a:t>
            </a: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текстов научного характера.</a:t>
            </a:r>
          </a:p>
          <a:p>
            <a:pPr>
              <a:buFont typeface="Wingdings" pitchFamily="2" charset="2"/>
              <a:buChar char="q"/>
            </a:pPr>
            <a:endParaRPr lang="ru-RU" sz="22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заседаниях ШМО спланировать работу в данном направлении.</a:t>
            </a:r>
            <a:endParaRPr lang="ru-RU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48680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русскому   языку  в 9 классе  направлено на </a:t>
            </a:r>
            <a:r>
              <a:rPr 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проверку навыков спонтанной речи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Качественно подготовить учащихся к новой форме аттестации – общая задача  всей школы.</a:t>
            </a:r>
          </a:p>
          <a:p>
            <a:pPr>
              <a:buFont typeface="Wingdings" pitchFamily="2" charset="2"/>
              <a:buChar char="q"/>
            </a:pPr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Формировать  устойчивые навыки спонтанной речи  у учащихся  необходимо ежедневно, начиная с 1-го класса.</a:t>
            </a:r>
          </a:p>
          <a:p>
            <a:pPr>
              <a:buFont typeface="Wingdings" pitchFamily="2" charset="2"/>
              <a:buChar char="q"/>
            </a:pPr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09959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0029-029-Uspekhov-nam-vs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7308304" cy="5481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48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861048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Дети часто бывают зажаты и закомплексованы, что очень сильно мешает им начать говорить, у них страх перед любым вопросом.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slide_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36712"/>
            <a:ext cx="3707904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8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164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3334" y="2852936"/>
            <a:ext cx="84172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У учеников - маленький словарный запас, а может и просто нечего сказать по теме.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Малый кругозор, не начитанность, возможно неинтересная тема.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дминистратор\Desktop\82942ee620752da65a38bfe171d9dd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3016611" cy="2073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дминистратор\Desktop\7c6659f6bab400f26fc0aae13f35ac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5895" y="519701"/>
            <a:ext cx="4032088" cy="2333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8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161" y="0"/>
            <a:ext cx="9203161" cy="698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39" descr="File:1328101886 HourGlass.png - Wikimedia Common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221088"/>
            <a:ext cx="1536248" cy="206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31234_800.jpg"/>
          <p:cNvPicPr>
            <a:picLocks noChangeAspect="1"/>
          </p:cNvPicPr>
          <p:nvPr/>
        </p:nvPicPr>
        <p:blipFill>
          <a:blip r:embed="rId4" cstate="print"/>
          <a:srcRect l="34896"/>
          <a:stretch>
            <a:fillRect/>
          </a:stretch>
        </p:blipFill>
        <p:spPr>
          <a:xfrm>
            <a:off x="5148064" y="2492896"/>
            <a:ext cx="3737992" cy="382530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Стрелка: вправо 4"/>
          <p:cNvSpPr/>
          <p:nvPr/>
        </p:nvSpPr>
        <p:spPr>
          <a:xfrm rot="20160102">
            <a:off x="746169" y="3200669"/>
            <a:ext cx="2756266" cy="1590690"/>
          </a:xfrm>
          <a:prstGeom prst="rightArrow">
            <a:avLst/>
          </a:prstGeom>
          <a:solidFill>
            <a:srgbClr val="DAF2FA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860000"/>
                </a:solidFill>
                <a:latin typeface="Constantia" pitchFamily="18" charset="0"/>
              </a:rPr>
              <a:t>2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 </a:t>
            </a:r>
            <a:r>
              <a:rPr lang="en-US" sz="2000" b="1" dirty="0" smtClean="0">
                <a:solidFill>
                  <a:srgbClr val="860000"/>
                </a:solidFill>
                <a:latin typeface="Constantia" pitchFamily="18" charset="0"/>
              </a:rPr>
              <a:t>минут</a:t>
            </a:r>
            <a:r>
              <a:rPr lang="ru-RU" sz="2000" b="1" dirty="0" err="1" smtClean="0">
                <a:solidFill>
                  <a:srgbClr val="860000"/>
                </a:solidFill>
                <a:latin typeface="Constantia" pitchFamily="18" charset="0"/>
              </a:rPr>
              <a:t>ы</a:t>
            </a:r>
            <a: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  <a:t/>
            </a:r>
            <a:br>
              <a:rPr lang="en-US" sz="2000" b="1" dirty="0">
                <a:solidFill>
                  <a:srgbClr val="860000"/>
                </a:solidFill>
                <a:latin typeface="Constantia" pitchFamily="18" charset="0"/>
                <a:cs typeface="+mn-ea"/>
              </a:rPr>
            </a:br>
            <a:r>
              <a:rPr lang="en-US" sz="2000" b="1" dirty="0">
                <a:solidFill>
                  <a:srgbClr val="860000"/>
                </a:solidFill>
                <a:latin typeface="Constantia" pitchFamily="18" charset="0"/>
              </a:rPr>
              <a:t>на подготовку</a:t>
            </a:r>
            <a:endParaRPr lang="ru-RU" sz="2000" b="1" dirty="0" err="1">
              <a:solidFill>
                <a:srgbClr val="860000"/>
              </a:solidFill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692696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</a:p>
          <a:p>
            <a:pPr algn="ctr"/>
            <a:endParaRPr lang="ru-RU" sz="36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1484784"/>
            <a:ext cx="8243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Выразительное чтение текста вслух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" y="-75179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img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142" y="-200226"/>
            <a:ext cx="8115723" cy="608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07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истратор\Desktop\green-307835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4434" y="-603448"/>
            <a:ext cx="9252520" cy="76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дминистратор\Desktop\slide-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805415" cy="56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07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702</Words>
  <Application>Microsoft Office PowerPoint</Application>
  <PresentationFormat>Экран (4:3)</PresentationFormat>
  <Paragraphs>132</Paragraphs>
  <Slides>43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112</cp:revision>
  <dcterms:created xsi:type="dcterms:W3CDTF">2018-01-31T08:01:07Z</dcterms:created>
  <dcterms:modified xsi:type="dcterms:W3CDTF">2018-04-12T08:50:13Z</dcterms:modified>
</cp:coreProperties>
</file>