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7" r:id="rId4"/>
    <p:sldId id="261" r:id="rId5"/>
    <p:sldId id="268" r:id="rId6"/>
    <p:sldId id="269" r:id="rId7"/>
    <p:sldId id="270" r:id="rId8"/>
    <p:sldId id="271" r:id="rId9"/>
    <p:sldId id="272" r:id="rId10"/>
    <p:sldId id="264" r:id="rId11"/>
    <p:sldId id="265" r:id="rId12"/>
    <p:sldId id="263" r:id="rId13"/>
    <p:sldId id="289" r:id="rId14"/>
    <p:sldId id="288" r:id="rId15"/>
    <p:sldId id="287" r:id="rId16"/>
    <p:sldId id="286" r:id="rId17"/>
    <p:sldId id="285" r:id="rId18"/>
    <p:sldId id="284" r:id="rId19"/>
    <p:sldId id="283" r:id="rId20"/>
    <p:sldId id="279" r:id="rId21"/>
    <p:sldId id="280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37" autoAdjust="0"/>
  </p:normalViewPr>
  <p:slideViewPr>
    <p:cSldViewPr>
      <p:cViewPr varScale="1">
        <p:scale>
          <a:sx n="54" d="100"/>
          <a:sy n="54" d="100"/>
        </p:scale>
        <p:origin x="-1138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96FB6-36B2-41F9-94BD-5D80FD6BDC41}" type="datetimeFigureOut">
              <a:rPr lang="ru-RU"/>
              <a:pPr>
                <a:defRPr/>
              </a:pPr>
              <a:t>10.12.2017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648D6-FE3F-48F5-9B78-67CA58CA99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B3A3F-5F14-4677-8466-F287A690E241}" type="datetimeFigureOut">
              <a:rPr lang="ru-RU"/>
              <a:pPr>
                <a:defRPr/>
              </a:pPr>
              <a:t>10.12.2017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09C96-31E1-44FF-85B7-9A7CC8C863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8F875-FDB0-4A8A-9B55-C26F89857B0F}" type="datetimeFigureOut">
              <a:rPr lang="ru-RU"/>
              <a:pPr>
                <a:defRPr/>
              </a:pPr>
              <a:t>10.12.2017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3BA67-24D1-44EA-82A5-4B73ECFB27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F2389-AF30-42C1-BC67-13627CDF80E5}" type="datetimeFigureOut">
              <a:rPr lang="ru-RU"/>
              <a:pPr>
                <a:defRPr/>
              </a:pPr>
              <a:t>10.12.2017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06712-27CA-472D-983A-D4B6B4068C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D7AD3-B690-494F-ADC7-F205DF7B012A}" type="datetimeFigureOut">
              <a:rPr lang="ru-RU"/>
              <a:pPr>
                <a:defRPr/>
              </a:pPr>
              <a:t>10.12.2017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8F4CA-6153-4763-9DD7-E58FF68905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61DD8-0EBD-453B-8348-61DE58007AE4}" type="datetimeFigureOut">
              <a:rPr lang="ru-RU"/>
              <a:pPr>
                <a:defRPr/>
              </a:pPr>
              <a:t>10.12.2017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771F2-CA4C-4C57-BE34-778B3E0B89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40305-77D9-42FD-8AA0-24D0B30BEEBB}" type="datetimeFigureOut">
              <a:rPr lang="ru-RU"/>
              <a:pPr>
                <a:defRPr/>
              </a:pPr>
              <a:t>10.12.2017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FFC54-5A9A-4228-B2CD-BC91026065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A762B-8EE2-4092-BB57-21059A9743F0}" type="datetimeFigureOut">
              <a:rPr lang="ru-RU"/>
              <a:pPr>
                <a:defRPr/>
              </a:pPr>
              <a:t>10.12.2017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068AC-8C3C-47E3-B845-337706533F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DD025-85EC-445B-8D6C-DED2F6DC12FA}" type="datetimeFigureOut">
              <a:rPr lang="ru-RU"/>
              <a:pPr>
                <a:defRPr/>
              </a:pPr>
              <a:t>10.12.2017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24A0B-CEEB-437C-B863-97F63F2C5B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A5E3B-6E87-4400-8C2B-133FFDA8B5D4}" type="datetimeFigureOut">
              <a:rPr lang="ru-RU"/>
              <a:pPr>
                <a:defRPr/>
              </a:pPr>
              <a:t>10.12.2017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77EF2-3D01-49EB-8CB4-E0AE6F5D14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346FB-3E44-49E8-8D9B-5C952B49CCED}" type="datetimeFigureOut">
              <a:rPr lang="ru-RU"/>
              <a:pPr>
                <a:defRPr/>
              </a:pPr>
              <a:t>10.12.2017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AB66C-978D-4A34-A2F1-3098B4CABE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8027D47-79DF-4344-B8A1-751EDE6B0913}" type="datetimeFigureOut">
              <a:rPr lang="ru-RU"/>
              <a:pPr>
                <a:defRPr/>
              </a:pPr>
              <a:t>10.12.2017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ABC158-5CAE-4E6D-B9AA-1CBC975CE3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005263"/>
            <a:ext cx="9144000" cy="15843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b="1" dirty="0" smtClean="0">
                <a:solidFill>
                  <a:schemeClr val="tx2">
                    <a:lumMod val="50000"/>
                  </a:schemeClr>
                </a:solidFill>
              </a:rPr>
              <a:t>ЧЕЙ ЭТО ВЫБОР?</a:t>
            </a:r>
            <a:endParaRPr lang="ru-RU" sz="6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3314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404813"/>
            <a:ext cx="8083550" cy="145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8538" y="404813"/>
            <a:ext cx="5327650" cy="8636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Зависимость</a:t>
            </a:r>
            <a:endParaRPr lang="ru-RU" b="1" dirty="0">
              <a:solidFill>
                <a:schemeClr val="tx2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39975" y="1484313"/>
            <a:ext cx="6804025" cy="680243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В 1953 году </a:t>
            </a: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Джеймс Олдс </a:t>
            </a:r>
            <a:r>
              <a:rPr lang="ru-RU" sz="2000" b="1" i="1" dirty="0">
                <a:latin typeface="+mn-lt"/>
                <a:cs typeface="+mn-cs"/>
              </a:rPr>
              <a:t>и его коллеги вживляли электроды в мозг крыс.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i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Крысы научались нажимать на рычаг, чтобы, </a:t>
            </a: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получать раздражение.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i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Однажды научившись, </a:t>
            </a: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они продолжали это делать </a:t>
            </a:r>
            <a:r>
              <a:rPr lang="ru-RU" sz="2000" b="1" i="1" dirty="0">
                <a:latin typeface="+mn-lt"/>
                <a:cs typeface="+mn-cs"/>
              </a:rPr>
              <a:t>с частотой </a:t>
            </a: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несколько тысяч раз в час </a:t>
            </a:r>
            <a:r>
              <a:rPr lang="ru-RU" sz="2000" b="1" i="1" dirty="0">
                <a:latin typeface="+mn-lt"/>
                <a:cs typeface="+mn-cs"/>
              </a:rPr>
              <a:t>в течение десяти часов.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i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Поскольку крыса трудилась с таким упорством, ее поведение означало, что ей </a:t>
            </a: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"нравится" ощущение</a:t>
            </a:r>
            <a:r>
              <a:rPr lang="ru-RU" sz="2000" b="1" i="1" dirty="0">
                <a:latin typeface="+mn-lt"/>
                <a:cs typeface="+mn-cs"/>
              </a:rPr>
              <a:t>, вызываемое такой стимуляцией.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i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Соответствующие области стали называть "</a:t>
            </a: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центрами удовольствия</a:t>
            </a:r>
            <a:r>
              <a:rPr lang="ru-RU" sz="2000" b="1" i="1" dirty="0">
                <a:latin typeface="+mn-lt"/>
                <a:cs typeface="+mn-cs"/>
              </a:rPr>
              <a:t>"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+mj-lt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pic>
        <p:nvPicPr>
          <p:cNvPr id="22531" name="Picture 1" descr="220v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412875"/>
            <a:ext cx="2160588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5463" y="4763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4088" y="612775"/>
            <a:ext cx="5329237" cy="8651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Этап 1.  Первые опыты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975" y="1412875"/>
            <a:ext cx="6624638" cy="55705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Для этого этапа характерно: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>
                <a:latin typeface="+mn-lt"/>
                <a:cs typeface="+mn-cs"/>
              </a:rPr>
              <a:t>* Естественное </a:t>
            </a:r>
            <a:r>
              <a:rPr lang="ru-RU" sz="2000" b="1" cap="all" dirty="0">
                <a:solidFill>
                  <a:srgbClr val="FF0000"/>
                </a:solidFill>
                <a:latin typeface="+mn-lt"/>
                <a:cs typeface="+mn-cs"/>
              </a:rPr>
              <a:t>любопытство</a:t>
            </a:r>
            <a:r>
              <a:rPr lang="ru-RU" sz="2000" b="1" cap="all" dirty="0">
                <a:latin typeface="+mn-lt"/>
                <a:cs typeface="+mn-cs"/>
              </a:rPr>
              <a:t>, желание "просто попробовать"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>
                <a:latin typeface="+mn-lt"/>
                <a:cs typeface="+mn-cs"/>
              </a:rPr>
              <a:t>* АКТИВНЫЙ</a:t>
            </a:r>
            <a:r>
              <a:rPr lang="ru-RU" sz="2000" b="1" cap="small" dirty="0">
                <a:latin typeface="+mn-lt"/>
                <a:cs typeface="+mn-cs"/>
              </a:rPr>
              <a:t> </a:t>
            </a:r>
            <a:r>
              <a:rPr lang="ru-RU" sz="2000" b="1" cap="all" dirty="0">
                <a:solidFill>
                  <a:srgbClr val="FF0000"/>
                </a:solidFill>
                <a:latin typeface="+mn-lt"/>
                <a:cs typeface="+mn-cs"/>
              </a:rPr>
              <a:t>поиск </a:t>
            </a:r>
            <a:r>
              <a:rPr lang="ru-RU" sz="2000" b="1" cap="all" dirty="0">
                <a:latin typeface="+mn-lt"/>
                <a:cs typeface="+mn-cs"/>
              </a:rPr>
              <a:t>новых видов кайфа 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>
                <a:latin typeface="+mn-lt"/>
                <a:cs typeface="+mn-cs"/>
              </a:rPr>
              <a:t>* </a:t>
            </a:r>
            <a:r>
              <a:rPr lang="ru-RU" sz="2000" b="1" cap="all" dirty="0">
                <a:solidFill>
                  <a:srgbClr val="FF0000"/>
                </a:solidFill>
                <a:latin typeface="+mn-lt"/>
                <a:cs typeface="+mn-cs"/>
              </a:rPr>
              <a:t>Неумение</a:t>
            </a:r>
            <a:r>
              <a:rPr lang="ru-RU" sz="2000" b="1" cap="all" dirty="0">
                <a:latin typeface="+mn-lt"/>
                <a:cs typeface="+mn-cs"/>
              </a:rPr>
              <a:t> сказать "НЕТ"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>
                <a:latin typeface="+mn-lt"/>
                <a:cs typeface="+mn-cs"/>
              </a:rPr>
              <a:t>* </a:t>
            </a:r>
            <a:r>
              <a:rPr lang="ru-RU" sz="2000" b="1" cap="all" dirty="0">
                <a:solidFill>
                  <a:srgbClr val="FF0000"/>
                </a:solidFill>
                <a:latin typeface="+mn-lt"/>
                <a:cs typeface="+mn-cs"/>
              </a:rPr>
              <a:t>Попадание под влияние </a:t>
            </a:r>
            <a:r>
              <a:rPr lang="ru-RU" sz="2000" b="1" cap="all" dirty="0">
                <a:latin typeface="+mn-lt"/>
                <a:cs typeface="+mn-cs"/>
              </a:rPr>
              <a:t>различных мифов о химических веществах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>
                <a:latin typeface="+mn-lt"/>
                <a:cs typeface="+mn-cs"/>
              </a:rPr>
              <a:t>* </a:t>
            </a:r>
            <a:r>
              <a:rPr lang="ru-RU" sz="2000" b="1" cap="all" dirty="0">
                <a:solidFill>
                  <a:srgbClr val="FF0000"/>
                </a:solidFill>
                <a:latin typeface="+mn-lt"/>
                <a:cs typeface="+mn-cs"/>
              </a:rPr>
              <a:t>Страх прослыть </a:t>
            </a:r>
            <a:r>
              <a:rPr lang="ru-RU" sz="2000" b="1" cap="all" dirty="0">
                <a:latin typeface="+mn-lt"/>
                <a:cs typeface="+mn-cs"/>
              </a:rPr>
              <a:t>"белой вороной" или "маменькиным сынком"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>
                <a:latin typeface="+mn-lt"/>
                <a:cs typeface="+mn-cs"/>
              </a:rPr>
              <a:t>* Неосознанное желание </a:t>
            </a:r>
            <a:r>
              <a:rPr lang="ru-RU" sz="2000" b="1" cap="all" dirty="0">
                <a:solidFill>
                  <a:srgbClr val="FF0000"/>
                </a:solidFill>
                <a:latin typeface="+mn-lt"/>
                <a:cs typeface="+mn-cs"/>
              </a:rPr>
              <a:t>убежать</a:t>
            </a:r>
            <a:r>
              <a:rPr lang="ru-RU" sz="2000" b="1" cap="all" dirty="0">
                <a:latin typeface="+mn-lt"/>
                <a:cs typeface="+mn-cs"/>
              </a:rPr>
              <a:t> от сложностей жизни (или осознанное)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>
                <a:latin typeface="+mn-lt"/>
                <a:cs typeface="+mn-cs"/>
              </a:rPr>
              <a:t>* </a:t>
            </a:r>
            <a:r>
              <a:rPr lang="ru-RU" sz="2000" b="1" cap="all" dirty="0">
                <a:solidFill>
                  <a:srgbClr val="FF0000"/>
                </a:solidFill>
                <a:latin typeface="+mn-lt"/>
                <a:cs typeface="+mn-cs"/>
              </a:rPr>
              <a:t>Наплевательское отношение </a:t>
            </a:r>
            <a:r>
              <a:rPr lang="ru-RU" sz="2000" b="1" cap="all" dirty="0">
                <a:latin typeface="+mn-lt"/>
                <a:cs typeface="+mn-cs"/>
              </a:rPr>
              <a:t>к себе, к своей жизни, "</a:t>
            </a:r>
            <a:r>
              <a:rPr lang="ru-RU" sz="2000" b="1" cap="all" dirty="0">
                <a:solidFill>
                  <a:srgbClr val="FF0000"/>
                </a:solidFill>
                <a:latin typeface="+mn-lt"/>
                <a:cs typeface="+mn-cs"/>
              </a:rPr>
              <a:t>пофигизм</a:t>
            </a:r>
            <a:r>
              <a:rPr lang="ru-RU" sz="2000" b="1" cap="all" dirty="0">
                <a:latin typeface="+mn-lt"/>
                <a:cs typeface="+mn-cs"/>
              </a:rPr>
              <a:t>" как мировоззрение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cap="all" dirty="0">
                <a:latin typeface="+mn-lt"/>
                <a:cs typeface="+mn-cs"/>
              </a:rPr>
              <a:t>* </a:t>
            </a:r>
            <a:r>
              <a:rPr lang="ru-RU" sz="2000" b="1" cap="all" dirty="0">
                <a:solidFill>
                  <a:srgbClr val="FF0000"/>
                </a:solidFill>
                <a:latin typeface="+mn-lt"/>
                <a:cs typeface="+mn-cs"/>
              </a:rPr>
              <a:t>Незнание</a:t>
            </a:r>
            <a:r>
              <a:rPr lang="ru-RU" sz="2000" b="1" cap="all" dirty="0">
                <a:latin typeface="+mn-lt"/>
                <a:cs typeface="+mn-cs"/>
              </a:rPr>
              <a:t> того, как на самом деле действуют ПАВ на психику и организм человека</a:t>
            </a:r>
            <a:endParaRPr lang="ru-RU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23555" name="Picture 1" descr="Etap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357563"/>
            <a:ext cx="160020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AutoShape 2"/>
          <p:cNvSpPr>
            <a:spLocks noChangeArrowheads="1"/>
          </p:cNvSpPr>
          <p:nvPr/>
        </p:nvSpPr>
        <p:spPr bwMode="auto">
          <a:xfrm>
            <a:off x="395288" y="333375"/>
            <a:ext cx="1828800" cy="2808288"/>
          </a:xfrm>
          <a:prstGeom prst="wedgeEllipseCallout">
            <a:avLst>
              <a:gd name="adj1" fmla="val -52810"/>
              <a:gd name="adj2" fmla="val 6111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ru-RU" sz="900" b="1"/>
              <a:t>миф:</a:t>
            </a:r>
          </a:p>
          <a:p>
            <a:pPr>
              <a:spcAft>
                <a:spcPts val="1000"/>
              </a:spcAft>
            </a:pPr>
            <a:r>
              <a:rPr lang="ru-RU" sz="1100"/>
              <a:t> если не колоть в вену, зависимости не будет</a:t>
            </a:r>
          </a:p>
          <a:p>
            <a:pPr>
              <a:spcAft>
                <a:spcPts val="1000"/>
              </a:spcAft>
            </a:pPr>
            <a:r>
              <a:rPr lang="ru-RU" sz="900" b="1"/>
              <a:t>на самом деле:</a:t>
            </a:r>
          </a:p>
          <a:p>
            <a:pPr>
              <a:spcAft>
                <a:spcPts val="1000"/>
              </a:spcAft>
            </a:pPr>
            <a:r>
              <a:rPr lang="ru-RU" sz="1100"/>
              <a:t>любой способ употребления ПАВ приводит к зависимости</a:t>
            </a:r>
            <a:endParaRPr lang="ru-RU" sz="1100" b="1"/>
          </a:p>
          <a:p>
            <a:endParaRPr lang="ru-RU"/>
          </a:p>
        </p:txBody>
      </p:sp>
      <p:pic>
        <p:nvPicPr>
          <p:cNvPr id="23557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18325" y="23813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6538912" cy="863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  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График “кайфа” 1 этап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413" y="2349500"/>
            <a:ext cx="6553200" cy="52006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Человеку дан сейф – </a:t>
            </a: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запас</a:t>
            </a:r>
            <a:endParaRPr lang="ru-RU" sz="2000" dirty="0">
              <a:solidFill>
                <a:srgbClr val="FF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удовольствия</a:t>
            </a:r>
            <a:r>
              <a:rPr lang="ru-RU" sz="2000" b="1" i="1" dirty="0">
                <a:latin typeface="+mn-lt"/>
                <a:cs typeface="+mn-cs"/>
              </a:rPr>
              <a:t>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Им можно </a:t>
            </a: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пользоваться всю жизнь </a:t>
            </a:r>
            <a:r>
              <a:rPr lang="ru-RU" sz="2000" b="1" i="1" dirty="0">
                <a:latin typeface="+mn-lt"/>
                <a:cs typeface="+mn-cs"/>
              </a:rPr>
              <a:t>понемногу, а можно “</a:t>
            </a: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взломать</a:t>
            </a:r>
            <a:r>
              <a:rPr lang="ru-RU" sz="2000" b="1" i="1" dirty="0">
                <a:latin typeface="+mn-lt"/>
                <a:cs typeface="+mn-cs"/>
              </a:rPr>
              <a:t>” сейф и выгрести, целую охапку "кайфа". Не скоро придет в   себя "ограбленный" банк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i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Есть два пути после первых опытов: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1. </a:t>
            </a: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Полностью прекратить </a:t>
            </a:r>
            <a:r>
              <a:rPr lang="ru-RU" sz="2000" b="1" dirty="0">
                <a:latin typeface="+mn-lt"/>
                <a:cs typeface="+mn-cs"/>
              </a:rPr>
              <a:t>употребление;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около 50% людей так  поступают.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2. </a:t>
            </a: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Продолжать употребление</a:t>
            </a:r>
            <a:r>
              <a:rPr lang="ru-RU" sz="2000" b="1" dirty="0">
                <a:latin typeface="+mn-lt"/>
                <a:cs typeface="+mn-cs"/>
              </a:rPr>
              <a:t>, что неминуемо ведет к переходу на</a:t>
            </a:r>
            <a:r>
              <a:rPr lang="ru-RU" sz="2000" b="1" i="1" dirty="0">
                <a:latin typeface="+mn-lt"/>
                <a:cs typeface="+mn-cs"/>
              </a:rPr>
              <a:t> </a:t>
            </a:r>
            <a:r>
              <a:rPr lang="ru-RU" sz="2000" b="1" dirty="0">
                <a:latin typeface="+mn-lt"/>
                <a:cs typeface="+mn-cs"/>
              </a:rPr>
              <a:t>следующий этап развития зависимости от ПАВ.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3. </a:t>
            </a: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Третьего не дано</a:t>
            </a:r>
            <a:r>
              <a:rPr lang="ru-RU" sz="2000" b="1" dirty="0">
                <a:latin typeface="+mn-lt"/>
                <a:cs typeface="+mn-cs"/>
              </a:rPr>
              <a:t>.</a:t>
            </a:r>
            <a:endParaRPr lang="ru-RU" sz="2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240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240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24579" name="Picture 1" descr="Graf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229225"/>
            <a:ext cx="2195513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5" descr="Sey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2349500"/>
            <a:ext cx="1944687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Рисунок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34200" y="115888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6767512" cy="9366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Этап 2</a:t>
            </a:r>
            <a:r>
              <a:rPr lang="ru-RU" i="1" dirty="0" smtClean="0"/>
              <a:t>. </a:t>
            </a:r>
            <a:r>
              <a:rPr lang="ru-RU" b="1" dirty="0" smtClean="0"/>
              <a:t>Начинает нравиться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413" y="1700213"/>
            <a:ext cx="6553200" cy="4556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Для этого этапа характерно: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  <a:cs typeface="+mn-cs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>
                <a:latin typeface="+mn-lt"/>
                <a:cs typeface="+mn-cs"/>
              </a:rPr>
              <a:t>* </a:t>
            </a:r>
            <a:r>
              <a:rPr lang="ru-RU" b="1" cap="all" dirty="0">
                <a:solidFill>
                  <a:srgbClr val="FF0000"/>
                </a:solidFill>
                <a:latin typeface="+mn-lt"/>
                <a:cs typeface="+mn-cs"/>
              </a:rPr>
              <a:t>Осознанное желание</a:t>
            </a:r>
            <a:r>
              <a:rPr lang="ru-RU" b="1" cap="all" dirty="0">
                <a:latin typeface="+mn-lt"/>
                <a:cs typeface="+mn-cs"/>
              </a:rPr>
              <a:t> получать "кайф" при помощи ПАВ</a:t>
            </a:r>
            <a:endParaRPr lang="ru-RU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>
                <a:latin typeface="+mn-lt"/>
                <a:cs typeface="+mn-cs"/>
              </a:rPr>
              <a:t>* </a:t>
            </a:r>
            <a:r>
              <a:rPr lang="ru-RU" b="1" cap="all" dirty="0">
                <a:solidFill>
                  <a:srgbClr val="FF0000"/>
                </a:solidFill>
                <a:latin typeface="+mn-lt"/>
                <a:cs typeface="+mn-cs"/>
              </a:rPr>
              <a:t>Планирование</a:t>
            </a:r>
            <a:r>
              <a:rPr lang="ru-RU" b="1" cap="all" dirty="0">
                <a:latin typeface="+mn-lt"/>
                <a:cs typeface="+mn-cs"/>
              </a:rPr>
              <a:t> употребления</a:t>
            </a:r>
            <a:endParaRPr lang="ru-RU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>
                <a:latin typeface="+mn-lt"/>
                <a:cs typeface="+mn-cs"/>
              </a:rPr>
              <a:t>* </a:t>
            </a:r>
            <a:r>
              <a:rPr lang="ru-RU" b="1" cap="all" dirty="0">
                <a:solidFill>
                  <a:srgbClr val="FF0000"/>
                </a:solidFill>
                <a:latin typeface="+mn-lt"/>
                <a:cs typeface="+mn-cs"/>
              </a:rPr>
              <a:t>Поиск разумных оправданий </a:t>
            </a:r>
            <a:r>
              <a:rPr lang="ru-RU" b="1" cap="all" dirty="0">
                <a:latin typeface="+mn-lt"/>
                <a:cs typeface="+mn-cs"/>
              </a:rPr>
              <a:t>употребления</a:t>
            </a:r>
            <a:endParaRPr lang="ru-RU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>
                <a:latin typeface="+mn-lt"/>
                <a:cs typeface="+mn-cs"/>
              </a:rPr>
              <a:t>* </a:t>
            </a:r>
            <a:r>
              <a:rPr lang="ru-RU" b="1" cap="all" dirty="0">
                <a:solidFill>
                  <a:srgbClr val="FF0000"/>
                </a:solidFill>
                <a:latin typeface="+mn-lt"/>
                <a:cs typeface="+mn-cs"/>
              </a:rPr>
              <a:t>Поиск </a:t>
            </a:r>
            <a:r>
              <a:rPr lang="ru-RU" b="1" cap="all" dirty="0">
                <a:latin typeface="+mn-lt"/>
                <a:cs typeface="+mn-cs"/>
              </a:rPr>
              <a:t>"подходящей" </a:t>
            </a:r>
            <a:r>
              <a:rPr lang="ru-RU" b="1" cap="all" dirty="0">
                <a:solidFill>
                  <a:srgbClr val="FF0000"/>
                </a:solidFill>
                <a:latin typeface="+mn-lt"/>
                <a:cs typeface="+mn-cs"/>
              </a:rPr>
              <a:t>компании</a:t>
            </a:r>
            <a:endParaRPr lang="ru-RU" b="1" dirty="0">
              <a:solidFill>
                <a:srgbClr val="FF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>
                <a:latin typeface="+mn-lt"/>
                <a:cs typeface="+mn-cs"/>
              </a:rPr>
              <a:t>* ПАВ становятся необходимым атрибутом веселья и отдыха</a:t>
            </a:r>
            <a:endParaRPr lang="ru-RU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>
                <a:latin typeface="+mn-lt"/>
                <a:cs typeface="+mn-cs"/>
              </a:rPr>
              <a:t>* ПАВ начинают использоваться как</a:t>
            </a:r>
            <a:endParaRPr lang="ru-RU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>
                <a:latin typeface="+mn-lt"/>
                <a:cs typeface="+mn-cs"/>
              </a:rPr>
              <a:t>- </a:t>
            </a:r>
            <a:r>
              <a:rPr lang="ru-RU" b="1" cap="all" dirty="0">
                <a:solidFill>
                  <a:srgbClr val="FF0000"/>
                </a:solidFill>
                <a:latin typeface="+mn-lt"/>
                <a:cs typeface="+mn-cs"/>
              </a:rPr>
              <a:t>средство</a:t>
            </a:r>
            <a:r>
              <a:rPr lang="ru-RU" b="1" cap="all" dirty="0">
                <a:latin typeface="+mn-lt"/>
                <a:cs typeface="+mn-cs"/>
              </a:rPr>
              <a:t> против "комплексов"</a:t>
            </a:r>
            <a:endParaRPr lang="ru-RU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>
                <a:latin typeface="+mn-lt"/>
                <a:cs typeface="+mn-cs"/>
              </a:rPr>
              <a:t>- </a:t>
            </a:r>
            <a:r>
              <a:rPr lang="ru-RU" b="1" cap="all" dirty="0">
                <a:solidFill>
                  <a:srgbClr val="FF0000"/>
                </a:solidFill>
                <a:latin typeface="+mn-lt"/>
                <a:cs typeface="+mn-cs"/>
              </a:rPr>
              <a:t>лекарство </a:t>
            </a:r>
            <a:r>
              <a:rPr lang="ru-RU" b="1" cap="all" dirty="0">
                <a:latin typeface="+mn-lt"/>
                <a:cs typeface="+mn-cs"/>
              </a:rPr>
              <a:t>от стресса</a:t>
            </a:r>
            <a:endParaRPr lang="ru-RU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>
                <a:latin typeface="+mn-lt"/>
                <a:cs typeface="+mn-cs"/>
              </a:rPr>
              <a:t>- </a:t>
            </a:r>
            <a:r>
              <a:rPr lang="ru-RU" b="1" cap="all" dirty="0">
                <a:solidFill>
                  <a:srgbClr val="FF0000"/>
                </a:solidFill>
                <a:latin typeface="+mn-lt"/>
                <a:cs typeface="+mn-cs"/>
              </a:rPr>
              <a:t>способ </a:t>
            </a:r>
            <a:r>
              <a:rPr lang="ru-RU" b="1" cap="all" dirty="0">
                <a:latin typeface="+mn-lt"/>
                <a:cs typeface="+mn-cs"/>
              </a:rPr>
              <a:t>общения</a:t>
            </a:r>
            <a:endParaRPr lang="ru-RU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>
                <a:latin typeface="+mn-lt"/>
                <a:cs typeface="+mn-cs"/>
              </a:rPr>
              <a:t>- </a:t>
            </a:r>
            <a:r>
              <a:rPr lang="ru-RU" b="1" cap="all" dirty="0">
                <a:solidFill>
                  <a:srgbClr val="FF0000"/>
                </a:solidFill>
                <a:latin typeface="+mn-lt"/>
                <a:cs typeface="+mn-cs"/>
              </a:rPr>
              <a:t>спутник </a:t>
            </a:r>
            <a:r>
              <a:rPr lang="ru-RU" b="1" cap="all" dirty="0">
                <a:latin typeface="+mn-lt"/>
                <a:cs typeface="+mn-cs"/>
              </a:rPr>
              <a:t>сексуальных отношении</a:t>
            </a:r>
            <a:endParaRPr lang="ru-RU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all" dirty="0">
                <a:latin typeface="+mn-lt"/>
                <a:cs typeface="+mn-cs"/>
              </a:rPr>
              <a:t>* Наркотики заменяют всех и все</a:t>
            </a:r>
            <a:endParaRPr lang="ru-RU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25603" name="Picture 2" descr="Etap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3068638"/>
            <a:ext cx="1909762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AutoShape 3"/>
          <p:cNvSpPr>
            <a:spLocks noChangeArrowheads="1"/>
          </p:cNvSpPr>
          <p:nvPr/>
        </p:nvSpPr>
        <p:spPr bwMode="auto">
          <a:xfrm>
            <a:off x="250825" y="1268413"/>
            <a:ext cx="2017713" cy="1728787"/>
          </a:xfrm>
          <a:prstGeom prst="wedgeRoundRectCallout">
            <a:avLst>
              <a:gd name="adj1" fmla="val 32606"/>
              <a:gd name="adj2" fmla="val 65648"/>
              <a:gd name="adj3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ru-RU" sz="900" b="1"/>
              <a:t>миф:</a:t>
            </a:r>
            <a:r>
              <a:rPr lang="ru-RU" sz="900"/>
              <a:t> наркоманы и алкоголики – слабые, безвольные люди </a:t>
            </a:r>
          </a:p>
          <a:p>
            <a:pPr>
              <a:spcAft>
                <a:spcPts val="1000"/>
              </a:spcAft>
            </a:pPr>
            <a:r>
              <a:rPr lang="ru-RU" sz="900" b="1"/>
              <a:t>на самом деле: </a:t>
            </a:r>
            <a:r>
              <a:rPr lang="ru-RU" sz="900"/>
              <a:t>зависимость от ПАВ, как и любое другое хроническое заболевание, не имеет отношения к силе воле</a:t>
            </a:r>
            <a:endParaRPr lang="ru-RU"/>
          </a:p>
        </p:txBody>
      </p:sp>
      <p:pic>
        <p:nvPicPr>
          <p:cNvPr id="25605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5463" y="44450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600" y="368300"/>
            <a:ext cx="5759450" cy="9366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График "кайфа", 2 этап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413" y="1628775"/>
            <a:ext cx="6553200" cy="5694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solidFill>
                  <a:srgbClr val="FF0000"/>
                </a:solidFill>
                <a:latin typeface="+mn-lt"/>
                <a:cs typeface="+mn-cs"/>
              </a:rPr>
              <a:t>Зависимость - болезнь привыкания</a:t>
            </a:r>
            <a:r>
              <a:rPr lang="ru-RU" sz="2400" i="1" dirty="0">
                <a:latin typeface="+mn-lt"/>
                <a:cs typeface="+mn-cs"/>
              </a:rPr>
              <a:t>. Организм, привыкает к определенной дозе и </a:t>
            </a:r>
            <a:r>
              <a:rPr lang="ru-RU" sz="2400" i="1" dirty="0">
                <a:solidFill>
                  <a:srgbClr val="FF0000"/>
                </a:solidFill>
                <a:latin typeface="+mn-lt"/>
                <a:cs typeface="+mn-cs"/>
              </a:rPr>
              <a:t>требует большей</a:t>
            </a:r>
            <a:r>
              <a:rPr lang="ru-RU" sz="2400" i="1" dirty="0">
                <a:latin typeface="+mn-lt"/>
                <a:cs typeface="+mn-cs"/>
              </a:rPr>
              <a:t> для получения удовольствия</a:t>
            </a:r>
            <a:endParaRPr lang="ru-RU" sz="2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  <a:cs typeface="+mn-cs"/>
              </a:rPr>
              <a:t>ЗАКОН ДОЗЫ: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  <a:cs typeface="+mn-cs"/>
              </a:rPr>
              <a:t>Если человек продолжает употреблять вещества, изменяющие состояние сознания (ПАВ), он переходит </a:t>
            </a: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с меньших доз, на большие</a:t>
            </a:r>
            <a:endParaRPr lang="ru-RU" sz="24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  <a:cs typeface="+mn-cs"/>
              </a:rPr>
              <a:t>И с </a:t>
            </a: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менее сильных веществ, на более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сильные</a:t>
            </a:r>
            <a:endParaRPr lang="ru-RU" sz="24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280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26627" name="Picture 2" descr="Dubin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4076700"/>
            <a:ext cx="1257300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AutoShape 3"/>
          <p:cNvSpPr>
            <a:spLocks noChangeArrowheads="1"/>
          </p:cNvSpPr>
          <p:nvPr/>
        </p:nvSpPr>
        <p:spPr bwMode="auto">
          <a:xfrm>
            <a:off x="179388" y="1412875"/>
            <a:ext cx="2160587" cy="2339975"/>
          </a:xfrm>
          <a:prstGeom prst="cloudCallout">
            <a:avLst>
              <a:gd name="adj1" fmla="val -6639"/>
              <a:gd name="adj2" fmla="val 7206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ts val="1000"/>
              </a:spcAft>
            </a:pPr>
            <a:r>
              <a:rPr lang="ru-RU" sz="1400">
                <a:solidFill>
                  <a:srgbClr val="FF0000"/>
                </a:solidFill>
              </a:rPr>
              <a:t>Кнут уже не помогает.</a:t>
            </a:r>
          </a:p>
          <a:p>
            <a:pPr>
              <a:spcAft>
                <a:spcPts val="1000"/>
              </a:spcAft>
            </a:pPr>
            <a:r>
              <a:rPr lang="ru-RU" sz="1400">
                <a:solidFill>
                  <a:srgbClr val="FF0000"/>
                </a:solidFill>
              </a:rPr>
              <a:t>Возьми что-нибудь потяжелее.</a:t>
            </a:r>
          </a:p>
        </p:txBody>
      </p:sp>
      <p:pic>
        <p:nvPicPr>
          <p:cNvPr id="26629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16738" y="111125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700" y="436563"/>
            <a:ext cx="6767513" cy="8651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/>
              <a:t>Этап 3. Возникают проблемы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413" y="1628775"/>
            <a:ext cx="6553200" cy="5632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Для этого этапа характерно: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+mn-lt"/>
                <a:cs typeface="+mn-cs"/>
              </a:rPr>
              <a:t>* </a:t>
            </a: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Проблемы со здоровьем </a:t>
            </a:r>
            <a:r>
              <a:rPr lang="ru-RU" sz="2000" b="1" dirty="0">
                <a:latin typeface="+mn-lt"/>
                <a:cs typeface="+mn-cs"/>
              </a:rPr>
              <a:t>(похмелье, ломка), неприятные ощущения после употребления. инфекционные заболевания)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* </a:t>
            </a: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Потеря контроля над поведением </a:t>
            </a:r>
            <a:r>
              <a:rPr lang="ru-RU" sz="2000" b="1" dirty="0">
                <a:latin typeface="+mn-lt"/>
                <a:cs typeface="+mn-cs"/>
              </a:rPr>
              <a:t>(травмы, насилие, криминал)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* </a:t>
            </a: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Неразборчивость в сексе </a:t>
            </a:r>
            <a:r>
              <a:rPr lang="ru-RU" sz="2000" b="1" dirty="0">
                <a:latin typeface="+mn-lt"/>
                <a:cs typeface="+mn-cs"/>
              </a:rPr>
              <a:t>(венерические заболевания, нежелательная беременность. проблемы в отношениях)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* </a:t>
            </a: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Скандалы в семье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* </a:t>
            </a: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Проблемы с учебой</a:t>
            </a:r>
            <a:r>
              <a:rPr lang="ru-RU" sz="2000" b="1" dirty="0">
                <a:latin typeface="+mn-lt"/>
                <a:cs typeface="+mn-cs"/>
              </a:rPr>
              <a:t>, неприятности в школе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* </a:t>
            </a: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Финансовые </a:t>
            </a:r>
            <a:r>
              <a:rPr lang="ru-RU" sz="2000" b="1" cap="small" dirty="0">
                <a:solidFill>
                  <a:srgbClr val="FF0000"/>
                </a:solidFill>
                <a:latin typeface="+mn-lt"/>
                <a:cs typeface="+mn-cs"/>
              </a:rPr>
              <a:t>трудности</a:t>
            </a: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ru-RU" sz="2000" b="1" dirty="0">
                <a:latin typeface="+mn-lt"/>
                <a:cs typeface="+mn-cs"/>
              </a:rPr>
              <a:t>( долги, продажа вещей из дома, постоянный поиск денег)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* </a:t>
            </a: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Конфликты с </a:t>
            </a:r>
            <a:r>
              <a:rPr lang="ru-RU" sz="2000" b="1" cap="small" dirty="0">
                <a:solidFill>
                  <a:srgbClr val="FF0000"/>
                </a:solidFill>
                <a:latin typeface="+mn-lt"/>
                <a:cs typeface="+mn-cs"/>
              </a:rPr>
              <a:t>друзьями</a:t>
            </a:r>
            <a:endParaRPr lang="ru-RU" sz="2000" b="1" dirty="0">
              <a:solidFill>
                <a:srgbClr val="FF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* Основной </a:t>
            </a: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круг общения - те, кто употребляет </a:t>
            </a:r>
            <a:r>
              <a:rPr lang="ru-RU" sz="2000" b="1" dirty="0">
                <a:latin typeface="+mn-lt"/>
                <a:cs typeface="+mn-cs"/>
              </a:rPr>
              <a:t>ПАВ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* </a:t>
            </a: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Конфликты с законом</a:t>
            </a:r>
            <a:r>
              <a:rPr lang="ru-RU" sz="2000" b="1" dirty="0">
                <a:latin typeface="+mn-lt"/>
                <a:cs typeface="+mn-cs"/>
              </a:rPr>
              <a:t>, приводы в милицию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200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27651" name="Picture 2" descr="Losho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484313"/>
            <a:ext cx="1800225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3" descr="Etap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4221163"/>
            <a:ext cx="1841500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Рисунок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34200" y="188913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404813"/>
            <a:ext cx="6048375" cy="9366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График “кайфа”</a:t>
            </a:r>
            <a:r>
              <a:rPr lang="ru-RU" dirty="0" smtClean="0"/>
              <a:t>, </a:t>
            </a:r>
            <a:r>
              <a:rPr lang="ru-RU" b="1" dirty="0" smtClean="0"/>
              <a:t>3 этап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413" y="1484313"/>
            <a:ext cx="6553200" cy="61864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Возникает физическая</a:t>
            </a: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зависимость</a:t>
            </a:r>
            <a:endParaRPr lang="ru-RU" sz="2000" b="1" i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Наркотик </a:t>
            </a: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не</a:t>
            </a: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 </a:t>
            </a: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приносит </a:t>
            </a:r>
            <a:r>
              <a:rPr lang="ru-RU" sz="2000" b="1" i="1" dirty="0">
                <a:latin typeface="+mn-lt"/>
                <a:cs typeface="+mn-cs"/>
              </a:rPr>
              <a:t>желаемого</a:t>
            </a:r>
            <a:r>
              <a:rPr lang="ru-RU" sz="2000" b="1" dirty="0">
                <a:latin typeface="+mn-lt"/>
                <a:cs typeface="+mn-cs"/>
              </a:rPr>
              <a:t> </a:t>
            </a:r>
            <a:r>
              <a:rPr lang="ru-RU" sz="2000" b="1" i="1" dirty="0">
                <a:latin typeface="+mn-lt"/>
                <a:cs typeface="+mn-cs"/>
              </a:rPr>
              <a:t>удовольствия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Употребление</a:t>
            </a:r>
            <a:r>
              <a:rPr lang="ru-RU" sz="2000" b="1" dirty="0">
                <a:latin typeface="+mn-lt"/>
                <a:cs typeface="+mn-cs"/>
              </a:rPr>
              <a:t> </a:t>
            </a: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для приведения</a:t>
            </a:r>
            <a:r>
              <a:rPr lang="ru-RU" sz="2000" b="1" i="1" dirty="0">
                <a:latin typeface="+mn-lt"/>
                <a:cs typeface="+mn-cs"/>
              </a:rPr>
              <a:t> организма в нормальное состояние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Возникающие проблемы служат </a:t>
            </a: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оправданием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дальнейшего употребления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Употребление </a:t>
            </a: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вызывает новые проблемы</a:t>
            </a:r>
            <a:r>
              <a:rPr lang="ru-RU" sz="2000" b="1" dirty="0">
                <a:latin typeface="+mn-lt"/>
                <a:cs typeface="+mn-cs"/>
              </a:rPr>
              <a:t>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+mn-lt"/>
                <a:cs typeface="+mn-cs"/>
              </a:rPr>
              <a:t>Причина и следствие меняются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Прервать употребление на этой стадии самостоятельно </a:t>
            </a: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практически невозможно</a:t>
            </a:r>
            <a:r>
              <a:rPr lang="ru-RU" sz="2000" b="1" i="1" dirty="0">
                <a:latin typeface="+mn-lt"/>
                <a:cs typeface="+mn-cs"/>
              </a:rPr>
              <a:t>, необходима помощь специалистов. Продолжение употребления обязательно ведет к переходу на следующий этап развития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F0000"/>
                </a:solidFill>
                <a:latin typeface="+mn-lt"/>
                <a:cs typeface="+mn-cs"/>
              </a:rPr>
              <a:t>ЗАВИСИМОСТИ</a:t>
            </a:r>
            <a:r>
              <a:rPr lang="ru-RU" sz="2000" b="1" dirty="0">
                <a:latin typeface="+mn-lt"/>
                <a:cs typeface="+mn-cs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280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28675" name="Picture 2" descr="Dog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492375"/>
            <a:ext cx="1993900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4675" y="41275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88950"/>
            <a:ext cx="6480175" cy="9366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Этап 4. Употребление - цель</a:t>
            </a:r>
            <a:br>
              <a:rPr lang="ru-RU" b="1" dirty="0" smtClean="0"/>
            </a:b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413" y="1628775"/>
            <a:ext cx="6553200" cy="5694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  <a:cs typeface="+mn-cs"/>
              </a:rPr>
              <a:t>Для этого этапа характерно: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  <a:cs typeface="+mn-cs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* Употребление ради употребления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* Постоянная потребность в ПАВ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* Использование крайних средств в поисках дозы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* Разрушение нравственных ценностей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* Апатия и нежелание жить, утрата смысла существования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* Попытки самоубийства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* Серьезные проблемы со здоровьем, возникновение хронических заболеваний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* Разрыв с семьей, друзьями, обществом</a:t>
            </a:r>
            <a:r>
              <a:rPr lang="ru-RU" sz="2400" dirty="0">
                <a:solidFill>
                  <a:srgbClr val="FF0000"/>
                </a:solidFill>
                <a:latin typeface="+mn-lt"/>
                <a:cs typeface="+mn-cs"/>
              </a:rPr>
              <a:t/>
            </a:r>
            <a:br>
              <a:rPr lang="ru-RU" sz="2400" dirty="0">
                <a:solidFill>
                  <a:srgbClr val="FF0000"/>
                </a:solidFill>
                <a:latin typeface="+mn-lt"/>
                <a:cs typeface="+mn-cs"/>
              </a:rPr>
            </a:br>
            <a:endParaRPr lang="ru-RU" sz="2400" dirty="0">
              <a:solidFill>
                <a:srgbClr val="FF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280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29699" name="Picture 2" descr="Etap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708275"/>
            <a:ext cx="1803400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10388" y="155575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404813"/>
            <a:ext cx="6624637" cy="10080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График ''кайфа" , 4 этап</a:t>
            </a:r>
            <a:br>
              <a:rPr lang="ru-RU" b="1" dirty="0" smtClean="0"/>
            </a:b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411413" y="1052513"/>
            <a:ext cx="6553200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alibri" pitchFamily="34" charset="0"/>
              </a:rPr>
              <a:t>Абсолютное большинство наркоманов, дошедших до этой стадии развития</a:t>
            </a:r>
            <a:endParaRPr lang="ru-RU" sz="2400">
              <a:latin typeface="Calibri" pitchFamily="34" charset="0"/>
            </a:endParaRPr>
          </a:p>
          <a:p>
            <a:r>
              <a:rPr lang="ru-RU" sz="2400" b="1">
                <a:latin typeface="Calibri" pitchFamily="34" charset="0"/>
              </a:rPr>
              <a:t>зависимости</a:t>
            </a:r>
            <a:r>
              <a:rPr lang="ru-RU" sz="2400">
                <a:latin typeface="Calibri" pitchFamily="34" charset="0"/>
              </a:rPr>
              <a:t> </a:t>
            </a:r>
            <a:r>
              <a:rPr lang="ru-RU" sz="2400" b="1">
                <a:solidFill>
                  <a:srgbClr val="FF0000"/>
                </a:solidFill>
                <a:latin typeface="Calibri" pitchFamily="34" charset="0"/>
              </a:rPr>
              <a:t>погибают от передозировки, или от других причин</a:t>
            </a:r>
            <a:endParaRPr lang="ru-RU" sz="2400">
              <a:solidFill>
                <a:srgbClr val="FF0000"/>
              </a:solidFill>
              <a:latin typeface="Calibri" pitchFamily="34" charset="0"/>
            </a:endParaRPr>
          </a:p>
          <a:p>
            <a:r>
              <a:rPr lang="ru-RU" sz="2400" b="1">
                <a:latin typeface="Calibri" pitchFamily="34" charset="0"/>
              </a:rPr>
              <a:t>Количество вещества,</a:t>
            </a:r>
            <a:r>
              <a:rPr lang="ru-RU" sz="2400">
                <a:latin typeface="Calibri" pitchFamily="34" charset="0"/>
              </a:rPr>
              <a:t> </a:t>
            </a:r>
            <a:r>
              <a:rPr lang="ru-RU" sz="2400" b="1">
                <a:latin typeface="Calibri" pitchFamily="34" charset="0"/>
              </a:rPr>
              <a:t>требуемое для возвращения</a:t>
            </a:r>
            <a:r>
              <a:rPr lang="ru-RU" sz="2400">
                <a:latin typeface="Calibri" pitchFamily="34" charset="0"/>
              </a:rPr>
              <a:t> </a:t>
            </a:r>
            <a:r>
              <a:rPr lang="ru-RU" sz="2400" b="1">
                <a:latin typeface="Calibri" pitchFamily="34" charset="0"/>
              </a:rPr>
              <a:t>мозга к нормальному</a:t>
            </a:r>
            <a:endParaRPr lang="ru-RU" sz="2400">
              <a:latin typeface="Calibri" pitchFamily="34" charset="0"/>
            </a:endParaRPr>
          </a:p>
          <a:p>
            <a:r>
              <a:rPr lang="ru-RU" sz="2400" b="1">
                <a:latin typeface="Calibri" pitchFamily="34" charset="0"/>
              </a:rPr>
              <a:t>функционированию,</a:t>
            </a:r>
            <a:r>
              <a:rPr lang="ru-RU" sz="2400">
                <a:latin typeface="Calibri" pitchFamily="34" charset="0"/>
              </a:rPr>
              <a:t> </a:t>
            </a:r>
            <a:r>
              <a:rPr lang="ru-RU" sz="2400" b="1">
                <a:solidFill>
                  <a:srgbClr val="FF0000"/>
                </a:solidFill>
                <a:latin typeface="Calibri" pitchFamily="34" charset="0"/>
              </a:rPr>
              <a:t>становиться критическим</a:t>
            </a:r>
            <a:endParaRPr lang="ru-RU" sz="2400">
              <a:solidFill>
                <a:srgbClr val="FF0000"/>
              </a:solidFill>
              <a:latin typeface="Calibri" pitchFamily="34" charset="0"/>
            </a:endParaRPr>
          </a:p>
          <a:p>
            <a:r>
              <a:rPr lang="ru-RU" sz="2400" b="1">
                <a:solidFill>
                  <a:srgbClr val="FF0000"/>
                </a:solidFill>
                <a:latin typeface="Calibri" pitchFamily="34" charset="0"/>
              </a:rPr>
              <a:t>для жизнедеятельности</a:t>
            </a:r>
            <a:r>
              <a:rPr lang="ru-RU" sz="240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sz="2400" b="1">
                <a:solidFill>
                  <a:srgbClr val="FF0000"/>
                </a:solidFill>
                <a:latin typeface="Calibri" pitchFamily="34" charset="0"/>
              </a:rPr>
              <a:t>организма </a:t>
            </a:r>
            <a:r>
              <a:rPr lang="ru-RU" sz="2400" b="1">
                <a:latin typeface="Calibri" pitchFamily="34" charset="0"/>
              </a:rPr>
              <a:t>в целом. </a:t>
            </a:r>
            <a:endParaRPr lang="ru-RU" sz="2400">
              <a:latin typeface="Calibri" pitchFamily="34" charset="0"/>
            </a:endParaRPr>
          </a:p>
          <a:p>
            <a:endParaRPr lang="ru-RU" sz="2400">
              <a:solidFill>
                <a:srgbClr val="10253F"/>
              </a:solidFill>
              <a:latin typeface="Calibri" pitchFamily="34" charset="0"/>
            </a:endParaRPr>
          </a:p>
          <a:p>
            <a:r>
              <a:rPr lang="ru-RU" sz="2400" b="1">
                <a:latin typeface="Calibri" pitchFamily="34" charset="0"/>
              </a:rPr>
              <a:t>Если человек не обращается за помощью, он </a:t>
            </a:r>
            <a:r>
              <a:rPr lang="ru-RU" sz="2400" b="1">
                <a:solidFill>
                  <a:srgbClr val="FF0000"/>
                </a:solidFill>
                <a:latin typeface="Calibri" pitchFamily="34" charset="0"/>
              </a:rPr>
              <a:t>погибает от употребления</a:t>
            </a:r>
            <a:r>
              <a:rPr lang="ru-RU" sz="2800" b="1">
                <a:solidFill>
                  <a:srgbClr val="FF0000"/>
                </a:solidFill>
                <a:latin typeface="Calibri" pitchFamily="34" charset="0"/>
              </a:rPr>
              <a:t> </a:t>
            </a:r>
          </a:p>
          <a:p>
            <a:pPr>
              <a:buFontTx/>
              <a:buChar char="-"/>
            </a:pPr>
            <a:endParaRPr lang="ru-RU" sz="2800">
              <a:solidFill>
                <a:srgbClr val="10253F"/>
              </a:solidFill>
              <a:latin typeface="Calibri" pitchFamily="34" charset="0"/>
            </a:endParaRPr>
          </a:p>
        </p:txBody>
      </p:sp>
      <p:pic>
        <p:nvPicPr>
          <p:cNvPr id="30723" name="Picture 2" descr="Graf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00213"/>
            <a:ext cx="1968500" cy="365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3" descr="DeadM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5949950"/>
            <a:ext cx="5976938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Рисунок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5463" y="33338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150" y="404813"/>
            <a:ext cx="5761038" cy="863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Подведем итог…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413" y="1125538"/>
            <a:ext cx="6553200" cy="6361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  <a:cs typeface="+mn-cs"/>
              </a:rPr>
              <a:t>Если в результате употребления ПАВ у человека </a:t>
            </a: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появляются проблемы в любой из сфер жизни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  <a:cs typeface="+mn-cs"/>
              </a:rPr>
              <a:t>(тело, разу, эмоции, душа, отношения с людьми), и если человек </a:t>
            </a: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не может прекратить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употребление</a:t>
            </a:r>
            <a:r>
              <a:rPr lang="ru-RU" sz="2400" b="1" dirty="0">
                <a:latin typeface="+mn-lt"/>
                <a:cs typeface="+mn-cs"/>
              </a:rPr>
              <a:t>, или прекращает, </a:t>
            </a: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но снова "срывается"</a:t>
            </a:r>
            <a:r>
              <a:rPr lang="ru-RU" sz="2400" b="1" dirty="0">
                <a:latin typeface="+mn-lt"/>
                <a:cs typeface="+mn-cs"/>
              </a:rPr>
              <a:t>, - это </a:t>
            </a: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ЗАВИСИМОСТЬ</a:t>
            </a:r>
            <a:endParaRPr lang="ru-RU" sz="24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FF0000"/>
                </a:solidFill>
                <a:latin typeface="+mn-lt"/>
                <a:cs typeface="+mn-cs"/>
              </a:rPr>
              <a:t>Зависимость - это болезнь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+mn-lt"/>
                <a:cs typeface="+mn-cs"/>
              </a:rPr>
              <a:t>Болезнь хроническая,</a:t>
            </a:r>
            <a:r>
              <a:rPr lang="ru-RU" sz="2400" dirty="0">
                <a:latin typeface="+mn-lt"/>
                <a:cs typeface="+mn-cs"/>
              </a:rPr>
              <a:t> </a:t>
            </a:r>
            <a:r>
              <a:rPr lang="ru-RU" sz="2400" b="1" i="1" dirty="0">
                <a:latin typeface="+mn-lt"/>
                <a:cs typeface="+mn-cs"/>
              </a:rPr>
              <a:t>прогрессирующая,</a:t>
            </a:r>
            <a:endParaRPr lang="ru-RU" sz="2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+mn-lt"/>
                <a:cs typeface="+mn-cs"/>
              </a:rPr>
              <a:t>смертельная.</a:t>
            </a:r>
            <a:endParaRPr lang="ru-RU" sz="2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+mn-lt"/>
                <a:cs typeface="+mn-cs"/>
              </a:rPr>
              <a:t> </a:t>
            </a:r>
            <a:endParaRPr lang="ru-RU" sz="2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7030A0"/>
                </a:solidFill>
                <a:latin typeface="+mn-lt"/>
                <a:cs typeface="+mn-cs"/>
              </a:rPr>
              <a:t>Тем не менее выздоровление</a:t>
            </a:r>
            <a:r>
              <a:rPr lang="ru-RU" sz="2400" dirty="0">
                <a:solidFill>
                  <a:srgbClr val="7030A0"/>
                </a:solidFill>
                <a:latin typeface="+mn-lt"/>
                <a:cs typeface="+mn-cs"/>
              </a:rPr>
              <a:t> </a:t>
            </a:r>
            <a:r>
              <a:rPr lang="ru-RU" sz="2400" b="1" i="1" dirty="0">
                <a:solidFill>
                  <a:srgbClr val="7030A0"/>
                </a:solidFill>
                <a:latin typeface="+mn-lt"/>
                <a:cs typeface="+mn-cs"/>
              </a:rPr>
              <a:t>возможно, если обратиться за помощью!</a:t>
            </a:r>
            <a:endParaRPr lang="ru-RU" sz="2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280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1747" name="Picture 2" descr="Kruto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349500"/>
            <a:ext cx="2017713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9738" y="44450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450" y="404813"/>
            <a:ext cx="5770563" cy="863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Чей это выбор?</a:t>
            </a:r>
            <a:br>
              <a:rPr lang="ru-RU" b="1" dirty="0" smtClean="0"/>
            </a:b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411413" y="1773238"/>
            <a:ext cx="6553200" cy="538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>
                <a:latin typeface="Calibri" pitchFamily="34" charset="0"/>
              </a:rPr>
              <a:t>Мы все это написали не потому, что мы знаем как лучше и как правильно</a:t>
            </a:r>
            <a:endParaRPr lang="ru-RU" sz="2400">
              <a:latin typeface="Calibri" pitchFamily="34" charset="0"/>
            </a:endParaRPr>
          </a:p>
          <a:p>
            <a:r>
              <a:rPr lang="ru-RU" sz="2400" i="1">
                <a:latin typeface="Calibri" pitchFamily="34" charset="0"/>
              </a:rPr>
              <a:t> </a:t>
            </a:r>
            <a:endParaRPr lang="ru-RU" sz="2400">
              <a:latin typeface="Calibri" pitchFamily="34" charset="0"/>
            </a:endParaRPr>
          </a:p>
          <a:p>
            <a:r>
              <a:rPr lang="ru-RU" sz="2400" i="1">
                <a:latin typeface="Calibri" pitchFamily="34" charset="0"/>
              </a:rPr>
              <a:t>Мы все это написали потому, что  поняли:  для того, чтобы сделать свой собственный выбор, нужно </a:t>
            </a:r>
            <a:r>
              <a:rPr lang="ru-RU" sz="2400" i="1">
                <a:solidFill>
                  <a:srgbClr val="FF0000"/>
                </a:solidFill>
                <a:latin typeface="Calibri" pitchFamily="34" charset="0"/>
              </a:rPr>
              <a:t>две вещи</a:t>
            </a:r>
            <a:r>
              <a:rPr lang="ru-RU" sz="2400" i="1">
                <a:latin typeface="Calibri" pitchFamily="34" charset="0"/>
              </a:rPr>
              <a:t>:</a:t>
            </a:r>
          </a:p>
          <a:p>
            <a:r>
              <a:rPr lang="ru-RU" sz="2400" i="1">
                <a:latin typeface="Calibri" pitchFamily="34" charset="0"/>
              </a:rPr>
              <a:t> </a:t>
            </a:r>
            <a:endParaRPr lang="ru-RU" sz="2400">
              <a:latin typeface="Calibri" pitchFamily="34" charset="0"/>
            </a:endParaRPr>
          </a:p>
          <a:p>
            <a:r>
              <a:rPr lang="ru-RU" sz="2400" i="1">
                <a:solidFill>
                  <a:srgbClr val="FF0000"/>
                </a:solidFill>
                <a:latin typeface="Calibri" pitchFamily="34" charset="0"/>
              </a:rPr>
              <a:t>Первая </a:t>
            </a:r>
            <a:r>
              <a:rPr lang="ru-RU" sz="2400" i="1">
                <a:latin typeface="Calibri" pitchFamily="34" charset="0"/>
              </a:rPr>
              <a:t>– умение брать на себя ответственность за конкретный выбор и за свою жизнь</a:t>
            </a:r>
            <a:endParaRPr lang="ru-RU" sz="2400">
              <a:latin typeface="Calibri" pitchFamily="34" charset="0"/>
            </a:endParaRPr>
          </a:p>
          <a:p>
            <a:r>
              <a:rPr lang="ru-RU" sz="2400" i="1">
                <a:solidFill>
                  <a:srgbClr val="FF0000"/>
                </a:solidFill>
                <a:latin typeface="Calibri" pitchFamily="34" charset="0"/>
              </a:rPr>
              <a:t>Вторая</a:t>
            </a:r>
            <a:r>
              <a:rPr lang="ru-RU" sz="2400" i="1">
                <a:latin typeface="Calibri" pitchFamily="34" charset="0"/>
              </a:rPr>
              <a:t> – наличие информации, необходимой для осознанного решения и возможности оценить последствия того или иного шага.</a:t>
            </a:r>
            <a:endParaRPr lang="ru-RU" sz="2400">
              <a:latin typeface="Calibri" pitchFamily="34" charset="0"/>
            </a:endParaRPr>
          </a:p>
          <a:p>
            <a:endParaRPr lang="ru-RU" sz="3200">
              <a:latin typeface="Calibri" pitchFamily="34" charset="0"/>
            </a:endParaRPr>
          </a:p>
        </p:txBody>
      </p:sp>
      <p:pic>
        <p:nvPicPr>
          <p:cNvPr id="14339" name="Picture 2" descr="C:\Users\user\Desktop\i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3068638"/>
            <a:ext cx="1935163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54813" y="147638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406400"/>
            <a:ext cx="5184775" cy="863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Кто делает выбор?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413" y="1628775"/>
            <a:ext cx="6553200" cy="44624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Родители?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Друзья?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Командир?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Общество?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Философы?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Кумиры?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FF0000"/>
                </a:solidFill>
                <a:latin typeface="+mn-lt"/>
                <a:cs typeface="+mn-cs"/>
              </a:rPr>
              <a:t>А МОЖЕТ ТЫ САМ?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280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2771" name="Picture 1" descr="Pale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349500"/>
            <a:ext cx="180022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2" descr="Hel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1863" y="2781300"/>
            <a:ext cx="2160587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Рисунок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34200" y="76200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450" y="404813"/>
            <a:ext cx="6408738" cy="863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Выздоровление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24075" y="1628775"/>
            <a:ext cx="7019925" cy="49545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Если вы хотите отказаться от употребления, или помочь друзьям попавшим в беду, необходимо обращаться за помощью, к специалистам!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Помощь должна быть: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Анонимной и конфиденциальной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Доступной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Профессиональной 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Ты можешь помочь себе сегодня.</a:t>
            </a:r>
            <a:endParaRPr lang="ru-RU" sz="2400" dirty="0">
              <a:solidFill>
                <a:srgbClr val="FF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Завтра может </a:t>
            </a:r>
            <a:r>
              <a:rPr lang="ru-RU" sz="2800" b="1" dirty="0">
                <a:solidFill>
                  <a:srgbClr val="FF0000"/>
                </a:solidFill>
                <a:latin typeface="+mn-lt"/>
                <a:cs typeface="+mn-cs"/>
              </a:rPr>
              <a:t>быть поздно   </a:t>
            </a:r>
          </a:p>
        </p:txBody>
      </p:sp>
      <p:pic>
        <p:nvPicPr>
          <p:cNvPr id="33795" name="Picture 2" descr="C:\Users\user\Desktop\i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349500"/>
            <a:ext cx="1728788" cy="410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4025" y="77788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088" y="333375"/>
            <a:ext cx="6624637" cy="10080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Чей это выбор?</a:t>
            </a:r>
            <a:br>
              <a:rPr lang="ru-RU" b="1" dirty="0" smtClean="0"/>
            </a:b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11413" y="1628775"/>
            <a:ext cx="6481762" cy="56324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+mn-lt"/>
                <a:cs typeface="+mn-cs"/>
              </a:rPr>
              <a:t>На этих страницах – </a:t>
            </a:r>
            <a:r>
              <a:rPr lang="ru-RU" sz="2400" b="1" i="1" dirty="0">
                <a:solidFill>
                  <a:srgbClr val="FF0000"/>
                </a:solidFill>
                <a:latin typeface="+mn-lt"/>
                <a:cs typeface="+mn-cs"/>
              </a:rPr>
              <a:t>информация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i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+mn-lt"/>
                <a:cs typeface="+mn-cs"/>
              </a:rPr>
              <a:t>Разговор о том, как наркотики и алкоголь влияют на организм человека, почему человек становиться </a:t>
            </a:r>
            <a:r>
              <a:rPr lang="ru-RU" sz="2400" b="1" i="1" dirty="0">
                <a:solidFill>
                  <a:srgbClr val="FF0000"/>
                </a:solidFill>
                <a:latin typeface="+mn-lt"/>
                <a:cs typeface="+mn-cs"/>
              </a:rPr>
              <a:t>зависимым от веществ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FF0000"/>
                </a:solidFill>
                <a:latin typeface="+mn-lt"/>
                <a:cs typeface="+mn-cs"/>
              </a:rPr>
              <a:t> </a:t>
            </a:r>
            <a:endParaRPr lang="ru-RU" sz="2400" b="1" dirty="0">
              <a:solidFill>
                <a:srgbClr val="FF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+mn-lt"/>
                <a:cs typeface="+mn-cs"/>
              </a:rPr>
              <a:t>Что делать с этой информацией – </a:t>
            </a:r>
            <a:r>
              <a:rPr lang="ru-RU" sz="2400" b="1" i="1" dirty="0">
                <a:solidFill>
                  <a:srgbClr val="FF0000"/>
                </a:solidFill>
                <a:latin typeface="+mn-lt"/>
                <a:cs typeface="+mn-cs"/>
              </a:rPr>
              <a:t>решать Вам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+mn-lt"/>
                <a:cs typeface="+mn-cs"/>
              </a:rPr>
              <a:t> </a:t>
            </a:r>
            <a:endParaRPr lang="ru-RU" sz="24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+mn-lt"/>
                <a:cs typeface="+mn-cs"/>
              </a:rPr>
              <a:t>Мы надеемся, что информация окажется для вас понятной, полезной и информативной.</a:t>
            </a:r>
            <a:endParaRPr lang="ru-RU" sz="24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+mn-lt"/>
                <a:cs typeface="+mn-cs"/>
              </a:rPr>
              <a:t> </a:t>
            </a:r>
            <a:endParaRPr lang="ru-RU" sz="24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15363" name="Picture 3" descr="C:\Users\user\Desktop\i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708275"/>
            <a:ext cx="2019300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4025" y="0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476250"/>
            <a:ext cx="6481763" cy="9366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Зачем?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6386" name="Прямоугольник 6"/>
          <p:cNvSpPr>
            <a:spLocks noChangeArrowheads="1"/>
          </p:cNvSpPr>
          <p:nvPr/>
        </p:nvSpPr>
        <p:spPr bwMode="auto">
          <a:xfrm>
            <a:off x="2555875" y="1557338"/>
            <a:ext cx="6588125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Как вы думаете, зачем люди употребляют алкоголь, наркотики и многие другие </a:t>
            </a:r>
            <a:r>
              <a:rPr lang="ru-RU" sz="2400">
                <a:solidFill>
                  <a:srgbClr val="FF0000"/>
                </a:solidFill>
                <a:latin typeface="Calibri" pitchFamily="34" charset="0"/>
              </a:rPr>
              <a:t>изменяющие состояние сознания </a:t>
            </a:r>
            <a:r>
              <a:rPr lang="ru-RU" sz="2400">
                <a:latin typeface="Calibri" pitchFamily="34" charset="0"/>
              </a:rPr>
              <a:t>вещества?</a:t>
            </a:r>
            <a:r>
              <a:rPr lang="ru-RU" sz="2400" i="1">
                <a:latin typeface="Calibri" pitchFamily="34" charset="0"/>
              </a:rPr>
              <a:t>  </a:t>
            </a:r>
          </a:p>
          <a:p>
            <a:endParaRPr lang="ru-RU" sz="2400" b="1" i="1">
              <a:latin typeface="Calibri" pitchFamily="34" charset="0"/>
            </a:endParaRPr>
          </a:p>
          <a:p>
            <a:r>
              <a:rPr lang="ru-RU" sz="2400" b="1" i="1">
                <a:latin typeface="Calibri" pitchFamily="34" charset="0"/>
              </a:rPr>
              <a:t>*</a:t>
            </a:r>
            <a:r>
              <a:rPr lang="ru-RU" sz="1600" b="1" i="1">
                <a:latin typeface="Calibri" pitchFamily="34" charset="0"/>
              </a:rPr>
              <a:t>чтобы было хорошо</a:t>
            </a:r>
            <a:endParaRPr lang="ru-RU" sz="1600" b="1">
              <a:latin typeface="Calibri" pitchFamily="34" charset="0"/>
            </a:endParaRPr>
          </a:p>
          <a:p>
            <a:r>
              <a:rPr lang="ru-RU" sz="1600" b="1" i="1">
                <a:latin typeface="Calibri" pitchFamily="34" charset="0"/>
              </a:rPr>
              <a:t>                                                                          * для кайфа</a:t>
            </a:r>
            <a:endParaRPr lang="ru-RU" sz="1600" b="1">
              <a:latin typeface="Calibri" pitchFamily="34" charset="0"/>
            </a:endParaRPr>
          </a:p>
          <a:p>
            <a:r>
              <a:rPr lang="ru-RU" sz="1600" b="1" i="1">
                <a:latin typeface="Calibri" pitchFamily="34" charset="0"/>
              </a:rPr>
              <a:t>* так легче общаться</a:t>
            </a:r>
            <a:endParaRPr lang="ru-RU" sz="1600" b="1">
              <a:latin typeface="Calibri" pitchFamily="34" charset="0"/>
            </a:endParaRPr>
          </a:p>
          <a:p>
            <a:r>
              <a:rPr lang="ru-RU" sz="1600" b="1" i="1">
                <a:latin typeface="Calibri" pitchFamily="34" charset="0"/>
              </a:rPr>
              <a:t>                                                                          * от горя</a:t>
            </a:r>
            <a:endParaRPr lang="ru-RU" sz="1600" b="1">
              <a:latin typeface="Calibri" pitchFamily="34" charset="0"/>
            </a:endParaRPr>
          </a:p>
          <a:p>
            <a:r>
              <a:rPr lang="ru-RU" sz="1600" b="1" i="1">
                <a:latin typeface="Calibri" pitchFamily="34" charset="0"/>
              </a:rPr>
              <a:t>* чтобы было весело</a:t>
            </a:r>
            <a:endParaRPr lang="ru-RU" sz="1600" b="1">
              <a:latin typeface="Calibri" pitchFamily="34" charset="0"/>
            </a:endParaRPr>
          </a:p>
          <a:p>
            <a:r>
              <a:rPr lang="ru-RU" sz="1600" b="1" i="1">
                <a:latin typeface="Calibri" pitchFamily="34" charset="0"/>
              </a:rPr>
              <a:t>                                                                          </a:t>
            </a:r>
            <a:endParaRPr lang="ru-RU" sz="1600" b="1">
              <a:latin typeface="Calibri" pitchFamily="34" charset="0"/>
            </a:endParaRPr>
          </a:p>
          <a:p>
            <a:r>
              <a:rPr lang="ru-RU" sz="1600" b="1" i="1">
                <a:latin typeface="Calibri" pitchFamily="34" charset="0"/>
              </a:rPr>
              <a:t>                                                                         * чтобы быть взрослее и </a:t>
            </a:r>
            <a:r>
              <a:rPr lang="ru-RU" sz="1600" b="1" i="1"/>
              <a:t>     </a:t>
            </a:r>
            <a:endParaRPr lang="ru-RU" sz="1600" b="1">
              <a:latin typeface="Calibri" pitchFamily="34" charset="0"/>
            </a:endParaRPr>
          </a:p>
          <a:p>
            <a:r>
              <a:rPr lang="ru-RU" sz="1600" b="1" i="1">
                <a:latin typeface="Calibri" pitchFamily="34" charset="0"/>
              </a:rPr>
              <a:t>* испытать что это такое</a:t>
            </a:r>
            <a:endParaRPr lang="ru-RU" sz="1600" b="1">
              <a:latin typeface="Calibri" pitchFamily="34" charset="0"/>
            </a:endParaRPr>
          </a:p>
          <a:p>
            <a:r>
              <a:rPr lang="ru-RU" sz="1600" b="1" i="1">
                <a:latin typeface="Calibri" pitchFamily="34" charset="0"/>
              </a:rPr>
              <a:t>                                                                          * уйти от боли</a:t>
            </a:r>
            <a:endParaRPr lang="ru-RU" sz="1600" b="1">
              <a:latin typeface="Calibri" pitchFamily="34" charset="0"/>
            </a:endParaRPr>
          </a:p>
          <a:p>
            <a:r>
              <a:rPr lang="ru-RU" sz="1600" b="1" i="1">
                <a:latin typeface="Calibri" pitchFamily="34" charset="0"/>
              </a:rPr>
              <a:t>* за компанию</a:t>
            </a:r>
            <a:endParaRPr lang="ru-RU" sz="1600" b="1">
              <a:latin typeface="Calibri" pitchFamily="34" charset="0"/>
            </a:endParaRPr>
          </a:p>
          <a:p>
            <a:r>
              <a:rPr lang="ru-RU" sz="1600" b="1" i="1">
                <a:latin typeface="Calibri" pitchFamily="34" charset="0"/>
              </a:rPr>
              <a:t>                                                                          * чтобы расслабиться</a:t>
            </a:r>
            <a:endParaRPr lang="ru-RU" sz="1600" b="1">
              <a:latin typeface="Calibri" pitchFamily="34" charset="0"/>
            </a:endParaRPr>
          </a:p>
          <a:p>
            <a:r>
              <a:rPr lang="ru-RU" sz="1600" b="1" i="1">
                <a:latin typeface="Calibri" pitchFamily="34" charset="0"/>
              </a:rPr>
              <a:t>* для смелости</a:t>
            </a:r>
            <a:endParaRPr lang="ru-RU" sz="1600" b="1">
              <a:latin typeface="Calibri" pitchFamily="34" charset="0"/>
            </a:endParaRPr>
          </a:p>
          <a:p>
            <a:r>
              <a:rPr lang="ru-RU" sz="1600" b="1" i="1">
                <a:latin typeface="Calibri" pitchFamily="34" charset="0"/>
              </a:rPr>
              <a:t>                                                                          * для энергии</a:t>
            </a:r>
            <a:endParaRPr lang="ru-RU" sz="1600" b="1">
              <a:latin typeface="Calibri" pitchFamily="34" charset="0"/>
            </a:endParaRPr>
          </a:p>
          <a:p>
            <a:r>
              <a:rPr lang="ru-RU" sz="1600" b="1" i="1">
                <a:latin typeface="Calibri" pitchFamily="34" charset="0"/>
              </a:rPr>
              <a:t>* и многое другое ...</a:t>
            </a:r>
            <a:endParaRPr lang="ru-RU" sz="1600" b="1">
              <a:latin typeface="Calibri" pitchFamily="34" charset="0"/>
            </a:endParaRPr>
          </a:p>
          <a:p>
            <a:endParaRPr lang="ru-RU" sz="2400" b="1">
              <a:latin typeface="Calibri" pitchFamily="34" charset="0"/>
            </a:endParaRPr>
          </a:p>
          <a:p>
            <a:endParaRPr lang="ru-RU" sz="2400" b="1">
              <a:latin typeface="Calibri" pitchFamily="34" charset="0"/>
            </a:endParaRPr>
          </a:p>
          <a:p>
            <a:endParaRPr lang="ru-RU" sz="2400" b="1">
              <a:latin typeface="Calibri" pitchFamily="34" charset="0"/>
            </a:endParaRPr>
          </a:p>
          <a:p>
            <a:endParaRPr lang="ru-RU" sz="2400" b="1">
              <a:solidFill>
                <a:srgbClr val="10253F"/>
              </a:solidFill>
              <a:latin typeface="Calibri" pitchFamily="34" charset="0"/>
            </a:endParaRPr>
          </a:p>
        </p:txBody>
      </p:sp>
      <p:pic>
        <p:nvPicPr>
          <p:cNvPr id="16387" name="Picture 3" descr="C:\Users\user\Desktop\i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708275"/>
            <a:ext cx="230505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32588" y="34925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6337300" cy="12239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Почему? 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195513" y="1268413"/>
            <a:ext cx="6697662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>
                <a:latin typeface="Calibri" pitchFamily="34" charset="0"/>
              </a:rPr>
              <a:t>А почему люди этого не делают?</a:t>
            </a:r>
            <a:endParaRPr lang="ru-RU" sz="2400" b="1">
              <a:latin typeface="Calibri" pitchFamily="34" charset="0"/>
            </a:endParaRPr>
          </a:p>
          <a:p>
            <a:r>
              <a:rPr lang="ru-RU" sz="2400" b="1">
                <a:latin typeface="Calibri" pitchFamily="34" charset="0"/>
              </a:rPr>
              <a:t> </a:t>
            </a:r>
            <a:endParaRPr lang="ru-RU" sz="2400">
              <a:latin typeface="Calibri" pitchFamily="34" charset="0"/>
            </a:endParaRPr>
          </a:p>
          <a:p>
            <a:r>
              <a:rPr lang="ru-RU" sz="2400" i="1">
                <a:latin typeface="Calibri" pitchFamily="34" charset="0"/>
              </a:rPr>
              <a:t>* они </a:t>
            </a:r>
            <a:r>
              <a:rPr lang="ru-RU" sz="2400" i="1">
                <a:solidFill>
                  <a:srgbClr val="FF0000"/>
                </a:solidFill>
                <a:latin typeface="Calibri" pitchFamily="34" charset="0"/>
              </a:rPr>
              <a:t>боятся</a:t>
            </a:r>
            <a:r>
              <a:rPr lang="ru-RU" sz="2400" i="1">
                <a:latin typeface="Calibri" pitchFamily="34" charset="0"/>
              </a:rPr>
              <a:t> за свою жизнь, здоровье</a:t>
            </a:r>
            <a:endParaRPr lang="ru-RU" sz="2400">
              <a:latin typeface="Calibri" pitchFamily="34" charset="0"/>
            </a:endParaRPr>
          </a:p>
          <a:p>
            <a:r>
              <a:rPr lang="ru-RU" sz="2400" i="1">
                <a:latin typeface="Calibri" pitchFamily="34" charset="0"/>
              </a:rPr>
              <a:t>* они </a:t>
            </a:r>
            <a:r>
              <a:rPr lang="ru-RU" sz="2400" i="1">
                <a:solidFill>
                  <a:srgbClr val="FF0000"/>
                </a:solidFill>
                <a:latin typeface="Calibri" pitchFamily="34" charset="0"/>
              </a:rPr>
              <a:t>боятся</a:t>
            </a:r>
            <a:r>
              <a:rPr lang="ru-RU" sz="2400" i="1">
                <a:latin typeface="Calibri" pitchFamily="34" charset="0"/>
              </a:rPr>
              <a:t> проблем, родителей и милиции</a:t>
            </a:r>
            <a:endParaRPr lang="ru-RU" sz="2400">
              <a:latin typeface="Calibri" pitchFamily="34" charset="0"/>
            </a:endParaRPr>
          </a:p>
          <a:p>
            <a:r>
              <a:rPr lang="ru-RU" sz="2400" i="1">
                <a:latin typeface="Calibri" pitchFamily="34" charset="0"/>
              </a:rPr>
              <a:t>* у них </a:t>
            </a:r>
            <a:r>
              <a:rPr lang="ru-RU" sz="2400" i="1">
                <a:solidFill>
                  <a:srgbClr val="FF0000"/>
                </a:solidFill>
                <a:latin typeface="Calibri" pitchFamily="34" charset="0"/>
              </a:rPr>
              <a:t>есть принципы и убеждения</a:t>
            </a:r>
          </a:p>
          <a:p>
            <a:r>
              <a:rPr lang="ru-RU" sz="2400" i="1">
                <a:latin typeface="Calibri" pitchFamily="34" charset="0"/>
              </a:rPr>
              <a:t>* иногда этого не делают потому что нет денег - но это временно ...</a:t>
            </a:r>
            <a:endParaRPr lang="ru-RU" sz="2400">
              <a:latin typeface="Calibri" pitchFamily="34" charset="0"/>
            </a:endParaRPr>
          </a:p>
          <a:p>
            <a:r>
              <a:rPr lang="ru-RU" sz="2400" b="1">
                <a:latin typeface="Calibri" pitchFamily="34" charset="0"/>
              </a:rPr>
              <a:t> </a:t>
            </a:r>
            <a:endParaRPr lang="ru-RU" sz="2400">
              <a:latin typeface="Calibri" pitchFamily="34" charset="0"/>
            </a:endParaRPr>
          </a:p>
          <a:p>
            <a:endParaRPr lang="ru-RU" sz="2400">
              <a:latin typeface="Calibri" pitchFamily="34" charset="0"/>
            </a:endParaRPr>
          </a:p>
          <a:p>
            <a:r>
              <a:rPr lang="ru-RU" sz="2400">
                <a:latin typeface="Calibri" pitchFamily="34" charset="0"/>
              </a:rPr>
              <a:t/>
            </a:r>
            <a:br>
              <a:rPr lang="ru-RU" sz="2400">
                <a:latin typeface="Calibri" pitchFamily="34" charset="0"/>
              </a:rPr>
            </a:br>
            <a:endParaRPr lang="ru-RU" sz="2400">
              <a:solidFill>
                <a:srgbClr val="10253F"/>
              </a:solidFill>
              <a:latin typeface="Calibri" pitchFamily="34" charset="0"/>
            </a:endParaRPr>
          </a:p>
        </p:txBody>
      </p:sp>
      <p:pic>
        <p:nvPicPr>
          <p:cNvPr id="17411" name="Picture 3" descr="C:\Users\user\Desktop\i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636838"/>
            <a:ext cx="1800225" cy="330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1613" y="0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388" y="476250"/>
            <a:ext cx="7416800" cy="8651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Реальность!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43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975" y="1052513"/>
            <a:ext cx="6804025" cy="5400675"/>
          </a:xfrm>
        </p:spPr>
        <p:txBody>
          <a:bodyPr/>
          <a:lstStyle/>
          <a:p>
            <a:pPr algn="l" eaLnBrk="1" hangingPunct="1"/>
            <a:endParaRPr lang="ru-RU" sz="2000" smtClean="0">
              <a:solidFill>
                <a:schemeClr val="tx1"/>
              </a:solidFill>
            </a:endParaRPr>
          </a:p>
          <a:p>
            <a:pPr algn="l" eaLnBrk="1" hangingPunct="1"/>
            <a:r>
              <a:rPr lang="ru-RU" sz="2400" b="1" smtClean="0">
                <a:solidFill>
                  <a:schemeClr val="tx1"/>
                </a:solidFill>
              </a:rPr>
              <a:t>Мы точно знаем, что ни один наркоман, погибающий в притоне от передозировки</a:t>
            </a:r>
            <a:r>
              <a:rPr lang="ru-RU" sz="2400" b="1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ru-RU" sz="2000" b="1" smtClean="0">
                <a:solidFill>
                  <a:schemeClr val="tx1"/>
                </a:solidFill>
                <a:latin typeface="Arial" charset="0"/>
              </a:rPr>
              <a:t>или оказавшийся в психиатрической больнице </a:t>
            </a:r>
            <a:r>
              <a:rPr lang="ru-RU" sz="2400" b="1" smtClean="0">
                <a:solidFill>
                  <a:schemeClr val="tx1"/>
                </a:solidFill>
              </a:rPr>
              <a:t>, не планировал для себя такого, когда вводил себе первую дозу, или затягивался первым «косяком»</a:t>
            </a:r>
          </a:p>
          <a:p>
            <a:pPr algn="l" eaLnBrk="1" hangingPunct="1"/>
            <a:endParaRPr lang="ru-RU" sz="2400" b="1" smtClean="0">
              <a:solidFill>
                <a:schemeClr val="tx1"/>
              </a:solidFill>
            </a:endParaRPr>
          </a:p>
          <a:p>
            <a:pPr algn="l" eaLnBrk="1" hangingPunct="1"/>
            <a:r>
              <a:rPr lang="ru-RU" sz="2400" b="1" smtClean="0">
                <a:solidFill>
                  <a:schemeClr val="tx1"/>
                </a:solidFill>
              </a:rPr>
              <a:t>Мы точно знаем, что ни один курильщик не планировал умереть от рака легких, когда курил первую сигарету</a:t>
            </a:r>
          </a:p>
          <a:p>
            <a:pPr algn="l" eaLnBrk="1" hangingPunct="1"/>
            <a:endParaRPr lang="ru-RU" sz="2400" b="1" smtClean="0">
              <a:solidFill>
                <a:schemeClr val="tx1"/>
              </a:solidFill>
            </a:endParaRPr>
          </a:p>
          <a:p>
            <a:pPr algn="l" eaLnBrk="1" hangingPunct="1"/>
            <a:r>
              <a:rPr lang="ru-RU" sz="2400" b="1" smtClean="0">
                <a:solidFill>
                  <a:schemeClr val="tx1"/>
                </a:solidFill>
              </a:rPr>
              <a:t>Мы точно знаем, что ни один алкоголик живущий на вокзале, или избивающий жену, не хотел такого «продолжения банкета»…</a:t>
            </a:r>
          </a:p>
        </p:txBody>
      </p:sp>
      <p:pic>
        <p:nvPicPr>
          <p:cNvPr id="18435" name="Picture 2" descr="C:\Users\user\Desktop\i (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357563"/>
            <a:ext cx="1871663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59563" y="20638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8888" y="333375"/>
            <a:ext cx="6049962" cy="10080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О чем они думали?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84438" y="1484313"/>
            <a:ext cx="6408737" cy="6432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...в жизни надо все попробовать...    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...один раз не страшно...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...я буду контролировать себя...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...я сильный, буду держать себя в руках...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...те, кто стали наркоманами, - 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слабые и безвольные...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...а мне все </a:t>
            </a:r>
            <a:r>
              <a:rPr lang="ru-RU" sz="2000" b="1" i="1" dirty="0" err="1">
                <a:latin typeface="+mn-lt"/>
                <a:cs typeface="+mn-cs"/>
              </a:rPr>
              <a:t>по-фигу</a:t>
            </a:r>
            <a:r>
              <a:rPr lang="ru-RU" sz="2000" b="1" i="1" dirty="0">
                <a:latin typeface="+mn-lt"/>
                <a:cs typeface="+mn-cs"/>
              </a:rPr>
              <a:t>...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...ведь друг сказал, что он колет, и все </a:t>
            </a:r>
            <a:r>
              <a:rPr lang="ru-RU" sz="2000" b="1" i="1" dirty="0" err="1">
                <a:latin typeface="+mn-lt"/>
                <a:cs typeface="+mn-cs"/>
              </a:rPr>
              <a:t>о'кей</a:t>
            </a:r>
            <a:r>
              <a:rPr lang="ru-RU" sz="2000" b="1" i="1" dirty="0">
                <a:latin typeface="+mn-lt"/>
                <a:cs typeface="+mn-cs"/>
              </a:rPr>
              <a:t>...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...чем я хуже других...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...а гори оно все огнем....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... когда почувствую, что начинается зависимость - брошу...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...от этого вещества зависимости не бывает...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+mn-lt"/>
                <a:cs typeface="+mn-cs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FF0000"/>
                </a:solidFill>
                <a:latin typeface="+mn-lt"/>
                <a:cs typeface="+mn-cs"/>
              </a:rPr>
              <a:t>…</a:t>
            </a:r>
            <a:r>
              <a:rPr lang="ru-RU" sz="2400" b="1" dirty="0">
                <a:solidFill>
                  <a:srgbClr val="FF0000"/>
                </a:solidFill>
                <a:latin typeface="+mn-lt"/>
                <a:cs typeface="+mn-cs"/>
              </a:rPr>
              <a:t>А возможно, он не думал вообще...</a:t>
            </a:r>
            <a:endParaRPr lang="ru-RU" sz="2400" dirty="0">
              <a:solidFill>
                <a:srgbClr val="FF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  <a:cs typeface="+mn-cs"/>
              </a:rPr>
              <a:t/>
            </a:r>
            <a:br>
              <a:rPr lang="ru-RU" sz="2400" dirty="0">
                <a:latin typeface="+mn-lt"/>
                <a:cs typeface="+mn-cs"/>
              </a:rPr>
            </a:br>
            <a:r>
              <a:rPr lang="ru-RU" sz="2400" dirty="0">
                <a:latin typeface="+mn-lt"/>
                <a:cs typeface="+mn-cs"/>
              </a:rPr>
              <a:t> 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latin typeface="+mn-lt"/>
              <a:cs typeface="+mn-cs"/>
            </a:endParaRPr>
          </a:p>
        </p:txBody>
      </p:sp>
      <p:pic>
        <p:nvPicPr>
          <p:cNvPr id="19459" name="Picture 1" descr="Bdij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781300"/>
            <a:ext cx="2160588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5463" y="26988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350" y="188913"/>
            <a:ext cx="5616575" cy="12239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Что это такое?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835150" y="2492375"/>
            <a:ext cx="70580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3200">
              <a:latin typeface="Calibri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11413" y="1484313"/>
            <a:ext cx="6408737" cy="680243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atin typeface="+mn-lt"/>
                <a:cs typeface="+mn-cs"/>
              </a:rPr>
              <a:t>Когда мы говорим о наркотиках, мы говорим о веществах, </a:t>
            </a:r>
            <a:r>
              <a:rPr lang="ru-RU" sz="2800" b="1" dirty="0">
                <a:solidFill>
                  <a:srgbClr val="FF0000"/>
                </a:solidFill>
                <a:latin typeface="+mn-lt"/>
                <a:cs typeface="+mn-cs"/>
              </a:rPr>
              <a:t>действующих на мозг</a:t>
            </a:r>
            <a:r>
              <a:rPr lang="ru-RU" sz="2800" b="1" dirty="0">
                <a:latin typeface="+mn-lt"/>
                <a:cs typeface="+mn-cs"/>
              </a:rPr>
              <a:t> и </a:t>
            </a:r>
            <a:r>
              <a:rPr lang="ru-RU" sz="2800" b="1" dirty="0">
                <a:solidFill>
                  <a:srgbClr val="FF0000"/>
                </a:solidFill>
                <a:latin typeface="+mn-lt"/>
                <a:cs typeface="+mn-cs"/>
              </a:rPr>
              <a:t>вызывающих привыкание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rgbClr val="FF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Психоактивные вещества (ПАВ)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 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Наркотики наркотические вещества. 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(конопля, спайсы, миксы и т. д. тоже)</a:t>
            </a:r>
            <a:endParaRPr lang="ru-RU" sz="2000" b="1" dirty="0">
              <a:solidFill>
                <a:srgbClr val="FF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 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Алкоголь </a:t>
            </a:r>
            <a:r>
              <a:rPr lang="ru-RU" sz="2000" b="1" i="1" dirty="0">
                <a:solidFill>
                  <a:srgbClr val="FF0000"/>
                </a:solidFill>
                <a:latin typeface="+mn-lt"/>
                <a:cs typeface="+mn-cs"/>
              </a:rPr>
              <a:t>(пиво тоже)</a:t>
            </a:r>
            <a:endParaRPr lang="ru-RU" sz="2000" b="1" dirty="0">
              <a:solidFill>
                <a:srgbClr val="FF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 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Некоторые</a:t>
            </a:r>
            <a:r>
              <a:rPr lang="ru-RU" sz="2000" b="1" dirty="0">
                <a:latin typeface="+mn-lt"/>
                <a:cs typeface="+mn-cs"/>
              </a:rPr>
              <a:t> </a:t>
            </a:r>
            <a:r>
              <a:rPr lang="ru-RU" sz="2000" b="1" i="1" dirty="0">
                <a:latin typeface="+mn-lt"/>
                <a:cs typeface="+mn-cs"/>
              </a:rPr>
              <a:t>лекарственные</a:t>
            </a:r>
            <a:r>
              <a:rPr lang="ru-RU" sz="2000" b="1" dirty="0">
                <a:latin typeface="+mn-lt"/>
                <a:cs typeface="+mn-cs"/>
              </a:rPr>
              <a:t> </a:t>
            </a:r>
            <a:r>
              <a:rPr lang="ru-RU" sz="2000" b="1" i="1" dirty="0">
                <a:latin typeface="+mn-lt"/>
                <a:cs typeface="+mn-cs"/>
              </a:rPr>
              <a:t>средства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 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latin typeface="+mn-lt"/>
                <a:cs typeface="+mn-cs"/>
              </a:rPr>
              <a:t>Токсические вещества (клей</a:t>
            </a:r>
            <a:r>
              <a:rPr lang="ru-RU" sz="2000" b="1" dirty="0">
                <a:latin typeface="+mn-lt"/>
                <a:cs typeface="+mn-cs"/>
              </a:rPr>
              <a:t> </a:t>
            </a:r>
            <a:r>
              <a:rPr lang="ru-RU" sz="2000" b="1" i="1" dirty="0">
                <a:latin typeface="+mn-lt"/>
                <a:cs typeface="+mn-cs"/>
              </a:rPr>
              <a:t>и бензин тоже)</a:t>
            </a:r>
            <a:endParaRPr lang="ru-RU" sz="20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rgbClr val="FF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rgbClr val="FF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rgbClr val="FF000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tx2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20484" name="Picture 3" descr="C:\Users\user\Desktop\i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3284538"/>
            <a:ext cx="208915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4025" y="77788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6013" y="333375"/>
            <a:ext cx="6551612" cy="7921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Какие они бывают?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4075" y="1844675"/>
            <a:ext cx="7019925" cy="4752975"/>
          </a:xfrm>
        </p:spPr>
        <p:txBody>
          <a:bodyPr rtlCol="0">
            <a:normAutofit fontScale="925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600" b="1" i="1" dirty="0" smtClean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b="1" i="1" dirty="0" smtClean="0">
                <a:solidFill>
                  <a:schemeClr val="tx1"/>
                </a:solidFill>
              </a:rPr>
              <a:t>синтетического и природного происхождения</a:t>
            </a:r>
            <a:endParaRPr lang="ru-RU" sz="2600" b="1" dirty="0" smtClean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b="1" i="1" dirty="0" smtClean="0">
                <a:solidFill>
                  <a:schemeClr val="tx1"/>
                </a:solidFill>
              </a:rPr>
              <a:t>разрешены или запрещены законов в разных странах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600" b="1" i="1" dirty="0" smtClean="0">
                <a:solidFill>
                  <a:schemeClr val="tx1"/>
                </a:solidFill>
              </a:rPr>
              <a:t>дорогие и дешевые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600" b="1" dirty="0" smtClean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b="1" dirty="0" smtClean="0">
                <a:solidFill>
                  <a:schemeClr val="tx1"/>
                </a:solidFill>
              </a:rPr>
              <a:t>Все это - вещества, </a:t>
            </a:r>
            <a:r>
              <a:rPr lang="ru-RU" sz="3000" b="1" dirty="0" smtClean="0">
                <a:solidFill>
                  <a:srgbClr val="FF0000"/>
                </a:solidFill>
              </a:rPr>
              <a:t>изменяющие состояние сознания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b="1" dirty="0" smtClean="0">
                <a:solidFill>
                  <a:schemeClr val="tx1"/>
                </a:solidFill>
              </a:rPr>
              <a:t>Употребление любого из них может </a:t>
            </a:r>
            <a:r>
              <a:rPr lang="ru-RU" sz="3000" b="1" dirty="0" smtClean="0">
                <a:solidFill>
                  <a:srgbClr val="FF0000"/>
                </a:solidFill>
              </a:rPr>
              <a:t>искалечить</a:t>
            </a:r>
            <a:r>
              <a:rPr lang="ru-RU" sz="3000" b="1" dirty="0" smtClean="0">
                <a:solidFill>
                  <a:schemeClr val="tx1"/>
                </a:solidFill>
              </a:rPr>
              <a:t> человеческую жизнь и даже </a:t>
            </a:r>
            <a:r>
              <a:rPr lang="ru-RU" sz="3000" b="1" dirty="0" smtClean="0">
                <a:solidFill>
                  <a:srgbClr val="FF0000"/>
                </a:solidFill>
              </a:rPr>
              <a:t>убить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b="1" dirty="0" smtClean="0">
                <a:solidFill>
                  <a:schemeClr val="tx1"/>
                </a:solidFill>
              </a:rPr>
              <a:t> </a:t>
            </a:r>
          </a:p>
          <a:p>
            <a:pPr algn="l" eaLnBrk="1" fontAlgn="auto" hangingPunct="1">
              <a:spcAft>
                <a:spcPts val="0"/>
              </a:spcAft>
              <a:buFontTx/>
              <a:buChar char="-"/>
              <a:defRPr/>
            </a:pPr>
            <a:endParaRPr lang="ru-RU" sz="3400" dirty="0" smtClean="0">
              <a:solidFill>
                <a:schemeClr val="tx1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21507" name="Picture 1" descr="Kosja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33600"/>
            <a:ext cx="2016125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13563" y="0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1067</Words>
  <Application>Microsoft Office PowerPoint</Application>
  <PresentationFormat>Экран (4:3)</PresentationFormat>
  <Paragraphs>236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Тема Office</vt:lpstr>
      <vt:lpstr>ЧЕЙ ЭТО ВЫБОР?</vt:lpstr>
      <vt:lpstr>Чей это выбор? </vt:lpstr>
      <vt:lpstr>Чей это выбор? </vt:lpstr>
      <vt:lpstr>Зачем?</vt:lpstr>
      <vt:lpstr>Почему? </vt:lpstr>
      <vt:lpstr>Реальность!</vt:lpstr>
      <vt:lpstr>О чем они думали?</vt:lpstr>
      <vt:lpstr>Что это такое?</vt:lpstr>
      <vt:lpstr>Какие они бывают?</vt:lpstr>
      <vt:lpstr>Зависимость</vt:lpstr>
      <vt:lpstr>Этап 1.  Первые опыты</vt:lpstr>
      <vt:lpstr>     График “кайфа” 1 этап </vt:lpstr>
      <vt:lpstr>Этап 2. Начинает нравиться</vt:lpstr>
      <vt:lpstr>График "кайфа", 2 этап</vt:lpstr>
      <vt:lpstr>Этап 3. Возникают проблемы</vt:lpstr>
      <vt:lpstr>График “кайфа”, 3 этап</vt:lpstr>
      <vt:lpstr> Этап 4. Употребление - цель </vt:lpstr>
      <vt:lpstr>График ''кайфа" , 4 этап </vt:lpstr>
      <vt:lpstr>Подведем итог…</vt:lpstr>
      <vt:lpstr>Кто делает выбор?</vt:lpstr>
      <vt:lpstr>Выздоровление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Пост реабилитационная программа реабилитации ТС «Вершина»</dc:title>
  <dc:creator>user</dc:creator>
  <cp:lastModifiedBy>Инга</cp:lastModifiedBy>
  <cp:revision>148</cp:revision>
  <dcterms:created xsi:type="dcterms:W3CDTF">2014-06-17T18:13:32Z</dcterms:created>
  <dcterms:modified xsi:type="dcterms:W3CDTF">2017-12-10T19:04:43Z</dcterms:modified>
</cp:coreProperties>
</file>