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9" r:id="rId6"/>
    <p:sldId id="270" r:id="rId7"/>
    <p:sldId id="271" r:id="rId8"/>
    <p:sldId id="272" r:id="rId9"/>
    <p:sldId id="273" r:id="rId10"/>
    <p:sldId id="258" r:id="rId11"/>
    <p:sldId id="259" r:id="rId12"/>
    <p:sldId id="260" r:id="rId13"/>
    <p:sldId id="261" r:id="rId14"/>
    <p:sldId id="262" r:id="rId15"/>
    <p:sldId id="263" r:id="rId16"/>
    <p:sldId id="264" r:id="rId17"/>
    <p:sldId id="265"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126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993F0CD-F300-41A5-8149-A023FA7B855B}" type="datetimeFigureOut">
              <a:rPr lang="ru-RU" smtClean="0"/>
              <a:t>09.03.2016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93F0CD-F300-41A5-8149-A023FA7B855B}" type="datetimeFigureOut">
              <a:rPr lang="ru-RU" smtClean="0"/>
              <a:t>09.03.2016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93F0CD-F300-41A5-8149-A023FA7B855B}" type="datetimeFigureOut">
              <a:rPr lang="ru-RU" smtClean="0"/>
              <a:t>09.03.2016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93F0CD-F300-41A5-8149-A023FA7B855B}" type="datetimeFigureOut">
              <a:rPr lang="ru-RU" smtClean="0"/>
              <a:t>09.03.2016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93F0CD-F300-41A5-8149-A023FA7B855B}" type="datetimeFigureOut">
              <a:rPr lang="ru-RU" smtClean="0"/>
              <a:t>09.03.2016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993F0CD-F300-41A5-8149-A023FA7B855B}" type="datetimeFigureOut">
              <a:rPr lang="ru-RU" smtClean="0"/>
              <a:t>09.03.2016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993F0CD-F300-41A5-8149-A023FA7B855B}" type="datetimeFigureOut">
              <a:rPr lang="ru-RU" smtClean="0"/>
              <a:t>09.03.2016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993F0CD-F300-41A5-8149-A023FA7B855B}" type="datetimeFigureOut">
              <a:rPr lang="ru-RU" smtClean="0"/>
              <a:t>09.03.2016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93F0CD-F300-41A5-8149-A023FA7B855B}" type="datetimeFigureOut">
              <a:rPr lang="ru-RU" smtClean="0"/>
              <a:t>09.03.2016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93F0CD-F300-41A5-8149-A023FA7B855B}" type="datetimeFigureOut">
              <a:rPr lang="ru-RU" smtClean="0"/>
              <a:t>09.03.2016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93F0CD-F300-41A5-8149-A023FA7B855B}" type="datetimeFigureOut">
              <a:rPr lang="ru-RU" smtClean="0"/>
              <a:t>09.03.2016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9D78FCF-13D7-465E-8781-CC84B1884AF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93F0CD-F300-41A5-8149-A023FA7B855B}" type="datetimeFigureOut">
              <a:rPr lang="ru-RU" smtClean="0"/>
              <a:t>09.03.2016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78FCF-13D7-465E-8781-CC84B1884AF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nios.ru/sites/nios.ru/files/ege-380x260.jpg"/>
          <p:cNvPicPr>
            <a:picLocks noChangeAspect="1" noChangeArrowheads="1"/>
          </p:cNvPicPr>
          <p:nvPr/>
        </p:nvPicPr>
        <p:blipFill>
          <a:blip r:embed="rId2" cstate="print"/>
          <a:srcRect/>
          <a:stretch>
            <a:fillRect/>
          </a:stretch>
        </p:blipFill>
        <p:spPr bwMode="auto">
          <a:xfrm>
            <a:off x="1259632" y="4437112"/>
            <a:ext cx="2771800" cy="1896496"/>
          </a:xfrm>
          <a:prstGeom prst="rect">
            <a:avLst/>
          </a:prstGeom>
          <a:noFill/>
        </p:spPr>
      </p:pic>
      <p:pic>
        <p:nvPicPr>
          <p:cNvPr id="4" name="Picture 2" descr="http://class-ege.ru/images/own-img/item-5.jpg"/>
          <p:cNvPicPr>
            <a:picLocks noChangeAspect="1" noChangeArrowheads="1"/>
          </p:cNvPicPr>
          <p:nvPr/>
        </p:nvPicPr>
        <p:blipFill>
          <a:blip r:embed="rId3" cstate="print"/>
          <a:srcRect/>
          <a:stretch>
            <a:fillRect/>
          </a:stretch>
        </p:blipFill>
        <p:spPr bwMode="auto">
          <a:xfrm>
            <a:off x="2843808" y="0"/>
            <a:ext cx="3312368" cy="1706139"/>
          </a:xfrm>
          <a:prstGeom prst="rect">
            <a:avLst/>
          </a:prstGeom>
          <a:noFill/>
        </p:spPr>
      </p:pic>
      <p:sp>
        <p:nvSpPr>
          <p:cNvPr id="2" name="Заголовок 1"/>
          <p:cNvSpPr>
            <a:spLocks noGrp="1"/>
          </p:cNvSpPr>
          <p:nvPr>
            <p:ph type="ctrTitle"/>
          </p:nvPr>
        </p:nvSpPr>
        <p:spPr/>
        <p:txBody>
          <a:bodyPr>
            <a:normAutofit fontScale="90000"/>
          </a:bodyPr>
          <a:lstStyle/>
          <a:p>
            <a:r>
              <a:rPr lang="ru-RU" dirty="0" smtClean="0"/>
              <a:t>Раздел «Письмо»</a:t>
            </a:r>
            <a:br>
              <a:rPr lang="ru-RU" dirty="0" smtClean="0"/>
            </a:br>
            <a:r>
              <a:rPr lang="ru-RU" dirty="0" smtClean="0"/>
              <a:t>базовый и высокий уровень сложности</a:t>
            </a:r>
            <a:br>
              <a:rPr lang="ru-RU" dirty="0" smtClean="0"/>
            </a:br>
            <a:r>
              <a:rPr lang="ru-RU" dirty="0" smtClean="0"/>
              <a:t>Рекомендуемое время – 80 минут</a:t>
            </a:r>
            <a:endParaRPr lang="ru-RU" dirty="0"/>
          </a:p>
        </p:txBody>
      </p:sp>
      <p:sp>
        <p:nvSpPr>
          <p:cNvPr id="6" name="Подзаголовок 5"/>
          <p:cNvSpPr>
            <a:spLocks noGrp="1"/>
          </p:cNvSpPr>
          <p:nvPr>
            <p:ph type="subTitle" idx="1"/>
          </p:nvPr>
        </p:nvSpPr>
        <p:spPr/>
        <p:txBody>
          <a:bodyPr/>
          <a:lstStyle/>
          <a:p>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Утверждение</a:t>
            </a:r>
            <a:r>
              <a:rPr lang="en-US" b="1" dirty="0"/>
              <a:t>-</a:t>
            </a:r>
            <a:r>
              <a:rPr lang="ru-RU" b="1" dirty="0"/>
              <a:t>стимул</a:t>
            </a:r>
            <a:r>
              <a:rPr lang="ru-RU" dirty="0"/>
              <a:t> </a:t>
            </a:r>
            <a:br>
              <a:rPr lang="ru-RU" dirty="0"/>
            </a:br>
            <a:endParaRPr lang="ru-RU" dirty="0"/>
          </a:p>
        </p:txBody>
      </p:sp>
      <p:sp>
        <p:nvSpPr>
          <p:cNvPr id="18433" name="Rectangle 1"/>
          <p:cNvSpPr>
            <a:spLocks noChangeArrowheads="1"/>
          </p:cNvSpPr>
          <p:nvPr/>
        </p:nvSpPr>
        <p:spPr bwMode="auto">
          <a:xfrm>
            <a:off x="0" y="1080573"/>
            <a:ext cx="9144000"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Comment on the following statement.</a:t>
            </a:r>
            <a:endParaRPr kumimoji="0" lang="ru-RU" sz="2400"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FF0000"/>
                </a:solidFill>
                <a:effectLst/>
                <a:ea typeface="Times New Roman" pitchFamily="18" charset="0"/>
                <a:cs typeface="Arial" pitchFamily="34" charset="0"/>
              </a:rPr>
              <a:t>Some people think that learning foreign languages is a waste of time and money</a:t>
            </a:r>
            <a:endParaRPr kumimoji="0" lang="ru-RU" sz="3200" b="1" i="0" u="none"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ea typeface="Times New Roman" pitchFamily="18" charset="0"/>
                <a:cs typeface="Arial" pitchFamily="34" charset="0"/>
              </a:rPr>
              <a:t>What is your opinion?  Do you agree with this statement?</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Write 200-250 words.</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Use the following plan:</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sz="2400" dirty="0" smtClean="0">
                <a:solidFill>
                  <a:srgbClr val="000000"/>
                </a:solidFill>
                <a:ea typeface="Times New Roman" pitchFamily="18" charset="0"/>
                <a:cs typeface="Arial" pitchFamily="34" charset="0"/>
              </a:rPr>
              <a:t>M</a:t>
            </a:r>
            <a:r>
              <a:rPr kumimoji="0" lang="en-US" sz="2400" b="0" i="0" u="none" strike="noStrike" cap="none" normalizeH="0" baseline="0" dirty="0" smtClean="0">
                <a:ln>
                  <a:noFill/>
                </a:ln>
                <a:solidFill>
                  <a:srgbClr val="000000"/>
                </a:solidFill>
                <a:effectLst/>
                <a:ea typeface="Times New Roman" pitchFamily="18" charset="0"/>
                <a:cs typeface="Arial" pitchFamily="34" charset="0"/>
              </a:rPr>
              <a:t>ake an introduction (state the problem)</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Express your personal opinion and give 2-3 reasons for your opinion</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Express an opposing opinion   and give 1-2 reasons for this opposing opinion</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Explain why  you don’t agree with the opposing opinion</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rgbClr val="000000"/>
                </a:solidFill>
                <a:effectLst/>
                <a:ea typeface="Times New Roman" pitchFamily="18" charset="0"/>
                <a:cs typeface="Arial" pitchFamily="34" charset="0"/>
              </a:rPr>
              <a:t>Make a conclusion restating your position</a:t>
            </a:r>
            <a:endParaRPr kumimoji="0" lang="en-US" sz="24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229600" cy="1143000"/>
          </a:xfrm>
        </p:spPr>
        <p:txBody>
          <a:bodyPr/>
          <a:lstStyle/>
          <a:p>
            <a:r>
              <a:rPr lang="en-US" b="1" dirty="0" smtClean="0"/>
              <a:t>   Introduction </a:t>
            </a:r>
            <a:endParaRPr lang="ru-RU" b="1" dirty="0"/>
          </a:p>
        </p:txBody>
      </p:sp>
      <p:sp>
        <p:nvSpPr>
          <p:cNvPr id="1025" name="Rectangle 1"/>
          <p:cNvSpPr>
            <a:spLocks noChangeArrowheads="1"/>
          </p:cNvSpPr>
          <p:nvPr/>
        </p:nvSpPr>
        <p:spPr bwMode="auto">
          <a:xfrm>
            <a:off x="0" y="228413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719138"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Leaning different languages is extremely popular nowadays.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 lot of people enjoy it</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However, some people think </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that it is unnecessary to spend precious time and money to learn languages.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rot="19895031">
            <a:off x="-141756" y="965920"/>
            <a:ext cx="4176465" cy="461665"/>
          </a:xfrm>
          <a:prstGeom prst="rect">
            <a:avLst/>
          </a:prstGeom>
          <a:noFill/>
        </p:spPr>
        <p:txBody>
          <a:bodyPr wrap="square" lIns="91440" tIns="45720" rIns="91440" bIns="45720">
            <a:spAutoFit/>
          </a:bodyPr>
          <a:lstStyle/>
          <a:p>
            <a:pPr algn="ctr"/>
            <a:r>
              <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Many people claim that</a:t>
            </a:r>
            <a:endParaRPr lang="ru-RU"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Прямоугольник 4"/>
          <p:cNvSpPr/>
          <p:nvPr/>
        </p:nvSpPr>
        <p:spPr>
          <a:xfrm rot="2172563">
            <a:off x="5630285" y="1047725"/>
            <a:ext cx="3718236" cy="52322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 my opinion</a:t>
            </a:r>
            <a:endParaRPr lang="ru-RU"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Прямоугольник 5"/>
          <p:cNvSpPr/>
          <p:nvPr/>
        </p:nvSpPr>
        <p:spPr>
          <a:xfrm>
            <a:off x="611560" y="4221088"/>
            <a:ext cx="797205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 lot of people think that…</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Прямоугольник 6"/>
          <p:cNvSpPr/>
          <p:nvPr/>
        </p:nvSpPr>
        <p:spPr>
          <a:xfrm>
            <a:off x="323148" y="5373216"/>
            <a:ext cx="8447504" cy="46166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I would like to explain my point of view on this problem</a:t>
            </a:r>
            <a:endParaRPr lang="ru-RU" sz="2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Expressing your personal opinion</a:t>
            </a:r>
            <a:endParaRPr lang="ru-RU" b="1" dirty="0"/>
          </a:p>
        </p:txBody>
      </p:sp>
      <p:sp>
        <p:nvSpPr>
          <p:cNvPr id="17409" name="Rectangle 1"/>
          <p:cNvSpPr>
            <a:spLocks noChangeArrowheads="1"/>
          </p:cNvSpPr>
          <p:nvPr/>
        </p:nvSpPr>
        <p:spPr bwMode="auto">
          <a:xfrm rot="10800000" flipV="1">
            <a:off x="0" y="1369853"/>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719138"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In my opinion</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leaning foreign languages is vital these days.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Firstly</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because it is a good memory training. When a person memorizes rules of word building or use of tenses, the brain is stimulated to work harder thus giving opportunities to do all the order kinds of work more effectively.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Secondly</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because it helps to understand other nations better. When you learn Chinese, for example, you do not only remember grammar rules but you also get to know Chinese culture and it helps you to become a more educated person.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rot="19478742">
            <a:off x="-225629" y="5200086"/>
            <a:ext cx="4088747" cy="52322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The best thing about …is…</a:t>
            </a:r>
            <a:endParaRPr lang="ru-RU" sz="2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Прямоугольник 4"/>
          <p:cNvSpPr/>
          <p:nvPr/>
        </p:nvSpPr>
        <p:spPr>
          <a:xfrm rot="19582649">
            <a:off x="2031742" y="5099687"/>
            <a:ext cx="3294877" cy="923330"/>
          </a:xfrm>
          <a:prstGeom prst="rect">
            <a:avLst/>
          </a:prstGeom>
          <a:noFill/>
        </p:spPr>
        <p:txBody>
          <a:bodyPr wrap="none" lIns="91440" tIns="45720" rIns="91440" bIns="45720">
            <a:spAutoFit/>
          </a:bodyPr>
          <a:lstStyle/>
          <a:p>
            <a:pPr algn="ctr"/>
            <a:r>
              <a:rPr lang="en-US" sz="32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Last but not least</a:t>
            </a: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endParaRPr lang="ru-RU"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 name="Прямоугольник 5"/>
          <p:cNvSpPr/>
          <p:nvPr/>
        </p:nvSpPr>
        <p:spPr>
          <a:xfrm rot="19394762">
            <a:off x="4373562" y="4898356"/>
            <a:ext cx="3508076" cy="923330"/>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Moreover,</a:t>
            </a: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7" name="Прямоугольник 6"/>
          <p:cNvSpPr/>
          <p:nvPr/>
        </p:nvSpPr>
        <p:spPr>
          <a:xfrm rot="19425335">
            <a:off x="6048028" y="5260446"/>
            <a:ext cx="325864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As well as,</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Expressing an opposing opinion</a:t>
            </a:r>
            <a:endParaRPr lang="ru-RU" b="1" dirty="0"/>
          </a:p>
        </p:txBody>
      </p:sp>
      <p:sp>
        <p:nvSpPr>
          <p:cNvPr id="18433" name="Rectangle 1"/>
          <p:cNvSpPr>
            <a:spLocks noChangeArrowheads="1"/>
          </p:cNvSpPr>
          <p:nvPr/>
        </p:nvSpPr>
        <p:spPr bwMode="auto">
          <a:xfrm>
            <a:off x="0" y="1700808"/>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719138"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Nevertheless</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there are people all around the world who still claim that learning languages is just a waste of money and time.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They probably think so because </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they are sure there are many professions that require knowledge of foreign languages, and if people of these professions do their job well, that will be enough.</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rot="20241999">
            <a:off x="-767059" y="4556338"/>
            <a:ext cx="10141686" cy="83099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Some people believe that… </a:t>
            </a:r>
          </a:p>
          <a:p>
            <a:pPr algn="ctr"/>
            <a:r>
              <a:rPr lang="en-US"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however they </a:t>
            </a:r>
            <a:r>
              <a:rPr lang="en-US" sz="24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faail</a:t>
            </a:r>
            <a:r>
              <a:rPr lang="en-US"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to understand that…</a:t>
            </a:r>
            <a:endParaRPr lang="ru-RU" sz="2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Explaining why you don’t agree with the opposing</a:t>
            </a:r>
            <a:endParaRPr lang="ru-RU" b="1" dirty="0"/>
          </a:p>
        </p:txBody>
      </p:sp>
      <p:sp>
        <p:nvSpPr>
          <p:cNvPr id="19457" name="Rectangle 1"/>
          <p:cNvSpPr>
            <a:spLocks noChangeArrowheads="1"/>
          </p:cNvSpPr>
          <p:nvPr/>
        </p:nvSpPr>
        <p:spPr bwMode="auto">
          <a:xfrm>
            <a:off x="0" y="1739424"/>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719138"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This point of view might be right.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However, </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  disagree with this point of view because </a:t>
            </a:r>
            <a:r>
              <a:rPr kumimoji="0" lang="en-US"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millions of people go on trips to foreign countries every year. Imagine what might happen if none of them learned languages and traditions of the countries they visit. As a result of global misunderstanding, even a war might occur!</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971600" y="3717032"/>
            <a:ext cx="762202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 cannot agree with it as…</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Прямоугольник 4"/>
          <p:cNvSpPr/>
          <p:nvPr/>
        </p:nvSpPr>
        <p:spPr>
          <a:xfrm>
            <a:off x="1115616" y="4797152"/>
            <a:ext cx="7178568" cy="1323439"/>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40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As opposed to the above ideas …</a:t>
            </a:r>
          </a:p>
          <a:p>
            <a:pPr algn="ctr"/>
            <a:r>
              <a:rPr lang="en-US" sz="40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 believe that…</a:t>
            </a:r>
            <a:endParaRPr lang="ru-RU" sz="40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Conclusion</a:t>
            </a:r>
            <a:endParaRPr lang="ru-RU" b="1" dirty="0"/>
          </a:p>
        </p:txBody>
      </p:sp>
      <p:sp>
        <p:nvSpPr>
          <p:cNvPr id="3" name="Прямоугольник 2"/>
          <p:cNvSpPr/>
          <p:nvPr/>
        </p:nvSpPr>
        <p:spPr>
          <a:xfrm>
            <a:off x="0" y="1268760"/>
            <a:ext cx="9144000" cy="1569660"/>
          </a:xfrm>
          <a:prstGeom prst="rect">
            <a:avLst/>
          </a:prstGeom>
        </p:spPr>
        <p:txBody>
          <a:bodyPr wrap="square">
            <a:spAutoFit/>
          </a:bodyPr>
          <a:lstStyle/>
          <a:p>
            <a:pPr indent="719138" algn="just"/>
            <a:r>
              <a:rPr lang="en-US" sz="2400" b="1" dirty="0" smtClean="0">
                <a:latin typeface="Arial" pitchFamily="34" charset="0"/>
                <a:cs typeface="Arial" pitchFamily="34" charset="0"/>
              </a:rPr>
              <a:t>To </a:t>
            </a:r>
            <a:r>
              <a:rPr lang="en-US" sz="2400" b="1" dirty="0">
                <a:latin typeface="Arial" pitchFamily="34" charset="0"/>
                <a:cs typeface="Arial" pitchFamily="34" charset="0"/>
              </a:rPr>
              <a:t>conclude</a:t>
            </a:r>
            <a:r>
              <a:rPr lang="en-US" sz="2400" dirty="0">
                <a:latin typeface="Arial" pitchFamily="34" charset="0"/>
                <a:cs typeface="Arial" pitchFamily="34" charset="0"/>
              </a:rPr>
              <a:t>, </a:t>
            </a:r>
            <a:r>
              <a:rPr lang="en-US" sz="2400" b="1" dirty="0">
                <a:latin typeface="Arial" pitchFamily="34" charset="0"/>
                <a:cs typeface="Arial" pitchFamily="34" charset="0"/>
              </a:rPr>
              <a:t>despite other people’s opinion I still believe that </a:t>
            </a:r>
            <a:r>
              <a:rPr lang="en-US" sz="2400" dirty="0">
                <a:latin typeface="Arial" pitchFamily="34" charset="0"/>
                <a:cs typeface="Arial" pitchFamily="34" charset="0"/>
              </a:rPr>
              <a:t>it is very important to learn languages as it helps us a lot to understand other nations and improve our level of education along with other personal skills. </a:t>
            </a:r>
            <a:endParaRPr lang="ru-RU" sz="2400" dirty="0">
              <a:latin typeface="Arial" pitchFamily="34" charset="0"/>
              <a:cs typeface="Arial" pitchFamily="34" charset="0"/>
            </a:endParaRPr>
          </a:p>
        </p:txBody>
      </p:sp>
      <p:sp>
        <p:nvSpPr>
          <p:cNvPr id="4" name="Прямоугольник 3"/>
          <p:cNvSpPr/>
          <p:nvPr/>
        </p:nvSpPr>
        <p:spPr>
          <a:xfrm rot="19438187">
            <a:off x="323528" y="3717032"/>
            <a:ext cx="4127861"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In conclusion,</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Прямоугольник 4"/>
          <p:cNvSpPr/>
          <p:nvPr/>
        </p:nvSpPr>
        <p:spPr>
          <a:xfrm rot="19430745">
            <a:off x="2186922" y="4322597"/>
            <a:ext cx="335008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To sum up,</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Прямоугольник 5"/>
          <p:cNvSpPr/>
          <p:nvPr/>
        </p:nvSpPr>
        <p:spPr>
          <a:xfrm rot="19419917">
            <a:off x="4441285" y="3923071"/>
            <a:ext cx="4158318"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 my view…</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englishblog.ru/wp-content/uploads/2015/12/exam2.jpg"/>
          <p:cNvPicPr>
            <a:picLocks noChangeAspect="1" noChangeArrowheads="1"/>
          </p:cNvPicPr>
          <p:nvPr/>
        </p:nvPicPr>
        <p:blipFill>
          <a:blip r:embed="rId2" cstate="print"/>
          <a:srcRect/>
          <a:stretch>
            <a:fillRect/>
          </a:stretch>
        </p:blipFill>
        <p:spPr bwMode="auto">
          <a:xfrm>
            <a:off x="1907704" y="0"/>
            <a:ext cx="4863721" cy="2772321"/>
          </a:xfrm>
          <a:prstGeom prst="rect">
            <a:avLst/>
          </a:prstGeom>
          <a:noFill/>
        </p:spPr>
      </p:pic>
      <p:sp>
        <p:nvSpPr>
          <p:cNvPr id="2" name="Заголовок 1"/>
          <p:cNvSpPr>
            <a:spLocks noGrp="1"/>
          </p:cNvSpPr>
          <p:nvPr>
            <p:ph type="title"/>
          </p:nvPr>
        </p:nvSpPr>
        <p:spPr/>
        <p:txBody>
          <a:bodyPr/>
          <a:lstStyle/>
          <a:p>
            <a:endParaRPr lang="ru-RU"/>
          </a:p>
        </p:txBody>
      </p:sp>
      <p:graphicFrame>
        <p:nvGraphicFramePr>
          <p:cNvPr id="3" name="Таблица 2"/>
          <p:cNvGraphicFramePr>
            <a:graphicFrameLocks noGrp="1"/>
          </p:cNvGraphicFramePr>
          <p:nvPr/>
        </p:nvGraphicFramePr>
        <p:xfrm>
          <a:off x="611560" y="2708920"/>
          <a:ext cx="8136904" cy="3888432"/>
        </p:xfrm>
        <a:graphic>
          <a:graphicData uri="http://schemas.openxmlformats.org/drawingml/2006/table">
            <a:tbl>
              <a:tblPr/>
              <a:tblGrid>
                <a:gridCol w="6497524"/>
                <a:gridCol w="1639380"/>
              </a:tblGrid>
              <a:tr h="1213504">
                <a:tc>
                  <a:txBody>
                    <a:bodyPr/>
                    <a:lstStyle/>
                    <a:p>
                      <a:pPr hangingPunct="0">
                        <a:lnSpc>
                          <a:spcPct val="118000"/>
                        </a:lnSpc>
                        <a:spcAft>
                          <a:spcPts val="600"/>
                        </a:spcAft>
                      </a:pPr>
                      <a:r>
                        <a:rPr lang="ru-RU" sz="3200" kern="1400" dirty="0">
                          <a:solidFill>
                            <a:srgbClr val="000000"/>
                          </a:solidFill>
                          <a:latin typeface="+mn-lt"/>
                          <a:ea typeface="Times New Roman"/>
                          <a:cs typeface="Calibri"/>
                        </a:rPr>
                        <a:t>Рекомендуемое время на выполнение задания</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a:solidFill>
                            <a:srgbClr val="000000"/>
                          </a:solidFill>
                          <a:latin typeface="+mn-lt"/>
                          <a:ea typeface="Times New Roman"/>
                          <a:cs typeface="Calibri"/>
                        </a:rPr>
                        <a:t>60 минут</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606752">
                <a:tc>
                  <a:txBody>
                    <a:bodyPr/>
                    <a:lstStyle/>
                    <a:p>
                      <a:pPr hangingPunct="0">
                        <a:lnSpc>
                          <a:spcPct val="118000"/>
                        </a:lnSpc>
                        <a:spcAft>
                          <a:spcPts val="600"/>
                        </a:spcAft>
                      </a:pPr>
                      <a:r>
                        <a:rPr lang="ru-RU" sz="3200" kern="1400">
                          <a:solidFill>
                            <a:srgbClr val="000000"/>
                          </a:solidFill>
                          <a:latin typeface="+mn-lt"/>
                          <a:ea typeface="Times New Roman"/>
                          <a:cs typeface="Calibri"/>
                        </a:rPr>
                        <a:t>Уровень сложности</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a:solidFill>
                            <a:srgbClr val="000000"/>
                          </a:solidFill>
                          <a:latin typeface="+mn-lt"/>
                          <a:ea typeface="Times New Roman"/>
                          <a:cs typeface="Calibri"/>
                        </a:rPr>
                        <a:t>Высокий </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1213504">
                <a:tc>
                  <a:txBody>
                    <a:bodyPr/>
                    <a:lstStyle/>
                    <a:p>
                      <a:pPr hangingPunct="0">
                        <a:lnSpc>
                          <a:spcPct val="118000"/>
                        </a:lnSpc>
                        <a:spcAft>
                          <a:spcPts val="600"/>
                        </a:spcAft>
                      </a:pPr>
                      <a:r>
                        <a:rPr lang="ru-RU" sz="3200" kern="1400">
                          <a:solidFill>
                            <a:srgbClr val="000000"/>
                          </a:solidFill>
                          <a:latin typeface="+mn-lt"/>
                          <a:ea typeface="Times New Roman"/>
                          <a:cs typeface="Calibri"/>
                        </a:rPr>
                        <a:t>Требуемый объём текста</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a:solidFill>
                            <a:srgbClr val="000000"/>
                          </a:solidFill>
                          <a:latin typeface="+mn-lt"/>
                          <a:ea typeface="Times New Roman"/>
                          <a:cs typeface="Calibri"/>
                        </a:rPr>
                        <a:t>200-250 слов</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854672">
                <a:tc>
                  <a:txBody>
                    <a:bodyPr/>
                    <a:lstStyle/>
                    <a:p>
                      <a:pPr hangingPunct="0">
                        <a:lnSpc>
                          <a:spcPct val="118000"/>
                        </a:lnSpc>
                        <a:spcAft>
                          <a:spcPts val="600"/>
                        </a:spcAft>
                      </a:pPr>
                      <a:r>
                        <a:rPr lang="ru-RU" sz="3200" kern="1400" dirty="0">
                          <a:solidFill>
                            <a:srgbClr val="000000"/>
                          </a:solidFill>
                          <a:latin typeface="+mn-lt"/>
                          <a:ea typeface="Times New Roman"/>
                          <a:cs typeface="Calibri"/>
                        </a:rPr>
                        <a:t>Максимальный первичный балл</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dirty="0">
                          <a:solidFill>
                            <a:srgbClr val="000000"/>
                          </a:solidFill>
                          <a:latin typeface="+mn-lt"/>
                          <a:ea typeface="Times New Roman"/>
                          <a:cs typeface="Calibri"/>
                        </a:rPr>
                        <a:t>14</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74638"/>
            <a:ext cx="7427168" cy="1143000"/>
          </a:xfrm>
        </p:spPr>
        <p:txBody>
          <a:bodyPr>
            <a:normAutofit fontScale="90000"/>
          </a:bodyPr>
          <a:lstStyle/>
          <a:p>
            <a:r>
              <a:rPr lang="ru-RU" b="1" dirty="0"/>
              <a:t>Стратегия написания высказывания</a:t>
            </a:r>
            <a:endParaRPr lang="ru-RU" dirty="0"/>
          </a:p>
        </p:txBody>
      </p:sp>
      <p:sp>
        <p:nvSpPr>
          <p:cNvPr id="3" name="Прямоугольник 2"/>
          <p:cNvSpPr/>
          <p:nvPr/>
        </p:nvSpPr>
        <p:spPr>
          <a:xfrm>
            <a:off x="251520" y="1628800"/>
            <a:ext cx="8640960" cy="5037663"/>
          </a:xfrm>
          <a:prstGeom prst="rect">
            <a:avLst/>
          </a:prstGeom>
        </p:spPr>
        <p:txBody>
          <a:bodyPr wrap="square">
            <a:spAutoFit/>
          </a:bodyPr>
          <a:lstStyle/>
          <a:p>
            <a:pPr hangingPunct="0"/>
            <a:r>
              <a:rPr lang="ru-RU" sz="2400" dirty="0"/>
              <a:t>1.Внимательно прочитать инструкцию  и   утверждение-стимул;</a:t>
            </a:r>
          </a:p>
          <a:p>
            <a:pPr hangingPunct="0"/>
            <a:r>
              <a:rPr lang="ru-RU" sz="2400" dirty="0"/>
              <a:t>2. Спланировать </a:t>
            </a:r>
            <a:r>
              <a:rPr lang="ru-RU" sz="2400" dirty="0" smtClean="0"/>
              <a:t>письменное высказывание;</a:t>
            </a:r>
            <a:endParaRPr lang="ru-RU" sz="2400" dirty="0"/>
          </a:p>
          <a:p>
            <a:pPr hangingPunct="0"/>
            <a:r>
              <a:rPr lang="ru-RU" sz="2400" dirty="0"/>
              <a:t>3. Ввести в проблему </a:t>
            </a:r>
            <a:r>
              <a:rPr lang="ru-RU" sz="2400" b="1" dirty="0"/>
              <a:t>во вступительной </a:t>
            </a:r>
            <a:r>
              <a:rPr lang="ru-RU" sz="2400" b="1" dirty="0" smtClean="0"/>
              <a:t>части;</a:t>
            </a:r>
            <a:endParaRPr lang="ru-RU" sz="2400" dirty="0"/>
          </a:p>
          <a:p>
            <a:pPr hangingPunct="0"/>
            <a:r>
              <a:rPr lang="ru-RU" sz="2400" dirty="0"/>
              <a:t>3. Во </a:t>
            </a:r>
            <a:r>
              <a:rPr lang="ru-RU" sz="2400" b="1" dirty="0"/>
              <a:t>втором абзаце</a:t>
            </a:r>
            <a:r>
              <a:rPr lang="ru-RU" sz="2400" dirty="0"/>
              <a:t> необходимо чётко  выразить своё </a:t>
            </a:r>
            <a:r>
              <a:rPr lang="ru-RU" sz="2400" dirty="0" smtClean="0"/>
              <a:t>мнение;</a:t>
            </a:r>
            <a:endParaRPr lang="ru-RU" sz="2400" dirty="0"/>
          </a:p>
          <a:p>
            <a:pPr hangingPunct="0"/>
            <a:r>
              <a:rPr lang="ru-RU" sz="2400" dirty="0"/>
              <a:t>4. В </a:t>
            </a:r>
            <a:r>
              <a:rPr lang="ru-RU" sz="2400" b="1" dirty="0"/>
              <a:t>третьем абзаце </a:t>
            </a:r>
            <a:r>
              <a:rPr lang="ru-RU" sz="2400" dirty="0"/>
              <a:t>следует</a:t>
            </a:r>
            <a:r>
              <a:rPr lang="ru-RU" sz="2400" b="1" dirty="0"/>
              <a:t>  </a:t>
            </a:r>
            <a:r>
              <a:rPr lang="ru-RU" sz="2400" dirty="0" smtClean="0"/>
              <a:t>аргументировано представить </a:t>
            </a:r>
            <a:r>
              <a:rPr lang="ru-RU" sz="2400" dirty="0"/>
              <a:t>другие точки зрения</a:t>
            </a:r>
            <a:r>
              <a:rPr lang="ru-RU" sz="2400" dirty="0" smtClean="0"/>
              <a:t>;</a:t>
            </a:r>
            <a:endParaRPr lang="ru-RU" sz="2400" dirty="0"/>
          </a:p>
          <a:p>
            <a:pPr hangingPunct="0"/>
            <a:r>
              <a:rPr lang="ru-RU" sz="2400" dirty="0"/>
              <a:t>5. В </a:t>
            </a:r>
            <a:r>
              <a:rPr lang="ru-RU" sz="2400" b="1" dirty="0" smtClean="0"/>
              <a:t>четвёртом </a:t>
            </a:r>
            <a:r>
              <a:rPr lang="ru-RU" sz="2400" b="1" dirty="0"/>
              <a:t>абзаце</a:t>
            </a:r>
            <a:r>
              <a:rPr lang="ru-RU" sz="2400" dirty="0"/>
              <a:t> рекомендуется дать 1-2 аргумента почему вы не согласны с другой точкой </a:t>
            </a:r>
            <a:r>
              <a:rPr lang="ru-RU" sz="2400" dirty="0" smtClean="0"/>
              <a:t>зрения;</a:t>
            </a:r>
            <a:endParaRPr lang="ru-RU" sz="2400" dirty="0"/>
          </a:p>
          <a:p>
            <a:pPr hangingPunct="0"/>
            <a:r>
              <a:rPr lang="ru-RU" sz="2400" dirty="0"/>
              <a:t>6. В </a:t>
            </a:r>
            <a:r>
              <a:rPr lang="ru-RU" sz="2400" b="1" dirty="0" smtClean="0"/>
              <a:t>пятом </a:t>
            </a:r>
            <a:r>
              <a:rPr lang="ru-RU" sz="2400" b="1" dirty="0"/>
              <a:t>абзаце</a:t>
            </a:r>
            <a:r>
              <a:rPr lang="ru-RU" sz="2400" dirty="0"/>
              <a:t> нужно ещё раз указать на проблемный характер </a:t>
            </a:r>
            <a:r>
              <a:rPr lang="ru-RU" sz="2400" dirty="0" smtClean="0"/>
              <a:t>темы;</a:t>
            </a:r>
          </a:p>
          <a:p>
            <a:pPr hangingPunct="0"/>
            <a:r>
              <a:rPr lang="ru-RU" sz="2400" dirty="0"/>
              <a:t>7</a:t>
            </a:r>
            <a:r>
              <a:rPr lang="ru-RU" sz="2400" dirty="0" smtClean="0"/>
              <a:t>. Проверить: Объём сочинения; Средства </a:t>
            </a:r>
            <a:r>
              <a:rPr lang="ru-RU" sz="2400" dirty="0"/>
              <a:t>логической </a:t>
            </a:r>
            <a:r>
              <a:rPr lang="ru-RU" sz="2400" dirty="0" smtClean="0"/>
              <a:t>связи; Правильность </a:t>
            </a:r>
            <a:r>
              <a:rPr lang="ru-RU" sz="2400" dirty="0"/>
              <a:t>использования грамматического и лексического материала</a:t>
            </a:r>
          </a:p>
        </p:txBody>
      </p:sp>
      <p:pic>
        <p:nvPicPr>
          <p:cNvPr id="4" name="Picture 2" descr="http://coolschool-spb.ru/upload/%D0%B5%D0%B3%D1%8D.jpg"/>
          <p:cNvPicPr>
            <a:picLocks noChangeAspect="1" noChangeArrowheads="1"/>
          </p:cNvPicPr>
          <p:nvPr/>
        </p:nvPicPr>
        <p:blipFill>
          <a:blip r:embed="rId2" cstate="print"/>
          <a:srcRect/>
          <a:stretch>
            <a:fillRect/>
          </a:stretch>
        </p:blipFill>
        <p:spPr bwMode="auto">
          <a:xfrm>
            <a:off x="395536" y="0"/>
            <a:ext cx="1763688" cy="172219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Письмо-стимул от зарубежного друга</a:t>
            </a:r>
            <a:endParaRPr lang="ru-RU" b="1" dirty="0"/>
          </a:p>
        </p:txBody>
      </p:sp>
      <p:sp>
        <p:nvSpPr>
          <p:cNvPr id="3" name="Прямоугольник 2"/>
          <p:cNvSpPr/>
          <p:nvPr/>
        </p:nvSpPr>
        <p:spPr>
          <a:xfrm>
            <a:off x="179512" y="1484785"/>
            <a:ext cx="8784976" cy="5406996"/>
          </a:xfrm>
          <a:prstGeom prst="rect">
            <a:avLst/>
          </a:prstGeom>
        </p:spPr>
        <p:txBody>
          <a:bodyPr wrap="square">
            <a:spAutoFit/>
          </a:bodyPr>
          <a:lstStyle/>
          <a:p>
            <a:pPr lvl="0" algn="just" fontAlgn="base">
              <a:spcBef>
                <a:spcPct val="0"/>
              </a:spcBef>
              <a:spcAft>
                <a:spcPct val="0"/>
              </a:spcAft>
            </a:pPr>
            <a:r>
              <a:rPr lang="en-US" sz="2400" dirty="0" smtClean="0">
                <a:solidFill>
                  <a:srgbClr val="000000"/>
                </a:solidFill>
                <a:cs typeface="Arial" pitchFamily="34" charset="0"/>
              </a:rPr>
              <a:t>You have 20 minutes to do this task. You have received a letter from your English-speaking pen friend Steve </a:t>
            </a:r>
          </a:p>
          <a:p>
            <a:pPr lvl="0" algn="just" fontAlgn="base">
              <a:spcBef>
                <a:spcPct val="0"/>
              </a:spcBef>
              <a:spcAft>
                <a:spcPct val="0"/>
              </a:spcAft>
            </a:pPr>
            <a:endParaRPr kumimoji="0" lang="en-US" sz="2400" b="1" i="0" u="none" strike="noStrike" cap="none" normalizeH="0" baseline="0" dirty="0" smtClean="0">
              <a:ln>
                <a:noFill/>
              </a:ln>
              <a:solidFill>
                <a:srgbClr val="000000"/>
              </a:solidFill>
              <a:effectLst/>
              <a:cs typeface="Arial" pitchFamily="34" charset="0"/>
            </a:endParaRPr>
          </a:p>
          <a:p>
            <a:pPr lvl="0" algn="just" fontAlgn="base">
              <a:spcBef>
                <a:spcPct val="0"/>
              </a:spcBef>
              <a:spcAft>
                <a:spcPct val="0"/>
              </a:spcAft>
            </a:pPr>
            <a:r>
              <a:rPr kumimoji="0" lang="en-US" sz="2400" b="1" i="0" u="none" strike="noStrike" cap="none" normalizeH="0" baseline="0" dirty="0" smtClean="0">
                <a:ln>
                  <a:noFill/>
                </a:ln>
                <a:solidFill>
                  <a:srgbClr val="000000"/>
                </a:solidFill>
                <a:effectLst/>
                <a:cs typeface="Arial" pitchFamily="34" charset="0"/>
              </a:rPr>
              <a:t>At</a:t>
            </a:r>
            <a:r>
              <a:rPr kumimoji="0" lang="en-US" sz="2400" b="1" i="0" u="none" strike="noStrike" cap="none" normalizeH="0" dirty="0" smtClean="0">
                <a:ln>
                  <a:noFill/>
                </a:ln>
                <a:solidFill>
                  <a:srgbClr val="000000"/>
                </a:solidFill>
                <a:effectLst/>
                <a:cs typeface="Arial" pitchFamily="34" charset="0"/>
              </a:rPr>
              <a:t> school we are doing projects on reading habits of people in different countries. Could you tell me </a:t>
            </a:r>
            <a:r>
              <a:rPr kumimoji="0" lang="en-US" sz="2400" b="1" i="0" u="none" strike="noStrike" cap="none" normalizeH="0" dirty="0" smtClean="0">
                <a:ln>
                  <a:noFill/>
                </a:ln>
                <a:solidFill>
                  <a:srgbClr val="FF0000"/>
                </a:solidFill>
                <a:effectLst/>
                <a:cs typeface="Arial" pitchFamily="34" charset="0"/>
              </a:rPr>
              <a:t>what kind of books you and the members of you family like reading?</a:t>
            </a:r>
            <a:r>
              <a:rPr kumimoji="0" lang="en-US" sz="2400" b="1" i="0" u="none" strike="noStrike" cap="none" normalizeH="0" dirty="0" smtClean="0">
                <a:ln>
                  <a:noFill/>
                </a:ln>
                <a:solidFill>
                  <a:srgbClr val="000000"/>
                </a:solidFill>
                <a:effectLst/>
                <a:cs typeface="Arial" pitchFamily="34" charset="0"/>
              </a:rPr>
              <a:t> As for the family news my sister got married last week…</a:t>
            </a:r>
          </a:p>
          <a:p>
            <a:pPr lvl="0" algn="just" fontAlgn="base">
              <a:spcBef>
                <a:spcPct val="0"/>
              </a:spcBef>
              <a:spcAft>
                <a:spcPct val="0"/>
              </a:spcAft>
            </a:pPr>
            <a:endParaRPr lang="en-US" sz="2400" baseline="0" dirty="0">
              <a:solidFill>
                <a:srgbClr val="000000"/>
              </a:solidFill>
              <a:cs typeface="Arial" pitchFamily="34" charset="0"/>
            </a:endParaRPr>
          </a:p>
          <a:p>
            <a:pPr lvl="0" algn="just" fontAlgn="base">
              <a:spcBef>
                <a:spcPct val="0"/>
              </a:spcBef>
              <a:spcAft>
                <a:spcPct val="0"/>
              </a:spcAft>
            </a:pPr>
            <a:r>
              <a:rPr kumimoji="0" lang="en-US" sz="2400" i="0" u="none" strike="noStrike" cap="none" normalizeH="0" dirty="0" smtClean="0">
                <a:ln>
                  <a:noFill/>
                </a:ln>
                <a:solidFill>
                  <a:srgbClr val="000000"/>
                </a:solidFill>
                <a:effectLst/>
                <a:cs typeface="Arial" pitchFamily="34" charset="0"/>
              </a:rPr>
              <a:t>Write a letter to Steve</a:t>
            </a:r>
          </a:p>
          <a:p>
            <a:pPr lvl="0" algn="just" fontAlgn="base">
              <a:spcBef>
                <a:spcPct val="0"/>
              </a:spcBef>
              <a:spcAft>
                <a:spcPct val="0"/>
              </a:spcAft>
            </a:pPr>
            <a:r>
              <a:rPr lang="en-US" sz="2400" baseline="0" dirty="0" smtClean="0">
                <a:solidFill>
                  <a:srgbClr val="000000"/>
                </a:solidFill>
                <a:cs typeface="Arial" pitchFamily="34" charset="0"/>
              </a:rPr>
              <a:t>In</a:t>
            </a:r>
            <a:r>
              <a:rPr lang="en-US" sz="2400" dirty="0" smtClean="0">
                <a:solidFill>
                  <a:srgbClr val="000000"/>
                </a:solidFill>
                <a:cs typeface="Arial" pitchFamily="34" charset="0"/>
              </a:rPr>
              <a:t> you letter</a:t>
            </a:r>
          </a:p>
          <a:p>
            <a:pPr lvl="0" algn="just" fontAlgn="base">
              <a:spcBef>
                <a:spcPct val="0"/>
              </a:spcBef>
              <a:spcAft>
                <a:spcPct val="0"/>
              </a:spcAft>
              <a:buFontTx/>
              <a:buChar char="-"/>
            </a:pPr>
            <a:r>
              <a:rPr lang="en-US" sz="2400" dirty="0" smtClean="0">
                <a:solidFill>
                  <a:srgbClr val="000000"/>
                </a:solidFill>
                <a:cs typeface="Arial" pitchFamily="34" charset="0"/>
              </a:rPr>
              <a:t>Tell him about the kind of books you and your relatives like to read</a:t>
            </a:r>
          </a:p>
          <a:p>
            <a:pPr lvl="0" algn="just" fontAlgn="base">
              <a:spcBef>
                <a:spcPct val="0"/>
              </a:spcBef>
              <a:spcAft>
                <a:spcPct val="0"/>
              </a:spcAft>
              <a:buFontTx/>
              <a:buChar char="-"/>
            </a:pPr>
            <a:r>
              <a:rPr kumimoji="0" lang="en-US" sz="2400" i="0" u="none" strike="noStrike" cap="none" normalizeH="0" baseline="0" dirty="0" smtClean="0">
                <a:ln>
                  <a:noFill/>
                </a:ln>
                <a:solidFill>
                  <a:srgbClr val="000000"/>
                </a:solidFill>
                <a:effectLst/>
                <a:cs typeface="Arial" pitchFamily="34" charset="0"/>
              </a:rPr>
              <a:t>- ask 3 questions about </a:t>
            </a:r>
            <a:r>
              <a:rPr kumimoji="0" lang="en-US" sz="2400" i="0" u="none" strike="noStrike" cap="none" normalizeH="0" baseline="0" dirty="0" smtClean="0">
                <a:ln>
                  <a:noFill/>
                </a:ln>
                <a:solidFill>
                  <a:srgbClr val="FF0000"/>
                </a:solidFill>
                <a:effectLst/>
                <a:cs typeface="Arial" pitchFamily="34" charset="0"/>
              </a:rPr>
              <a:t>his sister’s husband</a:t>
            </a:r>
          </a:p>
          <a:p>
            <a:pPr lvl="0" algn="just" fontAlgn="base">
              <a:spcBef>
                <a:spcPct val="0"/>
              </a:spcBef>
              <a:spcAft>
                <a:spcPct val="0"/>
              </a:spcAft>
            </a:pPr>
            <a:r>
              <a:rPr kumimoji="0" lang="en-US" sz="2400" i="0" u="none" strike="noStrike" cap="none" normalizeH="0" baseline="0" dirty="0" smtClean="0">
                <a:ln>
                  <a:noFill/>
                </a:ln>
                <a:solidFill>
                  <a:schemeClr val="tx1"/>
                </a:solidFill>
                <a:effectLst/>
                <a:cs typeface="Arial" pitchFamily="34" charset="0"/>
              </a:rPr>
              <a:t>Write 100-140 words</a:t>
            </a:r>
          </a:p>
          <a:p>
            <a:pPr lvl="0" algn="just" fontAlgn="base">
              <a:spcBef>
                <a:spcPct val="0"/>
              </a:spcBef>
              <a:spcAft>
                <a:spcPct val="0"/>
              </a:spcAft>
            </a:pPr>
            <a:r>
              <a:rPr lang="en-US" sz="2400" dirty="0" smtClean="0">
                <a:cs typeface="Arial" pitchFamily="34" charset="0"/>
              </a:rPr>
              <a:t>Remember the rules of letter writing</a:t>
            </a:r>
            <a:endParaRPr kumimoji="0" lang="ru-RU" sz="240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Адрес, дата, неофициальное обращение</a:t>
            </a:r>
            <a:endParaRPr lang="ru-RU" b="1" dirty="0"/>
          </a:p>
        </p:txBody>
      </p:sp>
      <p:sp>
        <p:nvSpPr>
          <p:cNvPr id="3" name="Прямоугольник 2"/>
          <p:cNvSpPr/>
          <p:nvPr/>
        </p:nvSpPr>
        <p:spPr>
          <a:xfrm>
            <a:off x="179512" y="1484785"/>
            <a:ext cx="8784976" cy="2308324"/>
          </a:xfrm>
          <a:prstGeom prst="rect">
            <a:avLst/>
          </a:prstGeom>
        </p:spPr>
        <p:txBody>
          <a:bodyPr wrap="square">
            <a:spAutoFit/>
          </a:bodyPr>
          <a:lstStyle/>
          <a:p>
            <a:pPr lvl="0" algn="r" fontAlgn="base">
              <a:spcBef>
                <a:spcPct val="0"/>
              </a:spcBef>
              <a:spcAft>
                <a:spcPct val="0"/>
              </a:spcAft>
            </a:pPr>
            <a:r>
              <a:rPr lang="en-US" sz="2400" dirty="0" smtClean="0">
                <a:cs typeface="Arial" pitchFamily="34" charset="0"/>
              </a:rPr>
              <a:t>Moscow</a:t>
            </a:r>
          </a:p>
          <a:p>
            <a:pPr lvl="0" algn="r" fontAlgn="base">
              <a:spcBef>
                <a:spcPct val="0"/>
              </a:spcBef>
              <a:spcAft>
                <a:spcPct val="0"/>
              </a:spcAft>
            </a:pPr>
            <a:r>
              <a:rPr kumimoji="0" lang="en-US" sz="2400" i="0" u="none" strike="noStrike" cap="none" normalizeH="0" baseline="0" dirty="0" smtClean="0">
                <a:ln>
                  <a:noFill/>
                </a:ln>
                <a:solidFill>
                  <a:schemeClr val="tx1"/>
                </a:solidFill>
                <a:effectLst/>
                <a:cs typeface="Arial" pitchFamily="34" charset="0"/>
              </a:rPr>
              <a:t>Russia</a:t>
            </a:r>
          </a:p>
          <a:p>
            <a:pPr lvl="0" algn="r" fontAlgn="base">
              <a:spcBef>
                <a:spcPct val="0"/>
              </a:spcBef>
              <a:spcAft>
                <a:spcPct val="0"/>
              </a:spcAft>
            </a:pPr>
            <a:endParaRPr lang="en-US" sz="2400" dirty="0">
              <a:cs typeface="Arial" pitchFamily="34" charset="0"/>
            </a:endParaRPr>
          </a:p>
          <a:p>
            <a:pPr lvl="0" algn="r" fontAlgn="base">
              <a:spcBef>
                <a:spcPct val="0"/>
              </a:spcBef>
              <a:spcAft>
                <a:spcPct val="0"/>
              </a:spcAft>
            </a:pPr>
            <a:r>
              <a:rPr kumimoji="0" lang="en-US" sz="2400" i="0" u="none" strike="noStrike" cap="none" normalizeH="0" baseline="0" dirty="0" smtClean="0">
                <a:ln>
                  <a:noFill/>
                </a:ln>
                <a:solidFill>
                  <a:schemeClr val="tx1"/>
                </a:solidFill>
                <a:effectLst/>
                <a:cs typeface="Arial" pitchFamily="34" charset="0"/>
              </a:rPr>
              <a:t>November</a:t>
            </a:r>
            <a:r>
              <a:rPr kumimoji="0" lang="en-US" sz="2400" i="0" u="none" strike="noStrike" cap="none" normalizeH="0" dirty="0" smtClean="0">
                <a:ln>
                  <a:noFill/>
                </a:ln>
                <a:solidFill>
                  <a:schemeClr val="tx1"/>
                </a:solidFill>
                <a:effectLst/>
                <a:cs typeface="Arial" pitchFamily="34" charset="0"/>
              </a:rPr>
              <a:t> 17, 2016</a:t>
            </a:r>
          </a:p>
          <a:p>
            <a:pPr lvl="0" algn="r" fontAlgn="base">
              <a:spcBef>
                <a:spcPct val="0"/>
              </a:spcBef>
              <a:spcAft>
                <a:spcPct val="0"/>
              </a:spcAft>
            </a:pPr>
            <a:endParaRPr lang="en-US" sz="2400" baseline="0" dirty="0">
              <a:cs typeface="Arial" pitchFamily="34" charset="0"/>
            </a:endParaRPr>
          </a:p>
          <a:p>
            <a:pPr lvl="0" indent="719138" fontAlgn="base">
              <a:spcBef>
                <a:spcPct val="0"/>
              </a:spcBef>
              <a:spcAft>
                <a:spcPct val="0"/>
              </a:spcAft>
            </a:pPr>
            <a:r>
              <a:rPr kumimoji="0" lang="en-US" sz="2400" i="0" u="none" strike="noStrike" cap="none" normalizeH="0" dirty="0" smtClean="0">
                <a:ln>
                  <a:noFill/>
                </a:ln>
                <a:solidFill>
                  <a:schemeClr val="tx1"/>
                </a:solidFill>
                <a:effectLst/>
                <a:cs typeface="Arial" pitchFamily="34" charset="0"/>
              </a:rPr>
              <a:t>Dear Steve,</a:t>
            </a:r>
            <a:endParaRPr kumimoji="0" lang="ru-RU" sz="2400" i="0" u="none" strike="noStrike" cap="none" normalizeH="0" baseline="0" dirty="0" smtClean="0">
              <a:ln>
                <a:noFill/>
              </a:ln>
              <a:solidFill>
                <a:schemeClr val="tx1"/>
              </a:solidFill>
              <a:effectLst/>
              <a:cs typeface="Arial" pitchFamily="34" charset="0"/>
            </a:endParaRPr>
          </a:p>
        </p:txBody>
      </p:sp>
      <p:sp>
        <p:nvSpPr>
          <p:cNvPr id="4" name="Прямоугольник 3"/>
          <p:cNvSpPr/>
          <p:nvPr/>
        </p:nvSpPr>
        <p:spPr>
          <a:xfrm rot="20173592">
            <a:off x="356728" y="4746384"/>
            <a:ext cx="530125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Date/month/year</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Прямоугольник 4"/>
          <p:cNvSpPr/>
          <p:nvPr/>
        </p:nvSpPr>
        <p:spPr>
          <a:xfrm rot="20150956">
            <a:off x="4578421" y="4724771"/>
            <a:ext cx="3637984"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Dear sally,</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Первый</a:t>
            </a:r>
            <a:r>
              <a:rPr lang="en-US" b="1" dirty="0" smtClean="0"/>
              <a:t> </a:t>
            </a:r>
            <a:r>
              <a:rPr lang="ru-RU" b="1" dirty="0" smtClean="0"/>
              <a:t>абзац</a:t>
            </a:r>
            <a:endParaRPr lang="ru-RU" b="1" dirty="0"/>
          </a:p>
        </p:txBody>
      </p:sp>
      <p:sp>
        <p:nvSpPr>
          <p:cNvPr id="3" name="Прямоугольник 2"/>
          <p:cNvSpPr/>
          <p:nvPr/>
        </p:nvSpPr>
        <p:spPr>
          <a:xfrm>
            <a:off x="179512" y="1268761"/>
            <a:ext cx="8784976" cy="1200329"/>
          </a:xfrm>
          <a:prstGeom prst="rect">
            <a:avLst/>
          </a:prstGeom>
        </p:spPr>
        <p:txBody>
          <a:bodyPr wrap="square">
            <a:spAutoFit/>
          </a:bodyPr>
          <a:lstStyle/>
          <a:p>
            <a:pPr lvl="0" indent="719138" algn="just" fontAlgn="base">
              <a:spcBef>
                <a:spcPct val="0"/>
              </a:spcBef>
              <a:spcAft>
                <a:spcPct val="0"/>
              </a:spcAft>
            </a:pPr>
            <a:r>
              <a:rPr lang="en-US" sz="2400" dirty="0" smtClean="0">
                <a:solidFill>
                  <a:srgbClr val="000000"/>
                </a:solidFill>
                <a:cs typeface="Arial" pitchFamily="34" charset="0"/>
              </a:rPr>
              <a:t>Thank you for your letter. I was glad to hear from you again. I’m sorry for not writing to you because I had so many tasks at school that I had little free time.</a:t>
            </a:r>
          </a:p>
        </p:txBody>
      </p:sp>
      <p:sp>
        <p:nvSpPr>
          <p:cNvPr id="4" name="Прямоугольник 3"/>
          <p:cNvSpPr/>
          <p:nvPr/>
        </p:nvSpPr>
        <p:spPr>
          <a:xfrm rot="20873236">
            <a:off x="575078" y="2967335"/>
            <a:ext cx="7993855" cy="707886"/>
          </a:xfrm>
          <a:prstGeom prst="rect">
            <a:avLst/>
          </a:prstGeom>
          <a:noFill/>
        </p:spPr>
        <p:txBody>
          <a:bodyPr wrap="non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Thanks a lot for your last letter</a:t>
            </a:r>
            <a:endParaRPr lang="ru-RU"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5" name="Прямоугольник 4"/>
          <p:cNvSpPr/>
          <p:nvPr/>
        </p:nvSpPr>
        <p:spPr>
          <a:xfrm rot="20755543">
            <a:off x="1699264" y="3759097"/>
            <a:ext cx="645221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 was happy to hear…</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Прямоугольник 5"/>
          <p:cNvSpPr/>
          <p:nvPr/>
        </p:nvSpPr>
        <p:spPr>
          <a:xfrm rot="20673510">
            <a:off x="1665697" y="4954135"/>
            <a:ext cx="7490577"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Great news about your…!</a:t>
            </a:r>
            <a:endParaRPr lang="ru-RU"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Основная часть письма </a:t>
            </a:r>
            <a:endParaRPr lang="ru-RU" b="1" dirty="0"/>
          </a:p>
        </p:txBody>
      </p:sp>
      <p:sp>
        <p:nvSpPr>
          <p:cNvPr id="3" name="Прямоугольник 2"/>
          <p:cNvSpPr/>
          <p:nvPr/>
        </p:nvSpPr>
        <p:spPr>
          <a:xfrm>
            <a:off x="179512" y="1268761"/>
            <a:ext cx="8784976" cy="3046988"/>
          </a:xfrm>
          <a:prstGeom prst="rect">
            <a:avLst/>
          </a:prstGeom>
        </p:spPr>
        <p:txBody>
          <a:bodyPr wrap="square">
            <a:spAutoFit/>
          </a:bodyPr>
          <a:lstStyle/>
          <a:p>
            <a:pPr lvl="0" indent="719138" algn="just" fontAlgn="base">
              <a:spcBef>
                <a:spcPct val="0"/>
              </a:spcBef>
              <a:spcAft>
                <a:spcPct val="0"/>
              </a:spcAft>
            </a:pPr>
            <a:r>
              <a:rPr lang="en-US" sz="2400" dirty="0" smtClean="0">
                <a:solidFill>
                  <a:srgbClr val="000000"/>
                </a:solidFill>
                <a:cs typeface="Arial" pitchFamily="34" charset="0"/>
              </a:rPr>
              <a:t>You’ve written that you are also busy doing a project at school. I’ve always thought it might be interesting to know about reading habits of people all over the world.</a:t>
            </a:r>
          </a:p>
          <a:p>
            <a:pPr lvl="0" indent="719138" algn="just" fontAlgn="base">
              <a:spcBef>
                <a:spcPct val="0"/>
              </a:spcBef>
              <a:spcAft>
                <a:spcPct val="0"/>
              </a:spcAft>
            </a:pPr>
            <a:r>
              <a:rPr lang="en-US" sz="2400" dirty="0" smtClean="0">
                <a:solidFill>
                  <a:srgbClr val="000000"/>
                </a:solidFill>
                <a:cs typeface="Arial" pitchFamily="34" charset="0"/>
              </a:rPr>
              <a:t>You ask what books my family and I like reading. To be honest, I’m not reading much this year as I’m preparing for the final exams, but mostly I choose fantasy books. My mother enjoys reading detective stories while my father prefers historic literature.</a:t>
            </a:r>
          </a:p>
          <a:p>
            <a:pPr lvl="0" indent="719138" algn="just" fontAlgn="base">
              <a:spcBef>
                <a:spcPct val="0"/>
              </a:spcBef>
              <a:spcAft>
                <a:spcPct val="0"/>
              </a:spcAft>
            </a:pPr>
            <a:endParaRPr lang="en-US" sz="2400" dirty="0" smtClean="0">
              <a:solidFill>
                <a:srgbClr val="000000"/>
              </a:solidFill>
              <a:cs typeface="Arial" pitchFamily="34" charset="0"/>
            </a:endParaRPr>
          </a:p>
        </p:txBody>
      </p:sp>
      <p:sp>
        <p:nvSpPr>
          <p:cNvPr id="4" name="Прямоугольник 3"/>
          <p:cNvSpPr/>
          <p:nvPr/>
        </p:nvSpPr>
        <p:spPr>
          <a:xfrm>
            <a:off x="539552" y="4005064"/>
            <a:ext cx="1653979"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Well,</a:t>
            </a:r>
            <a:endParaRPr lang="ru-RU"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Прямоугольник 4"/>
          <p:cNvSpPr/>
          <p:nvPr/>
        </p:nvSpPr>
        <p:spPr>
          <a:xfrm>
            <a:off x="3347864" y="5085184"/>
            <a:ext cx="2836546"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Anyway,</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Прямоугольник 5"/>
          <p:cNvSpPr/>
          <p:nvPr/>
        </p:nvSpPr>
        <p:spPr>
          <a:xfrm>
            <a:off x="7164288" y="4149080"/>
            <a:ext cx="105137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a:t>
            </a:r>
            <a:endParaRPr lang="ru-RU" b="1" dirty="0"/>
          </a:p>
        </p:txBody>
      </p:sp>
      <p:sp>
        <p:nvSpPr>
          <p:cNvPr id="3" name="Прямоугольник 2"/>
          <p:cNvSpPr/>
          <p:nvPr/>
        </p:nvSpPr>
        <p:spPr>
          <a:xfrm>
            <a:off x="179512" y="1268761"/>
            <a:ext cx="8784976" cy="1200329"/>
          </a:xfrm>
          <a:prstGeom prst="rect">
            <a:avLst/>
          </a:prstGeom>
        </p:spPr>
        <p:txBody>
          <a:bodyPr wrap="square">
            <a:spAutoFit/>
          </a:bodyPr>
          <a:lstStyle/>
          <a:p>
            <a:pPr lvl="0" indent="719138" algn="just" fontAlgn="base">
              <a:spcBef>
                <a:spcPct val="0"/>
              </a:spcBef>
              <a:spcAft>
                <a:spcPct val="0"/>
              </a:spcAft>
            </a:pPr>
            <a:r>
              <a:rPr lang="en-US" sz="2400" dirty="0" smtClean="0">
                <a:solidFill>
                  <a:srgbClr val="000000"/>
                </a:solidFill>
                <a:cs typeface="Arial" pitchFamily="34" charset="0"/>
              </a:rPr>
              <a:t>I’m so glad for your sister. Is her husband British? What does he do? What are his hobbies?</a:t>
            </a:r>
          </a:p>
          <a:p>
            <a:pPr lvl="0" indent="719138" algn="just" fontAlgn="base">
              <a:spcBef>
                <a:spcPct val="0"/>
              </a:spcBef>
              <a:spcAft>
                <a:spcPct val="0"/>
              </a:spcAft>
            </a:pPr>
            <a:endParaRPr lang="en-US" sz="2400" dirty="0" smtClean="0">
              <a:solidFill>
                <a:srgbClr val="000000"/>
              </a:solidFill>
              <a:cs typeface="Arial" pitchFamily="34" charset="0"/>
            </a:endParaRPr>
          </a:p>
        </p:txBody>
      </p:sp>
      <p:sp>
        <p:nvSpPr>
          <p:cNvPr id="4" name="Прямоугольник 3"/>
          <p:cNvSpPr/>
          <p:nvPr/>
        </p:nvSpPr>
        <p:spPr>
          <a:xfrm>
            <a:off x="539552" y="2492896"/>
            <a:ext cx="1008112" cy="144655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88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ru-RU" sz="8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Прямоугольник 4"/>
          <p:cNvSpPr/>
          <p:nvPr/>
        </p:nvSpPr>
        <p:spPr>
          <a:xfrm>
            <a:off x="2267744" y="2492896"/>
            <a:ext cx="1296144" cy="1323439"/>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0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ru-RU" sz="8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Прямоугольник 5"/>
          <p:cNvSpPr/>
          <p:nvPr/>
        </p:nvSpPr>
        <p:spPr>
          <a:xfrm>
            <a:off x="1043608" y="4221088"/>
            <a:ext cx="1656184"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8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ru-RU" sz="8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482" name="AutoShape 2" descr="http://xn--80aff1fya.xn--p1ai/News/pismo.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484" name="Picture 4" descr="http://xn--80aff1fya.xn--p1ai/News/pismo.jpg"/>
          <p:cNvPicPr>
            <a:picLocks noChangeAspect="1" noChangeArrowheads="1"/>
          </p:cNvPicPr>
          <p:nvPr/>
        </p:nvPicPr>
        <p:blipFill>
          <a:blip r:embed="rId2" cstate="print"/>
          <a:srcRect/>
          <a:stretch>
            <a:fillRect/>
          </a:stretch>
        </p:blipFill>
        <p:spPr bwMode="auto">
          <a:xfrm>
            <a:off x="4283968" y="2348880"/>
            <a:ext cx="4210050" cy="421957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Последний абзац</a:t>
            </a:r>
            <a:endParaRPr lang="ru-RU" b="1" dirty="0"/>
          </a:p>
        </p:txBody>
      </p:sp>
      <p:sp>
        <p:nvSpPr>
          <p:cNvPr id="3" name="Прямоугольник 2"/>
          <p:cNvSpPr/>
          <p:nvPr/>
        </p:nvSpPr>
        <p:spPr>
          <a:xfrm>
            <a:off x="179512" y="1268761"/>
            <a:ext cx="8784976" cy="1938992"/>
          </a:xfrm>
          <a:prstGeom prst="rect">
            <a:avLst/>
          </a:prstGeom>
        </p:spPr>
        <p:txBody>
          <a:bodyPr wrap="square">
            <a:spAutoFit/>
          </a:bodyPr>
          <a:lstStyle/>
          <a:p>
            <a:pPr lvl="0" indent="719138" algn="just" fontAlgn="base">
              <a:spcBef>
                <a:spcPct val="0"/>
              </a:spcBef>
              <a:spcAft>
                <a:spcPct val="0"/>
              </a:spcAft>
            </a:pPr>
            <a:r>
              <a:rPr lang="en-US" sz="2400" dirty="0" smtClean="0">
                <a:solidFill>
                  <a:srgbClr val="000000"/>
                </a:solidFill>
                <a:cs typeface="Arial" pitchFamily="34" charset="0"/>
              </a:rPr>
              <a:t>Sorry, I must stop writing because I have a lot of homework. Write back soon.</a:t>
            </a:r>
          </a:p>
          <a:p>
            <a:pPr lvl="0" indent="719138" algn="just" fontAlgn="base">
              <a:spcBef>
                <a:spcPct val="0"/>
              </a:spcBef>
              <a:spcAft>
                <a:spcPct val="0"/>
              </a:spcAft>
            </a:pPr>
            <a:r>
              <a:rPr lang="en-US" sz="2400" dirty="0" smtClean="0">
                <a:solidFill>
                  <a:srgbClr val="000000"/>
                </a:solidFill>
                <a:cs typeface="Arial" pitchFamily="34" charset="0"/>
              </a:rPr>
              <a:t>Best wishes,</a:t>
            </a:r>
          </a:p>
          <a:p>
            <a:pPr lvl="0" indent="719138" algn="just" fontAlgn="base">
              <a:spcBef>
                <a:spcPct val="0"/>
              </a:spcBef>
              <a:spcAft>
                <a:spcPct val="0"/>
              </a:spcAft>
            </a:pPr>
            <a:r>
              <a:rPr lang="en-US" sz="2400" dirty="0" smtClean="0">
                <a:solidFill>
                  <a:srgbClr val="000000"/>
                </a:solidFill>
                <a:cs typeface="Arial" pitchFamily="34" charset="0"/>
              </a:rPr>
              <a:t>Boris</a:t>
            </a:r>
          </a:p>
          <a:p>
            <a:pPr lvl="0" indent="719138" algn="just" fontAlgn="base">
              <a:spcBef>
                <a:spcPct val="0"/>
              </a:spcBef>
              <a:spcAft>
                <a:spcPct val="0"/>
              </a:spcAft>
            </a:pPr>
            <a:endParaRPr lang="en-US" sz="2400" dirty="0" smtClean="0">
              <a:solidFill>
                <a:srgbClr val="000000"/>
              </a:solidFill>
              <a:cs typeface="Arial" pitchFamily="34" charset="0"/>
            </a:endParaRPr>
          </a:p>
        </p:txBody>
      </p:sp>
      <p:sp>
        <p:nvSpPr>
          <p:cNvPr id="4" name="Прямоугольник 3"/>
          <p:cNvSpPr/>
          <p:nvPr/>
        </p:nvSpPr>
        <p:spPr>
          <a:xfrm>
            <a:off x="-141912" y="2967335"/>
            <a:ext cx="9427837" cy="1754326"/>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Take care and kee</a:t>
            </a: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 in touch!</a:t>
            </a:r>
          </a:p>
          <a:p>
            <a:pPr algn="ct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5" name="Прямоугольник 4"/>
          <p:cNvSpPr/>
          <p:nvPr/>
        </p:nvSpPr>
        <p:spPr>
          <a:xfrm>
            <a:off x="306190" y="4005064"/>
            <a:ext cx="848802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Hope to hear from you soon!</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Прямоугольник 5"/>
          <p:cNvSpPr/>
          <p:nvPr/>
        </p:nvSpPr>
        <p:spPr>
          <a:xfrm>
            <a:off x="2649229" y="5157192"/>
            <a:ext cx="3657924"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Lots of love,</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englishblog.ru/wp-content/uploads/2015/12/exam2.jpg"/>
          <p:cNvPicPr>
            <a:picLocks noChangeAspect="1" noChangeArrowheads="1"/>
          </p:cNvPicPr>
          <p:nvPr/>
        </p:nvPicPr>
        <p:blipFill>
          <a:blip r:embed="rId2" cstate="print"/>
          <a:srcRect/>
          <a:stretch>
            <a:fillRect/>
          </a:stretch>
        </p:blipFill>
        <p:spPr bwMode="auto">
          <a:xfrm>
            <a:off x="1907704" y="0"/>
            <a:ext cx="4863721" cy="2772321"/>
          </a:xfrm>
          <a:prstGeom prst="rect">
            <a:avLst/>
          </a:prstGeom>
          <a:noFill/>
        </p:spPr>
      </p:pic>
      <p:sp>
        <p:nvSpPr>
          <p:cNvPr id="2" name="Заголовок 1"/>
          <p:cNvSpPr>
            <a:spLocks noGrp="1"/>
          </p:cNvSpPr>
          <p:nvPr>
            <p:ph type="title"/>
          </p:nvPr>
        </p:nvSpPr>
        <p:spPr/>
        <p:txBody>
          <a:bodyPr/>
          <a:lstStyle/>
          <a:p>
            <a:endParaRPr lang="ru-RU"/>
          </a:p>
        </p:txBody>
      </p:sp>
      <p:graphicFrame>
        <p:nvGraphicFramePr>
          <p:cNvPr id="3" name="Таблица 2"/>
          <p:cNvGraphicFramePr>
            <a:graphicFrameLocks noGrp="1"/>
          </p:cNvGraphicFramePr>
          <p:nvPr/>
        </p:nvGraphicFramePr>
        <p:xfrm>
          <a:off x="611560" y="2708920"/>
          <a:ext cx="8136904" cy="3888432"/>
        </p:xfrm>
        <a:graphic>
          <a:graphicData uri="http://schemas.openxmlformats.org/drawingml/2006/table">
            <a:tbl>
              <a:tblPr/>
              <a:tblGrid>
                <a:gridCol w="6497524"/>
                <a:gridCol w="1639380"/>
              </a:tblGrid>
              <a:tr h="1213504">
                <a:tc>
                  <a:txBody>
                    <a:bodyPr/>
                    <a:lstStyle/>
                    <a:p>
                      <a:pPr hangingPunct="0">
                        <a:lnSpc>
                          <a:spcPct val="118000"/>
                        </a:lnSpc>
                        <a:spcAft>
                          <a:spcPts val="600"/>
                        </a:spcAft>
                      </a:pPr>
                      <a:r>
                        <a:rPr lang="ru-RU" sz="3200" kern="1400" dirty="0">
                          <a:solidFill>
                            <a:srgbClr val="000000"/>
                          </a:solidFill>
                          <a:latin typeface="+mn-lt"/>
                          <a:ea typeface="Times New Roman"/>
                          <a:cs typeface="Calibri"/>
                        </a:rPr>
                        <a:t>Рекомендуемое время на выполнение задания</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en-US" sz="3200" kern="1400" dirty="0" smtClean="0">
                          <a:solidFill>
                            <a:srgbClr val="000000"/>
                          </a:solidFill>
                          <a:latin typeface="+mn-lt"/>
                          <a:ea typeface="Times New Roman"/>
                          <a:cs typeface="Calibri"/>
                        </a:rPr>
                        <a:t>2</a:t>
                      </a:r>
                      <a:r>
                        <a:rPr lang="ru-RU" sz="3200" kern="1400" dirty="0" smtClean="0">
                          <a:solidFill>
                            <a:srgbClr val="000000"/>
                          </a:solidFill>
                          <a:latin typeface="+mn-lt"/>
                          <a:ea typeface="Times New Roman"/>
                          <a:cs typeface="Calibri"/>
                        </a:rPr>
                        <a:t>0 </a:t>
                      </a:r>
                      <a:r>
                        <a:rPr lang="ru-RU" sz="3200" kern="1400" dirty="0">
                          <a:solidFill>
                            <a:srgbClr val="000000"/>
                          </a:solidFill>
                          <a:latin typeface="+mn-lt"/>
                          <a:ea typeface="Times New Roman"/>
                          <a:cs typeface="Calibri"/>
                        </a:rPr>
                        <a:t>минут</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606752">
                <a:tc>
                  <a:txBody>
                    <a:bodyPr/>
                    <a:lstStyle/>
                    <a:p>
                      <a:pPr hangingPunct="0">
                        <a:lnSpc>
                          <a:spcPct val="118000"/>
                        </a:lnSpc>
                        <a:spcAft>
                          <a:spcPts val="600"/>
                        </a:spcAft>
                      </a:pPr>
                      <a:r>
                        <a:rPr lang="ru-RU" sz="3200" kern="1400">
                          <a:solidFill>
                            <a:srgbClr val="000000"/>
                          </a:solidFill>
                          <a:latin typeface="+mn-lt"/>
                          <a:ea typeface="Times New Roman"/>
                          <a:cs typeface="Calibri"/>
                        </a:rPr>
                        <a:t>Уровень сложности</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dirty="0" smtClean="0">
                          <a:solidFill>
                            <a:srgbClr val="000000"/>
                          </a:solidFill>
                          <a:latin typeface="+mn-lt"/>
                          <a:ea typeface="Times New Roman"/>
                          <a:cs typeface="Calibri"/>
                        </a:rPr>
                        <a:t>Базовый </a:t>
                      </a:r>
                      <a:endParaRPr lang="ru-RU" sz="3200" kern="1400" dirty="0">
                        <a:solidFill>
                          <a:srgbClr val="000000"/>
                        </a:solidFill>
                        <a:latin typeface="+mn-lt"/>
                        <a:ea typeface="Times New Roman"/>
                        <a:cs typeface="Calibri"/>
                      </a:endParaRP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1213504">
                <a:tc>
                  <a:txBody>
                    <a:bodyPr/>
                    <a:lstStyle/>
                    <a:p>
                      <a:pPr hangingPunct="0">
                        <a:lnSpc>
                          <a:spcPct val="118000"/>
                        </a:lnSpc>
                        <a:spcAft>
                          <a:spcPts val="600"/>
                        </a:spcAft>
                      </a:pPr>
                      <a:r>
                        <a:rPr lang="ru-RU" sz="3200" kern="1400" dirty="0">
                          <a:solidFill>
                            <a:srgbClr val="000000"/>
                          </a:solidFill>
                          <a:latin typeface="+mn-lt"/>
                          <a:ea typeface="Times New Roman"/>
                          <a:cs typeface="Calibri"/>
                        </a:rPr>
                        <a:t>Требуемый объём текста</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dirty="0" smtClean="0">
                          <a:solidFill>
                            <a:srgbClr val="000000"/>
                          </a:solidFill>
                          <a:latin typeface="+mn-lt"/>
                          <a:ea typeface="Times New Roman"/>
                          <a:cs typeface="Calibri"/>
                        </a:rPr>
                        <a:t>100</a:t>
                      </a:r>
                      <a:r>
                        <a:rPr lang="ru-RU" sz="3200" kern="1400" baseline="0" dirty="0" smtClean="0">
                          <a:solidFill>
                            <a:srgbClr val="000000"/>
                          </a:solidFill>
                          <a:latin typeface="+mn-lt"/>
                          <a:ea typeface="Times New Roman"/>
                          <a:cs typeface="Calibri"/>
                        </a:rPr>
                        <a:t> - 140</a:t>
                      </a:r>
                      <a:r>
                        <a:rPr lang="ru-RU" sz="3200" kern="1400" dirty="0" smtClean="0">
                          <a:solidFill>
                            <a:srgbClr val="000000"/>
                          </a:solidFill>
                          <a:latin typeface="+mn-lt"/>
                          <a:ea typeface="Times New Roman"/>
                          <a:cs typeface="Calibri"/>
                        </a:rPr>
                        <a:t> </a:t>
                      </a:r>
                      <a:r>
                        <a:rPr lang="ru-RU" sz="3200" kern="1400" dirty="0">
                          <a:solidFill>
                            <a:srgbClr val="000000"/>
                          </a:solidFill>
                          <a:latin typeface="+mn-lt"/>
                          <a:ea typeface="Times New Roman"/>
                          <a:cs typeface="Calibri"/>
                        </a:rPr>
                        <a:t>слов</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854672">
                <a:tc>
                  <a:txBody>
                    <a:bodyPr/>
                    <a:lstStyle/>
                    <a:p>
                      <a:pPr hangingPunct="0">
                        <a:lnSpc>
                          <a:spcPct val="118000"/>
                        </a:lnSpc>
                        <a:spcAft>
                          <a:spcPts val="600"/>
                        </a:spcAft>
                      </a:pPr>
                      <a:r>
                        <a:rPr lang="ru-RU" sz="3200" kern="1400" dirty="0">
                          <a:solidFill>
                            <a:srgbClr val="000000"/>
                          </a:solidFill>
                          <a:latin typeface="+mn-lt"/>
                          <a:ea typeface="Times New Roman"/>
                          <a:cs typeface="Calibri"/>
                        </a:rPr>
                        <a:t>Максимальный первичный балл</a:t>
                      </a: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hangingPunct="0">
                        <a:lnSpc>
                          <a:spcPct val="118000"/>
                        </a:lnSpc>
                        <a:spcAft>
                          <a:spcPts val="600"/>
                        </a:spcAft>
                      </a:pPr>
                      <a:r>
                        <a:rPr lang="ru-RU" sz="3200" kern="1400" dirty="0" smtClean="0">
                          <a:solidFill>
                            <a:srgbClr val="000000"/>
                          </a:solidFill>
                          <a:latin typeface="+mn-lt"/>
                          <a:ea typeface="Times New Roman"/>
                          <a:cs typeface="Calibri"/>
                        </a:rPr>
                        <a:t>6</a:t>
                      </a:r>
                      <a:endParaRPr lang="ru-RU" sz="3200" kern="1400" dirty="0">
                        <a:solidFill>
                          <a:srgbClr val="000000"/>
                        </a:solidFill>
                        <a:latin typeface="+mn-lt"/>
                        <a:ea typeface="Times New Roman"/>
                        <a:cs typeface="Calibri"/>
                      </a:endParaRPr>
                    </a:p>
                  </a:txBody>
                  <a:tcPr marL="0" marR="0" marT="0" marB="0">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5736" y="274638"/>
            <a:ext cx="6491064" cy="1143000"/>
          </a:xfrm>
        </p:spPr>
        <p:txBody>
          <a:bodyPr>
            <a:normAutofit fontScale="90000"/>
          </a:bodyPr>
          <a:lstStyle/>
          <a:p>
            <a:r>
              <a:rPr lang="ru-RU" b="1" dirty="0"/>
              <a:t>Стратегия написания </a:t>
            </a:r>
            <a:r>
              <a:rPr lang="ru-RU" b="1" dirty="0" smtClean="0"/>
              <a:t>личного письма</a:t>
            </a:r>
            <a:endParaRPr lang="ru-RU" dirty="0"/>
          </a:p>
        </p:txBody>
      </p:sp>
      <p:sp>
        <p:nvSpPr>
          <p:cNvPr id="3" name="Прямоугольник 2"/>
          <p:cNvSpPr/>
          <p:nvPr/>
        </p:nvSpPr>
        <p:spPr>
          <a:xfrm>
            <a:off x="251520" y="1628800"/>
            <a:ext cx="8640960" cy="4524315"/>
          </a:xfrm>
          <a:prstGeom prst="rect">
            <a:avLst/>
          </a:prstGeom>
        </p:spPr>
        <p:txBody>
          <a:bodyPr wrap="square">
            <a:spAutoFit/>
          </a:bodyPr>
          <a:lstStyle/>
          <a:p>
            <a:pPr hangingPunct="0"/>
            <a:r>
              <a:rPr lang="ru-RU" sz="2400" dirty="0"/>
              <a:t>1.Внимательно прочитать инструкцию  и   </a:t>
            </a:r>
            <a:r>
              <a:rPr lang="ru-RU" sz="2400" dirty="0" smtClean="0"/>
              <a:t>текст-стимул</a:t>
            </a:r>
            <a:r>
              <a:rPr lang="ru-RU" sz="2400" dirty="0"/>
              <a:t>;</a:t>
            </a:r>
          </a:p>
          <a:p>
            <a:pPr hangingPunct="0"/>
            <a:r>
              <a:rPr lang="ru-RU" sz="2400" dirty="0"/>
              <a:t>2. </a:t>
            </a:r>
            <a:r>
              <a:rPr lang="ru-RU" sz="2400" dirty="0" smtClean="0"/>
              <a:t>Выделить главные вопросы;</a:t>
            </a:r>
          </a:p>
          <a:p>
            <a:pPr hangingPunct="0"/>
            <a:r>
              <a:rPr lang="ru-RU" sz="2400" dirty="0" smtClean="0"/>
              <a:t>3. Составить разные типы вопросов  для запроса информации;</a:t>
            </a:r>
            <a:endParaRPr lang="ru-RU" sz="2400" dirty="0"/>
          </a:p>
          <a:p>
            <a:pPr hangingPunct="0"/>
            <a:r>
              <a:rPr lang="ru-RU" sz="2400" dirty="0"/>
              <a:t>4</a:t>
            </a:r>
            <a:r>
              <a:rPr lang="ru-RU" sz="2400" dirty="0" smtClean="0"/>
              <a:t>. Спланировать свой ответ</a:t>
            </a:r>
            <a:r>
              <a:rPr lang="ru-RU" sz="2400" b="1" dirty="0" smtClean="0"/>
              <a:t>;</a:t>
            </a:r>
            <a:endParaRPr lang="ru-RU" sz="2400" dirty="0"/>
          </a:p>
          <a:p>
            <a:pPr hangingPunct="0"/>
            <a:r>
              <a:rPr lang="ru-RU" sz="2400" dirty="0" smtClean="0"/>
              <a:t>5. Написать адрес и дату в право верхнем углу письма;</a:t>
            </a:r>
          </a:p>
          <a:p>
            <a:pPr hangingPunct="0"/>
            <a:r>
              <a:rPr lang="ru-RU" sz="2400" dirty="0" smtClean="0"/>
              <a:t>6. Во вступительной части письма выразить благодарность за полученное письмо;</a:t>
            </a:r>
          </a:p>
          <a:p>
            <a:pPr hangingPunct="0"/>
            <a:r>
              <a:rPr lang="ru-RU" sz="2400" dirty="0" smtClean="0"/>
              <a:t>7. В основной части ответить на все вопросы и задать необходимые вопросы;</a:t>
            </a:r>
          </a:p>
          <a:p>
            <a:pPr hangingPunct="0"/>
            <a:r>
              <a:rPr lang="ru-RU" sz="2400" dirty="0" smtClean="0"/>
              <a:t>8. В заключительной части упомянуть о будущих контактах и подписать письмо;</a:t>
            </a:r>
          </a:p>
          <a:p>
            <a:pPr hangingPunct="0"/>
            <a:r>
              <a:rPr lang="ru-RU" sz="2400" dirty="0" smtClean="0"/>
              <a:t>9. Проверить.</a:t>
            </a:r>
            <a:endParaRPr lang="ru-RU" sz="2400" dirty="0"/>
          </a:p>
        </p:txBody>
      </p:sp>
      <p:pic>
        <p:nvPicPr>
          <p:cNvPr id="4" name="Picture 2" descr="http://coolschool-spb.ru/upload/%D0%B5%D0%B3%D1%8D.jpg"/>
          <p:cNvPicPr>
            <a:picLocks noChangeAspect="1" noChangeArrowheads="1"/>
          </p:cNvPicPr>
          <p:nvPr/>
        </p:nvPicPr>
        <p:blipFill>
          <a:blip r:embed="rId2" cstate="print"/>
          <a:srcRect/>
          <a:stretch>
            <a:fillRect/>
          </a:stretch>
        </p:blipFill>
        <p:spPr bwMode="auto">
          <a:xfrm>
            <a:off x="395536" y="0"/>
            <a:ext cx="1763688" cy="172219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1059</Words>
  <Application>Microsoft Office PowerPoint</Application>
  <PresentationFormat>Экран (4:3)</PresentationFormat>
  <Paragraphs>116</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Раздел «Письмо» базовый и высокий уровень сложности Рекомендуемое время – 80 минут</vt:lpstr>
      <vt:lpstr>Письмо-стимул от зарубежного друга</vt:lpstr>
      <vt:lpstr>Адрес, дата, неофициальное обращение</vt:lpstr>
      <vt:lpstr>Первый абзац</vt:lpstr>
      <vt:lpstr>Основная часть письма </vt:lpstr>
      <vt:lpstr>???</vt:lpstr>
      <vt:lpstr>Последний абзац</vt:lpstr>
      <vt:lpstr>Презентация PowerPoint</vt:lpstr>
      <vt:lpstr>Стратегия написания личного письма</vt:lpstr>
      <vt:lpstr>Утверждение-стимул  </vt:lpstr>
      <vt:lpstr>   Introduction </vt:lpstr>
      <vt:lpstr>Expressing your personal opinion</vt:lpstr>
      <vt:lpstr>Expressing an opposing opinion</vt:lpstr>
      <vt:lpstr>Explaining why you don’t agree with the opposing</vt:lpstr>
      <vt:lpstr>Conclusion</vt:lpstr>
      <vt:lpstr>Презентация PowerPoint</vt:lpstr>
      <vt:lpstr>Стратегия написания высказывания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Раздел «Письмо» базовый и высокий уровень сложности Рекомендуемое время – 80 минут</dc:title>
  <dc:creator>1</dc:creator>
  <cp:lastModifiedBy>Ivanov</cp:lastModifiedBy>
  <cp:revision>47</cp:revision>
  <dcterms:created xsi:type="dcterms:W3CDTF">2016-03-03T12:36:56Z</dcterms:created>
  <dcterms:modified xsi:type="dcterms:W3CDTF">2016-03-09T15:00:57Z</dcterms:modified>
</cp:coreProperties>
</file>