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6" r:id="rId3"/>
    <p:sldId id="267" r:id="rId4"/>
    <p:sldId id="268" r:id="rId5"/>
    <p:sldId id="269" r:id="rId6"/>
    <p:sldId id="270" r:id="rId7"/>
    <p:sldId id="271" r:id="rId8"/>
    <p:sldId id="272" r:id="rId9"/>
    <p:sldId id="273" r:id="rId10"/>
    <p:sldId id="258" r:id="rId11"/>
    <p:sldId id="259" r:id="rId12"/>
    <p:sldId id="260" r:id="rId13"/>
    <p:sldId id="261" r:id="rId14"/>
    <p:sldId id="262" r:id="rId15"/>
    <p:sldId id="263" r:id="rId16"/>
    <p:sldId id="264" r:id="rId17"/>
    <p:sldId id="265" r:id="rId18"/>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9" d="100"/>
          <a:sy n="79" d="100"/>
        </p:scale>
        <p:origin x="-1260"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C993F0CD-F300-41A5-8149-A023FA7B855B}" type="datetimeFigureOut">
              <a:rPr lang="ru-RU" smtClean="0"/>
              <a:t>09.03.2016</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09D78FCF-13D7-465E-8781-CC84B1884AF8}" type="slidenum">
              <a:rPr lang="ru-RU" smtClean="0"/>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C993F0CD-F300-41A5-8149-A023FA7B855B}" type="datetimeFigureOut">
              <a:rPr lang="ru-RU" smtClean="0"/>
              <a:t>09.03.2016</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09D78FCF-13D7-465E-8781-CC84B1884AF8}" type="slidenum">
              <a:rPr lang="ru-RU" smtClean="0"/>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C993F0CD-F300-41A5-8149-A023FA7B855B}" type="datetimeFigureOut">
              <a:rPr lang="ru-RU" smtClean="0"/>
              <a:t>09.03.2016</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09D78FCF-13D7-465E-8781-CC84B1884AF8}" type="slidenum">
              <a:rPr lang="ru-RU" smtClean="0"/>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C993F0CD-F300-41A5-8149-A023FA7B855B}" type="datetimeFigureOut">
              <a:rPr lang="ru-RU" smtClean="0"/>
              <a:t>09.03.2016</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09D78FCF-13D7-465E-8781-CC84B1884AF8}" type="slidenum">
              <a:rPr lang="ru-RU" smtClean="0"/>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C993F0CD-F300-41A5-8149-A023FA7B855B}" type="datetimeFigureOut">
              <a:rPr lang="ru-RU" smtClean="0"/>
              <a:t>09.03.2016</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09D78FCF-13D7-465E-8781-CC84B1884AF8}" type="slidenum">
              <a:rPr lang="ru-RU" smtClean="0"/>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C993F0CD-F300-41A5-8149-A023FA7B855B}" type="datetimeFigureOut">
              <a:rPr lang="ru-RU" smtClean="0"/>
              <a:t>09.03.2016</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09D78FCF-13D7-465E-8781-CC84B1884AF8}" type="slidenum">
              <a:rPr lang="ru-RU" smtClean="0"/>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C993F0CD-F300-41A5-8149-A023FA7B855B}" type="datetimeFigureOut">
              <a:rPr lang="ru-RU" smtClean="0"/>
              <a:t>09.03.2016</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09D78FCF-13D7-465E-8781-CC84B1884AF8}" type="slidenum">
              <a:rPr lang="ru-RU" smtClean="0"/>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C993F0CD-F300-41A5-8149-A023FA7B855B}" type="datetimeFigureOut">
              <a:rPr lang="ru-RU" smtClean="0"/>
              <a:t>09.03.2016</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09D78FCF-13D7-465E-8781-CC84B1884AF8}" type="slidenum">
              <a:rPr lang="ru-RU" smtClean="0"/>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C993F0CD-F300-41A5-8149-A023FA7B855B}" type="datetimeFigureOut">
              <a:rPr lang="ru-RU" smtClean="0"/>
              <a:t>09.03.2016</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09D78FCF-13D7-465E-8781-CC84B1884AF8}" type="slidenum">
              <a:rPr lang="ru-RU" smtClean="0"/>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C993F0CD-F300-41A5-8149-A023FA7B855B}" type="datetimeFigureOut">
              <a:rPr lang="ru-RU" smtClean="0"/>
              <a:t>09.03.2016</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09D78FCF-13D7-465E-8781-CC84B1884AF8}" type="slidenum">
              <a:rPr lang="ru-RU" smtClean="0"/>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C993F0CD-F300-41A5-8149-A023FA7B855B}" type="datetimeFigureOut">
              <a:rPr lang="ru-RU" smtClean="0"/>
              <a:t>09.03.2016</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09D78FCF-13D7-465E-8781-CC84B1884AF8}" type="slidenum">
              <a:rPr lang="ru-RU" smtClean="0"/>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993F0CD-F300-41A5-8149-A023FA7B855B}" type="datetimeFigureOut">
              <a:rPr lang="ru-RU" smtClean="0"/>
              <a:t>09.03.2016</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9D78FCF-13D7-465E-8781-CC84B1884AF8}" type="slidenum">
              <a:rPr lang="ru-RU" smtClean="0"/>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http://nios.ru/sites/nios.ru/files/ege-380x260.jpg"/>
          <p:cNvPicPr>
            <a:picLocks noChangeAspect="1" noChangeArrowheads="1"/>
          </p:cNvPicPr>
          <p:nvPr/>
        </p:nvPicPr>
        <p:blipFill>
          <a:blip r:embed="rId2" cstate="print"/>
          <a:srcRect/>
          <a:stretch>
            <a:fillRect/>
          </a:stretch>
        </p:blipFill>
        <p:spPr bwMode="auto">
          <a:xfrm>
            <a:off x="1259632" y="4437112"/>
            <a:ext cx="2771800" cy="1896496"/>
          </a:xfrm>
          <a:prstGeom prst="rect">
            <a:avLst/>
          </a:prstGeom>
          <a:noFill/>
        </p:spPr>
      </p:pic>
      <p:pic>
        <p:nvPicPr>
          <p:cNvPr id="4" name="Picture 2" descr="http://class-ege.ru/images/own-img/item-5.jpg"/>
          <p:cNvPicPr>
            <a:picLocks noChangeAspect="1" noChangeArrowheads="1"/>
          </p:cNvPicPr>
          <p:nvPr/>
        </p:nvPicPr>
        <p:blipFill>
          <a:blip r:embed="rId3" cstate="print"/>
          <a:srcRect/>
          <a:stretch>
            <a:fillRect/>
          </a:stretch>
        </p:blipFill>
        <p:spPr bwMode="auto">
          <a:xfrm>
            <a:off x="2843808" y="0"/>
            <a:ext cx="3312368" cy="1706139"/>
          </a:xfrm>
          <a:prstGeom prst="rect">
            <a:avLst/>
          </a:prstGeom>
          <a:noFill/>
        </p:spPr>
      </p:pic>
      <p:sp>
        <p:nvSpPr>
          <p:cNvPr id="2" name="Заголовок 1"/>
          <p:cNvSpPr>
            <a:spLocks noGrp="1"/>
          </p:cNvSpPr>
          <p:nvPr>
            <p:ph type="ctrTitle"/>
          </p:nvPr>
        </p:nvSpPr>
        <p:spPr/>
        <p:txBody>
          <a:bodyPr>
            <a:normAutofit fontScale="90000"/>
          </a:bodyPr>
          <a:lstStyle/>
          <a:p>
            <a:r>
              <a:rPr lang="ru-RU" dirty="0" smtClean="0"/>
              <a:t>Раздел «Письмо»</a:t>
            </a:r>
            <a:br>
              <a:rPr lang="ru-RU" dirty="0" smtClean="0"/>
            </a:br>
            <a:r>
              <a:rPr lang="ru-RU" dirty="0" smtClean="0"/>
              <a:t>базовый и высокий уровень сложности</a:t>
            </a:r>
            <a:br>
              <a:rPr lang="ru-RU" dirty="0" smtClean="0"/>
            </a:br>
            <a:r>
              <a:rPr lang="ru-RU" dirty="0" smtClean="0"/>
              <a:t>Рекомендуемое время – 80 минут</a:t>
            </a:r>
            <a:endParaRPr lang="ru-RU" dirty="0"/>
          </a:p>
        </p:txBody>
      </p:sp>
      <p:sp>
        <p:nvSpPr>
          <p:cNvPr id="6" name="Подзаголовок 5"/>
          <p:cNvSpPr>
            <a:spLocks noGrp="1"/>
          </p:cNvSpPr>
          <p:nvPr>
            <p:ph type="subTitle" idx="1"/>
          </p:nvPr>
        </p:nvSpPr>
        <p:spPr/>
        <p:txBody>
          <a:bodyPr/>
          <a:lstStyle/>
          <a:p>
            <a:endParaRPr lang="ru-RU"/>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b="1" dirty="0"/>
              <a:t>Утверждение</a:t>
            </a:r>
            <a:r>
              <a:rPr lang="en-US" b="1" dirty="0"/>
              <a:t>-</a:t>
            </a:r>
            <a:r>
              <a:rPr lang="ru-RU" b="1" dirty="0"/>
              <a:t>стимул</a:t>
            </a:r>
            <a:r>
              <a:rPr lang="ru-RU" dirty="0"/>
              <a:t> </a:t>
            </a:r>
            <a:br>
              <a:rPr lang="ru-RU" dirty="0"/>
            </a:br>
            <a:endParaRPr lang="ru-RU" dirty="0"/>
          </a:p>
        </p:txBody>
      </p:sp>
      <p:sp>
        <p:nvSpPr>
          <p:cNvPr id="18433" name="Rectangle 1"/>
          <p:cNvSpPr>
            <a:spLocks noChangeArrowheads="1"/>
          </p:cNvSpPr>
          <p:nvPr/>
        </p:nvSpPr>
        <p:spPr bwMode="auto">
          <a:xfrm>
            <a:off x="0" y="1080573"/>
            <a:ext cx="9144000" cy="477053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400" b="0" i="0" u="none" strike="noStrike" cap="none" normalizeH="0" baseline="0" dirty="0" smtClean="0">
                <a:ln>
                  <a:noFill/>
                </a:ln>
                <a:solidFill>
                  <a:srgbClr val="000000"/>
                </a:solidFill>
                <a:effectLst/>
                <a:ea typeface="Times New Roman" pitchFamily="18" charset="0"/>
                <a:cs typeface="Arial" pitchFamily="34" charset="0"/>
              </a:rPr>
              <a:t>Comment on the following statement.</a:t>
            </a:r>
            <a:endParaRPr kumimoji="0" lang="ru-RU" sz="2400" b="0" i="0" u="none" strike="noStrike" cap="none" normalizeH="0" baseline="0" dirty="0" smtClean="0">
              <a:ln>
                <a:noFill/>
              </a:ln>
              <a:solidFill>
                <a:schemeClr val="tx1"/>
              </a:solidFill>
              <a:effectLst/>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sz="3200" b="1" i="1" u="none" strike="noStrike" cap="none" normalizeH="0" baseline="0" dirty="0" smtClean="0">
                <a:ln>
                  <a:noFill/>
                </a:ln>
                <a:solidFill>
                  <a:srgbClr val="FF0000"/>
                </a:solidFill>
                <a:effectLst/>
                <a:ea typeface="Times New Roman" pitchFamily="18" charset="0"/>
                <a:cs typeface="Arial" pitchFamily="34" charset="0"/>
              </a:rPr>
              <a:t>Some people think that learning foreign languages is a waste of time and money</a:t>
            </a:r>
            <a:endParaRPr kumimoji="0" lang="ru-RU" sz="3200" b="1" i="0" u="none" strike="noStrike" cap="none" normalizeH="0" baseline="0" dirty="0" smtClean="0">
              <a:ln>
                <a:noFill/>
              </a:ln>
              <a:solidFill>
                <a:srgbClr val="FF0000"/>
              </a:solidFill>
              <a:effectLst/>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2400" b="1" i="0" u="none" strike="noStrike" cap="none" normalizeH="0" baseline="0" dirty="0" smtClean="0">
                <a:ln>
                  <a:noFill/>
                </a:ln>
                <a:solidFill>
                  <a:srgbClr val="000000"/>
                </a:solidFill>
                <a:effectLst/>
                <a:ea typeface="Times New Roman" pitchFamily="18" charset="0"/>
                <a:cs typeface="Arial" pitchFamily="34" charset="0"/>
              </a:rPr>
              <a:t>What is your opinion?  Do you agree with this statement?</a:t>
            </a:r>
            <a:endParaRPr kumimoji="0" lang="ru-RU" sz="2400" b="0" i="0" u="none" strike="noStrike" cap="none" normalizeH="0" baseline="0" dirty="0" smtClean="0">
              <a:ln>
                <a:noFill/>
              </a:ln>
              <a:solidFill>
                <a:schemeClr val="tx1"/>
              </a:solidFill>
              <a:effectLst/>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2400" b="0" i="0" u="none" strike="noStrike" cap="none" normalizeH="0" baseline="0" dirty="0" smtClean="0">
                <a:ln>
                  <a:noFill/>
                </a:ln>
                <a:solidFill>
                  <a:srgbClr val="000000"/>
                </a:solidFill>
                <a:effectLst/>
                <a:ea typeface="Times New Roman" pitchFamily="18" charset="0"/>
                <a:cs typeface="Arial" pitchFamily="34" charset="0"/>
              </a:rPr>
              <a:t>Write 200-250 words.</a:t>
            </a:r>
            <a:endParaRPr kumimoji="0" lang="ru-RU" sz="2400" b="0" i="0" u="none" strike="noStrike" cap="none" normalizeH="0" baseline="0" dirty="0" smtClean="0">
              <a:ln>
                <a:noFill/>
              </a:ln>
              <a:solidFill>
                <a:schemeClr val="tx1"/>
              </a:solidFill>
              <a:effectLst/>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2400" b="0" i="0" u="none" strike="noStrike" cap="none" normalizeH="0" baseline="0" dirty="0" smtClean="0">
                <a:ln>
                  <a:noFill/>
                </a:ln>
                <a:solidFill>
                  <a:srgbClr val="000000"/>
                </a:solidFill>
                <a:effectLst/>
                <a:ea typeface="Times New Roman" pitchFamily="18" charset="0"/>
                <a:cs typeface="Arial" pitchFamily="34" charset="0"/>
              </a:rPr>
              <a:t>Use the following plan:</a:t>
            </a:r>
            <a:endParaRPr kumimoji="0" lang="ru-RU" sz="2400" b="0" i="0" u="none" strike="noStrike" cap="none" normalizeH="0" baseline="0" dirty="0" smtClean="0">
              <a:ln>
                <a:noFill/>
              </a:ln>
              <a:solidFill>
                <a:schemeClr val="tx1"/>
              </a:solidFill>
              <a:effectLst/>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lang="en-US" sz="2400" dirty="0" smtClean="0">
                <a:solidFill>
                  <a:srgbClr val="000000"/>
                </a:solidFill>
                <a:ea typeface="Times New Roman" pitchFamily="18" charset="0"/>
                <a:cs typeface="Arial" pitchFamily="34" charset="0"/>
              </a:rPr>
              <a:t>M</a:t>
            </a:r>
            <a:r>
              <a:rPr kumimoji="0" lang="en-US" sz="2400" b="0" i="0" u="none" strike="noStrike" cap="none" normalizeH="0" baseline="0" dirty="0" smtClean="0">
                <a:ln>
                  <a:noFill/>
                </a:ln>
                <a:solidFill>
                  <a:srgbClr val="000000"/>
                </a:solidFill>
                <a:effectLst/>
                <a:ea typeface="Times New Roman" pitchFamily="18" charset="0"/>
                <a:cs typeface="Arial" pitchFamily="34" charset="0"/>
              </a:rPr>
              <a:t>ake an introduction (state the problem)</a:t>
            </a:r>
            <a:endParaRPr kumimoji="0" lang="ru-RU" sz="2400" b="0" i="0" u="none" strike="noStrike" cap="none" normalizeH="0" baseline="0" dirty="0" smtClean="0">
              <a:ln>
                <a:noFill/>
              </a:ln>
              <a:solidFill>
                <a:schemeClr val="tx1"/>
              </a:solidFill>
              <a:effectLst/>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sz="2400" b="0" i="0" u="none" strike="noStrike" cap="none" normalizeH="0" baseline="0" dirty="0" smtClean="0">
                <a:ln>
                  <a:noFill/>
                </a:ln>
                <a:solidFill>
                  <a:srgbClr val="000000"/>
                </a:solidFill>
                <a:effectLst/>
                <a:ea typeface="Times New Roman" pitchFamily="18" charset="0"/>
                <a:cs typeface="Arial" pitchFamily="34" charset="0"/>
              </a:rPr>
              <a:t>Express your personal opinion and give 2-3 reasons for your opinion</a:t>
            </a:r>
            <a:endParaRPr kumimoji="0" lang="ru-RU" sz="2400" b="0" i="0" u="none" strike="noStrike" cap="none" normalizeH="0" baseline="0" dirty="0" smtClean="0">
              <a:ln>
                <a:noFill/>
              </a:ln>
              <a:solidFill>
                <a:schemeClr val="tx1"/>
              </a:solidFill>
              <a:effectLst/>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sz="2400" b="0" i="0" u="none" strike="noStrike" cap="none" normalizeH="0" baseline="0" dirty="0" smtClean="0">
                <a:ln>
                  <a:noFill/>
                </a:ln>
                <a:solidFill>
                  <a:srgbClr val="000000"/>
                </a:solidFill>
                <a:effectLst/>
                <a:ea typeface="Times New Roman" pitchFamily="18" charset="0"/>
                <a:cs typeface="Arial" pitchFamily="34" charset="0"/>
              </a:rPr>
              <a:t>Express an opposing opinion   and give 1-2 reasons for this opposing opinion</a:t>
            </a:r>
            <a:endParaRPr kumimoji="0" lang="ru-RU" sz="2400" b="0" i="0" u="none" strike="noStrike" cap="none" normalizeH="0" baseline="0" dirty="0" smtClean="0">
              <a:ln>
                <a:noFill/>
              </a:ln>
              <a:solidFill>
                <a:schemeClr val="tx1"/>
              </a:solidFill>
              <a:effectLst/>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sz="2400" b="0" i="0" u="none" strike="noStrike" cap="none" normalizeH="0" baseline="0" dirty="0" smtClean="0">
                <a:ln>
                  <a:noFill/>
                </a:ln>
                <a:solidFill>
                  <a:srgbClr val="000000"/>
                </a:solidFill>
                <a:effectLst/>
                <a:ea typeface="Times New Roman" pitchFamily="18" charset="0"/>
                <a:cs typeface="Arial" pitchFamily="34" charset="0"/>
              </a:rPr>
              <a:t>Explain why  you don’t agree with the opposing opinion</a:t>
            </a:r>
            <a:endParaRPr kumimoji="0" lang="ru-RU" sz="2400" b="0" i="0" u="none" strike="noStrike" cap="none" normalizeH="0" baseline="0" dirty="0" smtClean="0">
              <a:ln>
                <a:noFill/>
              </a:ln>
              <a:solidFill>
                <a:schemeClr val="tx1"/>
              </a:solidFill>
              <a:effectLst/>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sz="2400" b="0" i="0" u="none" strike="noStrike" cap="none" normalizeH="0" baseline="0" dirty="0" smtClean="0">
                <a:ln>
                  <a:noFill/>
                </a:ln>
                <a:solidFill>
                  <a:srgbClr val="000000"/>
                </a:solidFill>
                <a:effectLst/>
                <a:ea typeface="Times New Roman" pitchFamily="18" charset="0"/>
                <a:cs typeface="Arial" pitchFamily="34" charset="0"/>
              </a:rPr>
              <a:t>Make a conclusion restating your position</a:t>
            </a:r>
            <a:endParaRPr kumimoji="0" lang="en-US" sz="2400" b="0" i="0" u="none" strike="noStrike" cap="none" normalizeH="0" baseline="0" dirty="0" smtClean="0">
              <a:ln>
                <a:noFill/>
              </a:ln>
              <a:solidFill>
                <a:schemeClr val="tx1"/>
              </a:solidFill>
              <a:effectLst/>
              <a:cs typeface="Arial" pitchFamily="34" charset="0"/>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23528" y="332656"/>
            <a:ext cx="8229600" cy="1143000"/>
          </a:xfrm>
        </p:spPr>
        <p:txBody>
          <a:bodyPr/>
          <a:lstStyle/>
          <a:p>
            <a:r>
              <a:rPr lang="en-US" b="1" dirty="0" smtClean="0"/>
              <a:t>   Introduction </a:t>
            </a:r>
            <a:endParaRPr lang="ru-RU" b="1" dirty="0"/>
          </a:p>
        </p:txBody>
      </p:sp>
      <p:sp>
        <p:nvSpPr>
          <p:cNvPr id="1025" name="Rectangle 1"/>
          <p:cNvSpPr>
            <a:spLocks noChangeArrowheads="1"/>
          </p:cNvSpPr>
          <p:nvPr/>
        </p:nvSpPr>
        <p:spPr bwMode="auto">
          <a:xfrm>
            <a:off x="0" y="2284130"/>
            <a:ext cx="9144000" cy="156966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R="0" lvl="0" indent="719138" algn="just" defTabSz="914400" rtl="0" eaLnBrk="1" fontAlgn="base" latinLnBrk="0" hangingPunct="1">
              <a:lnSpc>
                <a:spcPct val="100000"/>
              </a:lnSpc>
              <a:spcBef>
                <a:spcPct val="0"/>
              </a:spcBef>
              <a:spcAft>
                <a:spcPct val="0"/>
              </a:spcAft>
              <a:buClrTx/>
              <a:buSzTx/>
              <a:buFontTx/>
              <a:buNone/>
              <a:tabLst/>
            </a:pPr>
            <a:r>
              <a:rPr kumimoji="0" lang="en-US" sz="2400"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Leaning different languages is extremely popular nowadays. </a:t>
            </a:r>
            <a:r>
              <a:rPr kumimoji="0" lang="en-US" sz="2400" b="1"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A lot of people enjoy it</a:t>
            </a:r>
            <a:r>
              <a:rPr kumimoji="0" lang="en-US" sz="2400"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 </a:t>
            </a:r>
            <a:r>
              <a:rPr kumimoji="0" lang="en-US" sz="2400" b="1"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However, some people think </a:t>
            </a:r>
            <a:r>
              <a:rPr kumimoji="0" lang="en-US" sz="2400"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that it is unnecessary to spend precious time and money to learn languages.</a:t>
            </a: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4" name="Прямоугольник 3"/>
          <p:cNvSpPr/>
          <p:nvPr/>
        </p:nvSpPr>
        <p:spPr>
          <a:xfrm rot="19895031">
            <a:off x="-141756" y="965920"/>
            <a:ext cx="4176465" cy="461665"/>
          </a:xfrm>
          <a:prstGeom prst="rect">
            <a:avLst/>
          </a:prstGeom>
          <a:noFill/>
        </p:spPr>
        <p:txBody>
          <a:bodyPr wrap="square" lIns="91440" tIns="45720" rIns="91440" bIns="45720">
            <a:spAutoFit/>
          </a:bodyPr>
          <a:lstStyle/>
          <a:p>
            <a:pPr algn="ctr"/>
            <a:r>
              <a:rPr lang="en-US" sz="2400" b="1" cap="all" spc="0"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Many people claim that</a:t>
            </a:r>
            <a:endParaRPr lang="ru-RU" sz="2400" b="1" cap="all" spc="0"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endParaRPr>
          </a:p>
        </p:txBody>
      </p:sp>
      <p:sp>
        <p:nvSpPr>
          <p:cNvPr id="5" name="Прямоугольник 4"/>
          <p:cNvSpPr/>
          <p:nvPr/>
        </p:nvSpPr>
        <p:spPr>
          <a:xfrm rot="2172563">
            <a:off x="5630285" y="1047725"/>
            <a:ext cx="3718236" cy="523220"/>
          </a:xfrm>
          <a:prstGeom prst="rect">
            <a:avLst/>
          </a:prstGeom>
          <a:noFill/>
        </p:spPr>
        <p:txBody>
          <a:bodyPr wrap="square" lIns="91440" tIns="45720" rIns="91440" bIns="45720">
            <a:spAutoFit/>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pPr algn="ctr"/>
            <a:r>
              <a:rPr lang="en-US" sz="2800" b="1" cap="all" spc="0" dirty="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rPr>
              <a:t>In my opinion</a:t>
            </a:r>
            <a:endParaRPr lang="ru-RU" sz="2800" b="1" cap="all" spc="0" dirty="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endParaRPr>
          </a:p>
        </p:txBody>
      </p:sp>
      <p:sp>
        <p:nvSpPr>
          <p:cNvPr id="6" name="Прямоугольник 5"/>
          <p:cNvSpPr/>
          <p:nvPr/>
        </p:nvSpPr>
        <p:spPr>
          <a:xfrm>
            <a:off x="611560" y="4221088"/>
            <a:ext cx="7972054" cy="923330"/>
          </a:xfrm>
          <a:prstGeom prst="rect">
            <a:avLst/>
          </a:prstGeom>
          <a:noFill/>
        </p:spPr>
        <p:txBody>
          <a:bodyPr wrap="none" lIns="91440" tIns="45720" rIns="91440" bIns="45720">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en-US" sz="5400" b="1" cap="none" spc="0"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A lot of people think that…</a:t>
            </a:r>
            <a:endParaRPr lang="ru-RU" sz="5400" b="1" cap="none" spc="0"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endParaRPr>
          </a:p>
        </p:txBody>
      </p:sp>
      <p:sp>
        <p:nvSpPr>
          <p:cNvPr id="7" name="Прямоугольник 6"/>
          <p:cNvSpPr/>
          <p:nvPr/>
        </p:nvSpPr>
        <p:spPr>
          <a:xfrm>
            <a:off x="323148" y="5373216"/>
            <a:ext cx="8447504" cy="461665"/>
          </a:xfrm>
          <a:prstGeom prst="rect">
            <a:avLst/>
          </a:prstGeom>
          <a:noFill/>
        </p:spPr>
        <p:txBody>
          <a:bodyPr wrap="none" lIns="91440" tIns="45720" rIns="91440" bIns="45720">
            <a:spAutoFit/>
            <a:scene3d>
              <a:camera prst="orthographicFront"/>
              <a:lightRig rig="brightRoom" dir="t"/>
            </a:scene3d>
            <a:sp3d contourW="6350" prstMaterial="plastic">
              <a:bevelT w="20320" h="20320" prst="angle"/>
              <a:contourClr>
                <a:schemeClr val="accent1">
                  <a:tint val="100000"/>
                  <a:shade val="100000"/>
                  <a:hueMod val="100000"/>
                  <a:satMod val="100000"/>
                </a:schemeClr>
              </a:contourClr>
            </a:sp3d>
          </a:bodyPr>
          <a:lstStyle/>
          <a:p>
            <a:pPr algn="ctr"/>
            <a:r>
              <a:rPr lang="en-US" sz="2400" b="1" cap="all" dirty="0" smtClean="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rPr>
              <a:t>I would like to explain my point of view on this problem</a:t>
            </a:r>
            <a:endParaRPr lang="ru-RU" sz="2400" b="1" cap="all" spc="0" dirty="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b="1" dirty="0" smtClean="0"/>
              <a:t>Expressing your personal opinion</a:t>
            </a:r>
            <a:endParaRPr lang="ru-RU" b="1" dirty="0"/>
          </a:p>
        </p:txBody>
      </p:sp>
      <p:sp>
        <p:nvSpPr>
          <p:cNvPr id="17409" name="Rectangle 1"/>
          <p:cNvSpPr>
            <a:spLocks noChangeArrowheads="1"/>
          </p:cNvSpPr>
          <p:nvPr/>
        </p:nvSpPr>
        <p:spPr bwMode="auto">
          <a:xfrm rot="10800000" flipV="1">
            <a:off x="0" y="1369853"/>
            <a:ext cx="9144000" cy="341632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R="0" lvl="0" indent="719138" algn="just" defTabSz="914400" rtl="0" eaLnBrk="1" fontAlgn="base" latinLnBrk="0" hangingPunct="1">
              <a:lnSpc>
                <a:spcPct val="100000"/>
              </a:lnSpc>
              <a:spcBef>
                <a:spcPct val="0"/>
              </a:spcBef>
              <a:spcAft>
                <a:spcPct val="0"/>
              </a:spcAft>
              <a:buClrTx/>
              <a:buSzTx/>
              <a:buFontTx/>
              <a:buNone/>
              <a:tabLst/>
            </a:pPr>
            <a:r>
              <a:rPr kumimoji="0" lang="en-US" sz="2400" b="1"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In my opinion</a:t>
            </a:r>
            <a:r>
              <a:rPr kumimoji="0" lang="en-US" sz="2400"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 leaning foreign languages is vital these days. </a:t>
            </a:r>
            <a:r>
              <a:rPr kumimoji="0" lang="en-US" sz="2400" b="1"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Firstly</a:t>
            </a:r>
            <a:r>
              <a:rPr kumimoji="0" lang="en-US" sz="2400"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 because it is a good memory training. When a person memorizes rules of word building or use of tenses, the brain is stimulated to work harder thus giving opportunities to do all the order kinds of work more effectively. </a:t>
            </a:r>
            <a:r>
              <a:rPr kumimoji="0" lang="en-US" sz="2400" b="1"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Secondly</a:t>
            </a:r>
            <a:r>
              <a:rPr kumimoji="0" lang="en-US" sz="2400"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 because it helps to understand other nations better. When you learn Chinese, for example, you do not only remember grammar rules but you also get to know Chinese culture and it helps you to become a more educated person.</a:t>
            </a: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4" name="Прямоугольник 3"/>
          <p:cNvSpPr/>
          <p:nvPr/>
        </p:nvSpPr>
        <p:spPr>
          <a:xfrm rot="19478742">
            <a:off x="-225629" y="5200086"/>
            <a:ext cx="4088747" cy="523220"/>
          </a:xfrm>
          <a:prstGeom prst="rect">
            <a:avLst/>
          </a:prstGeom>
          <a:noFill/>
        </p:spPr>
        <p:txBody>
          <a:bodyPr wrap="none" lIns="91440" tIns="45720" rIns="91440" bIns="45720">
            <a:spAutoFit/>
            <a:scene3d>
              <a:camera prst="orthographicFront"/>
              <a:lightRig rig="glow" dir="tl">
                <a:rot lat="0" lon="0" rev="5400000"/>
              </a:lightRig>
            </a:scene3d>
            <a:sp3d contourW="12700">
              <a:bevelT w="25400" h="25400"/>
              <a:contourClr>
                <a:schemeClr val="accent6">
                  <a:shade val="73000"/>
                </a:schemeClr>
              </a:contourClr>
            </a:sp3d>
          </a:bodyPr>
          <a:lstStyle/>
          <a:p>
            <a:pPr algn="ctr"/>
            <a:r>
              <a:rPr lang="en-US" sz="2800" b="1" cap="none" spc="0" dirty="0" smtClean="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rPr>
              <a:t>The best thing about …is…</a:t>
            </a:r>
            <a:endParaRPr lang="ru-RU" sz="2800" b="1" cap="none" spc="0" dirty="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endParaRPr>
          </a:p>
        </p:txBody>
      </p:sp>
      <p:sp>
        <p:nvSpPr>
          <p:cNvPr id="5" name="Прямоугольник 4"/>
          <p:cNvSpPr/>
          <p:nvPr/>
        </p:nvSpPr>
        <p:spPr>
          <a:xfrm rot="19582649">
            <a:off x="2031742" y="5099687"/>
            <a:ext cx="3294877" cy="923330"/>
          </a:xfrm>
          <a:prstGeom prst="rect">
            <a:avLst/>
          </a:prstGeom>
          <a:noFill/>
        </p:spPr>
        <p:txBody>
          <a:bodyPr wrap="none" lIns="91440" tIns="45720" rIns="91440" bIns="45720">
            <a:spAutoFit/>
          </a:bodyPr>
          <a:lstStyle/>
          <a:p>
            <a:pPr algn="ctr"/>
            <a:r>
              <a:rPr lang="en-US" sz="3200" b="1" cap="none" spc="0" dirty="0" smtClean="0">
                <a:ln w="19050">
                  <a:solidFill>
                    <a:schemeClr val="tx2">
                      <a:tint val="1000"/>
                    </a:schemeClr>
                  </a:solidFill>
                  <a:prstDash val="solid"/>
                </a:ln>
                <a:solidFill>
                  <a:schemeClr val="accent3"/>
                </a:solidFill>
                <a:effectLst>
                  <a:outerShdw blurRad="50000" dist="50800" dir="7500000" algn="tl">
                    <a:srgbClr val="000000">
                      <a:shade val="5000"/>
                      <a:alpha val="35000"/>
                    </a:srgbClr>
                  </a:outerShdw>
                </a:effectLst>
              </a:rPr>
              <a:t>Last but not least</a:t>
            </a:r>
            <a:r>
              <a:rPr lang="en-US" sz="5400" b="1" cap="none" spc="0" dirty="0" smtClean="0">
                <a:ln w="19050">
                  <a:solidFill>
                    <a:schemeClr val="tx2">
                      <a:tint val="1000"/>
                    </a:schemeClr>
                  </a:solidFill>
                  <a:prstDash val="solid"/>
                </a:ln>
                <a:solidFill>
                  <a:schemeClr val="accent3"/>
                </a:solidFill>
                <a:effectLst>
                  <a:outerShdw blurRad="50000" dist="50800" dir="7500000" algn="tl">
                    <a:srgbClr val="000000">
                      <a:shade val="5000"/>
                      <a:alpha val="35000"/>
                    </a:srgbClr>
                  </a:outerShdw>
                </a:effectLst>
              </a:rPr>
              <a:t>,</a:t>
            </a:r>
            <a:endParaRPr lang="ru-RU" sz="5400" b="1" cap="none" spc="0" dirty="0">
              <a:ln w="19050">
                <a:solidFill>
                  <a:schemeClr val="tx2">
                    <a:tint val="1000"/>
                  </a:schemeClr>
                </a:solidFill>
                <a:prstDash val="solid"/>
              </a:ln>
              <a:solidFill>
                <a:schemeClr val="accent3"/>
              </a:solidFill>
              <a:effectLst>
                <a:outerShdw blurRad="50000" dist="50800" dir="7500000" algn="tl">
                  <a:srgbClr val="000000">
                    <a:shade val="5000"/>
                    <a:alpha val="35000"/>
                  </a:srgbClr>
                </a:outerShdw>
              </a:effectLst>
            </a:endParaRPr>
          </a:p>
        </p:txBody>
      </p:sp>
      <p:sp>
        <p:nvSpPr>
          <p:cNvPr id="6" name="Прямоугольник 5"/>
          <p:cNvSpPr/>
          <p:nvPr/>
        </p:nvSpPr>
        <p:spPr>
          <a:xfrm rot="19394762">
            <a:off x="4373562" y="4898356"/>
            <a:ext cx="3508076" cy="923330"/>
          </a:xfrm>
          <a:prstGeom prst="rect">
            <a:avLst/>
          </a:prstGeom>
          <a:noFill/>
        </p:spPr>
        <p:txBody>
          <a:bodyPr wrap="none" lIns="91440" tIns="45720" rIns="91440" bIns="45720">
            <a:spAutoFit/>
          </a:bodyPr>
          <a:lstStyle/>
          <a:p>
            <a:pPr algn="ctr"/>
            <a:r>
              <a:rPr lang="en-US" sz="5400" b="1" spc="300" dirty="0" smtClean="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rPr>
              <a:t>Moreover,</a:t>
            </a:r>
            <a:endParaRPr lang="ru-RU" sz="5400" b="1" cap="none" spc="300" dirty="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endParaRPr>
          </a:p>
        </p:txBody>
      </p:sp>
      <p:sp>
        <p:nvSpPr>
          <p:cNvPr id="7" name="Прямоугольник 6"/>
          <p:cNvSpPr/>
          <p:nvPr/>
        </p:nvSpPr>
        <p:spPr>
          <a:xfrm rot="19425335">
            <a:off x="6048028" y="5260446"/>
            <a:ext cx="3258649" cy="923330"/>
          </a:xfrm>
          <a:prstGeom prst="rect">
            <a:avLst/>
          </a:prstGeom>
          <a:noFill/>
        </p:spPr>
        <p:txBody>
          <a:bodyPr wrap="none" lIns="91440" tIns="45720" rIns="91440" bIns="4572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en-US" sz="5400" b="1" cap="none"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As well as,</a:t>
            </a:r>
            <a:endParaRPr lang="ru-RU" sz="5400" b="1" cap="none"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b="1" dirty="0" smtClean="0"/>
              <a:t>Expressing an opposing opinion</a:t>
            </a:r>
            <a:endParaRPr lang="ru-RU" b="1" dirty="0"/>
          </a:p>
        </p:txBody>
      </p:sp>
      <p:sp>
        <p:nvSpPr>
          <p:cNvPr id="18433" name="Rectangle 1"/>
          <p:cNvSpPr>
            <a:spLocks noChangeArrowheads="1"/>
          </p:cNvSpPr>
          <p:nvPr/>
        </p:nvSpPr>
        <p:spPr bwMode="auto">
          <a:xfrm>
            <a:off x="0" y="1700808"/>
            <a:ext cx="9144000" cy="193899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R="0" lvl="0" indent="719138" algn="just" defTabSz="914400" rtl="0" eaLnBrk="1" fontAlgn="base" latinLnBrk="0" hangingPunct="1">
              <a:lnSpc>
                <a:spcPct val="100000"/>
              </a:lnSpc>
              <a:spcBef>
                <a:spcPct val="0"/>
              </a:spcBef>
              <a:spcAft>
                <a:spcPct val="0"/>
              </a:spcAft>
              <a:buClrTx/>
              <a:buSzTx/>
              <a:buFontTx/>
              <a:buNone/>
              <a:tabLst/>
            </a:pPr>
            <a:r>
              <a:rPr kumimoji="0" lang="en-US" sz="2400" b="1"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Nevertheless</a:t>
            </a:r>
            <a:r>
              <a:rPr kumimoji="0" lang="en-US" sz="2400"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 there are people all around the world who still claim that learning languages is just a waste of money and time. </a:t>
            </a:r>
            <a:r>
              <a:rPr kumimoji="0" lang="en-US" sz="2400" b="1"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They probably think so because </a:t>
            </a:r>
            <a:r>
              <a:rPr kumimoji="0" lang="en-US" sz="2400"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they are sure there are many professions that require knowledge of foreign languages, and if people of these professions do their job well, that will be enough.</a:t>
            </a: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5" name="Прямоугольник 4"/>
          <p:cNvSpPr/>
          <p:nvPr/>
        </p:nvSpPr>
        <p:spPr>
          <a:xfrm rot="20241999">
            <a:off x="-767059" y="4556338"/>
            <a:ext cx="10141686" cy="830997"/>
          </a:xfrm>
          <a:prstGeom prst="rect">
            <a:avLst/>
          </a:prstGeom>
          <a:noFill/>
        </p:spPr>
        <p:txBody>
          <a:bodyPr wrap="square" lIns="91440" tIns="45720" rIns="91440" bIns="45720">
            <a:spAutoFit/>
            <a:scene3d>
              <a:camera prst="orthographicFront"/>
              <a:lightRig rig="brightRoom" dir="t"/>
            </a:scene3d>
            <a:sp3d contourW="6350" prstMaterial="plastic">
              <a:bevelT w="20320" h="20320" prst="angle"/>
              <a:contourClr>
                <a:schemeClr val="accent1">
                  <a:tint val="100000"/>
                  <a:shade val="100000"/>
                  <a:hueMod val="100000"/>
                  <a:satMod val="100000"/>
                </a:schemeClr>
              </a:contourClr>
            </a:sp3d>
          </a:bodyPr>
          <a:lstStyle/>
          <a:p>
            <a:pPr algn="ctr"/>
            <a:r>
              <a:rPr lang="en-US" sz="2400" b="1" cap="all" dirty="0" smtClean="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rPr>
              <a:t>Some people believe that… </a:t>
            </a:r>
          </a:p>
          <a:p>
            <a:pPr algn="ctr"/>
            <a:r>
              <a:rPr lang="en-US" sz="2400" b="1" cap="all" dirty="0" smtClean="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rPr>
              <a:t>however they </a:t>
            </a:r>
            <a:r>
              <a:rPr lang="en-US" sz="2400" b="1" cap="all" dirty="0" err="1" smtClean="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rPr>
              <a:t>faail</a:t>
            </a:r>
            <a:r>
              <a:rPr lang="en-US" sz="2400" b="1" cap="all" dirty="0" smtClean="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rPr>
              <a:t> to understand that…</a:t>
            </a:r>
            <a:endParaRPr lang="ru-RU" sz="2400" b="1" cap="all" spc="0" dirty="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en-US" b="1" dirty="0" smtClean="0"/>
              <a:t>Explaining why you don’t agree with the opposing</a:t>
            </a:r>
            <a:endParaRPr lang="ru-RU" b="1" dirty="0"/>
          </a:p>
        </p:txBody>
      </p:sp>
      <p:sp>
        <p:nvSpPr>
          <p:cNvPr id="19457" name="Rectangle 1"/>
          <p:cNvSpPr>
            <a:spLocks noChangeArrowheads="1"/>
          </p:cNvSpPr>
          <p:nvPr/>
        </p:nvSpPr>
        <p:spPr bwMode="auto">
          <a:xfrm>
            <a:off x="0" y="1739424"/>
            <a:ext cx="9144000" cy="193899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R="0" lvl="0" indent="719138" algn="just" defTabSz="914400" rtl="0" eaLnBrk="1" fontAlgn="base" latinLnBrk="0" hangingPunct="1">
              <a:lnSpc>
                <a:spcPct val="100000"/>
              </a:lnSpc>
              <a:spcBef>
                <a:spcPct val="0"/>
              </a:spcBef>
              <a:spcAft>
                <a:spcPct val="0"/>
              </a:spcAft>
              <a:buClrTx/>
              <a:buSzTx/>
              <a:buFontTx/>
              <a:buNone/>
              <a:tabLst/>
            </a:pPr>
            <a:r>
              <a:rPr kumimoji="0" lang="en-US" sz="2400"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This point of view might be right. </a:t>
            </a:r>
            <a:r>
              <a:rPr kumimoji="0" lang="en-US" sz="2400" b="1"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However, </a:t>
            </a:r>
            <a:r>
              <a:rPr kumimoji="0" lang="en-US" sz="2400"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I  disagree with this point of view because </a:t>
            </a:r>
            <a:r>
              <a:rPr kumimoji="0" lang="en-US" sz="2400" b="1"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 </a:t>
            </a:r>
            <a:r>
              <a:rPr kumimoji="0" lang="en-US" sz="2400"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millions of people go on trips to foreign countries every year. Imagine what might happen if none of them learned languages and traditions of the countries they visit. As a result of global misunderstanding, even a war might occur!</a:t>
            </a: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4" name="Прямоугольник 3"/>
          <p:cNvSpPr/>
          <p:nvPr/>
        </p:nvSpPr>
        <p:spPr>
          <a:xfrm>
            <a:off x="971600" y="3717032"/>
            <a:ext cx="7622023" cy="923330"/>
          </a:xfrm>
          <a:prstGeom prst="rect">
            <a:avLst/>
          </a:prstGeom>
          <a:noFill/>
        </p:spPr>
        <p:txBody>
          <a:bodyPr wrap="none" lIns="91440" tIns="45720" rIns="91440" bIns="45720">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en-US" sz="5400" b="1" cap="none" spc="0"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I cannot agree with it as…</a:t>
            </a:r>
            <a:endParaRPr lang="ru-RU" sz="5400" b="1" cap="none" spc="0"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endParaRPr>
          </a:p>
        </p:txBody>
      </p:sp>
      <p:sp>
        <p:nvSpPr>
          <p:cNvPr id="5" name="Прямоугольник 4"/>
          <p:cNvSpPr/>
          <p:nvPr/>
        </p:nvSpPr>
        <p:spPr>
          <a:xfrm>
            <a:off x="1115616" y="4797152"/>
            <a:ext cx="7178568" cy="1323439"/>
          </a:xfrm>
          <a:prstGeom prst="rect">
            <a:avLst/>
          </a:prstGeom>
          <a:noFill/>
        </p:spPr>
        <p:txBody>
          <a:bodyPr wrap="none" lIns="91440" tIns="45720" rIns="91440" bIns="45720">
            <a:spAutoFit/>
            <a:scene3d>
              <a:camera prst="orthographicFront">
                <a:rot lat="0" lon="0" rev="0"/>
              </a:camera>
              <a:lightRig rig="glow" dir="t">
                <a:rot lat="0" lon="0" rev="3600000"/>
              </a:lightRig>
            </a:scene3d>
            <a:sp3d prstMaterial="softEdge">
              <a:bevelT w="29210" h="16510"/>
              <a:contourClr>
                <a:schemeClr val="accent4">
                  <a:alpha val="95000"/>
                </a:schemeClr>
              </a:contourClr>
            </a:sp3d>
          </a:bodyPr>
          <a:lstStyle/>
          <a:p>
            <a:pPr algn="ctr"/>
            <a:r>
              <a:rPr lang="en-US" sz="4000" b="1" cap="none" spc="0" dirty="0" smtClean="0">
                <a:ln>
                  <a:prstDash val="solid"/>
                </a:ln>
                <a:gradFill rotWithShape="1">
                  <a:gsLst>
                    <a:gs pos="0">
                      <a:schemeClr val="accent4">
                        <a:tint val="70000"/>
                        <a:satMod val="200000"/>
                      </a:schemeClr>
                    </a:gs>
                    <a:gs pos="40000">
                      <a:schemeClr val="accent4">
                        <a:tint val="90000"/>
                        <a:satMod val="130000"/>
                      </a:schemeClr>
                    </a:gs>
                    <a:gs pos="50000">
                      <a:schemeClr val="accent4">
                        <a:tint val="90000"/>
                        <a:satMod val="130000"/>
                      </a:schemeClr>
                    </a:gs>
                    <a:gs pos="68000">
                      <a:schemeClr val="accent4">
                        <a:tint val="90000"/>
                        <a:satMod val="130000"/>
                      </a:schemeClr>
                    </a:gs>
                    <a:gs pos="100000">
                      <a:schemeClr val="accent4">
                        <a:tint val="70000"/>
                        <a:satMod val="200000"/>
                      </a:schemeClr>
                    </a:gs>
                  </a:gsLst>
                  <a:lin ang="5400000"/>
                </a:gradFill>
                <a:effectLst>
                  <a:outerShdw blurRad="88000" dist="50800" dir="5040000" algn="tl">
                    <a:schemeClr val="accent4">
                      <a:tint val="80000"/>
                      <a:satMod val="250000"/>
                      <a:alpha val="45000"/>
                    </a:schemeClr>
                  </a:outerShdw>
                </a:effectLst>
              </a:rPr>
              <a:t>As opposed to the above ideas …</a:t>
            </a:r>
          </a:p>
          <a:p>
            <a:pPr algn="ctr"/>
            <a:r>
              <a:rPr lang="en-US" sz="4000" b="1" cap="none" spc="0" dirty="0" smtClean="0">
                <a:ln>
                  <a:prstDash val="solid"/>
                </a:ln>
                <a:gradFill rotWithShape="1">
                  <a:gsLst>
                    <a:gs pos="0">
                      <a:schemeClr val="accent4">
                        <a:tint val="70000"/>
                        <a:satMod val="200000"/>
                      </a:schemeClr>
                    </a:gs>
                    <a:gs pos="40000">
                      <a:schemeClr val="accent4">
                        <a:tint val="90000"/>
                        <a:satMod val="130000"/>
                      </a:schemeClr>
                    </a:gs>
                    <a:gs pos="50000">
                      <a:schemeClr val="accent4">
                        <a:tint val="90000"/>
                        <a:satMod val="130000"/>
                      </a:schemeClr>
                    </a:gs>
                    <a:gs pos="68000">
                      <a:schemeClr val="accent4">
                        <a:tint val="90000"/>
                        <a:satMod val="130000"/>
                      </a:schemeClr>
                    </a:gs>
                    <a:gs pos="100000">
                      <a:schemeClr val="accent4">
                        <a:tint val="70000"/>
                        <a:satMod val="200000"/>
                      </a:schemeClr>
                    </a:gs>
                  </a:gsLst>
                  <a:lin ang="5400000"/>
                </a:gradFill>
                <a:effectLst>
                  <a:outerShdw blurRad="88000" dist="50800" dir="5040000" algn="tl">
                    <a:schemeClr val="accent4">
                      <a:tint val="80000"/>
                      <a:satMod val="250000"/>
                      <a:alpha val="45000"/>
                    </a:schemeClr>
                  </a:outerShdw>
                </a:effectLst>
              </a:rPr>
              <a:t>I believe that…</a:t>
            </a:r>
            <a:endParaRPr lang="ru-RU" sz="4000" b="1" cap="none" spc="0" dirty="0">
              <a:ln>
                <a:prstDash val="solid"/>
              </a:ln>
              <a:gradFill rotWithShape="1">
                <a:gsLst>
                  <a:gs pos="0">
                    <a:schemeClr val="accent4">
                      <a:tint val="70000"/>
                      <a:satMod val="200000"/>
                    </a:schemeClr>
                  </a:gs>
                  <a:gs pos="40000">
                    <a:schemeClr val="accent4">
                      <a:tint val="90000"/>
                      <a:satMod val="130000"/>
                    </a:schemeClr>
                  </a:gs>
                  <a:gs pos="50000">
                    <a:schemeClr val="accent4">
                      <a:tint val="90000"/>
                      <a:satMod val="130000"/>
                    </a:schemeClr>
                  </a:gs>
                  <a:gs pos="68000">
                    <a:schemeClr val="accent4">
                      <a:tint val="90000"/>
                      <a:satMod val="130000"/>
                    </a:schemeClr>
                  </a:gs>
                  <a:gs pos="100000">
                    <a:schemeClr val="accent4">
                      <a:tint val="70000"/>
                      <a:satMod val="200000"/>
                    </a:schemeClr>
                  </a:gs>
                </a:gsLst>
                <a:lin ang="5400000"/>
              </a:gradFill>
              <a:effectLst>
                <a:outerShdw blurRad="88000" dist="50800" dir="5040000" algn="tl">
                  <a:schemeClr val="accent4">
                    <a:tint val="80000"/>
                    <a:satMod val="250000"/>
                    <a:alpha val="45000"/>
                  </a:schemeClr>
                </a:outerShdw>
              </a:effectLst>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b="1" dirty="0" smtClean="0"/>
              <a:t>Conclusion</a:t>
            </a:r>
            <a:endParaRPr lang="ru-RU" b="1" dirty="0"/>
          </a:p>
        </p:txBody>
      </p:sp>
      <p:sp>
        <p:nvSpPr>
          <p:cNvPr id="3" name="Прямоугольник 2"/>
          <p:cNvSpPr/>
          <p:nvPr/>
        </p:nvSpPr>
        <p:spPr>
          <a:xfrm>
            <a:off x="0" y="1268760"/>
            <a:ext cx="9144000" cy="1569660"/>
          </a:xfrm>
          <a:prstGeom prst="rect">
            <a:avLst/>
          </a:prstGeom>
        </p:spPr>
        <p:txBody>
          <a:bodyPr wrap="square">
            <a:spAutoFit/>
          </a:bodyPr>
          <a:lstStyle/>
          <a:p>
            <a:pPr indent="719138" algn="just"/>
            <a:r>
              <a:rPr lang="en-US" sz="2400" b="1" dirty="0" smtClean="0">
                <a:latin typeface="Arial" pitchFamily="34" charset="0"/>
                <a:cs typeface="Arial" pitchFamily="34" charset="0"/>
              </a:rPr>
              <a:t>To </a:t>
            </a:r>
            <a:r>
              <a:rPr lang="en-US" sz="2400" b="1" dirty="0">
                <a:latin typeface="Arial" pitchFamily="34" charset="0"/>
                <a:cs typeface="Arial" pitchFamily="34" charset="0"/>
              </a:rPr>
              <a:t>conclude</a:t>
            </a:r>
            <a:r>
              <a:rPr lang="en-US" sz="2400" dirty="0">
                <a:latin typeface="Arial" pitchFamily="34" charset="0"/>
                <a:cs typeface="Arial" pitchFamily="34" charset="0"/>
              </a:rPr>
              <a:t>, </a:t>
            </a:r>
            <a:r>
              <a:rPr lang="en-US" sz="2400" b="1" dirty="0">
                <a:latin typeface="Arial" pitchFamily="34" charset="0"/>
                <a:cs typeface="Arial" pitchFamily="34" charset="0"/>
              </a:rPr>
              <a:t>despite other people’s opinion I still believe that </a:t>
            </a:r>
            <a:r>
              <a:rPr lang="en-US" sz="2400" dirty="0">
                <a:latin typeface="Arial" pitchFamily="34" charset="0"/>
                <a:cs typeface="Arial" pitchFamily="34" charset="0"/>
              </a:rPr>
              <a:t>it is very important to learn languages as it helps us a lot to understand other nations and improve our level of education along with other personal skills. </a:t>
            </a:r>
            <a:endParaRPr lang="ru-RU" sz="2400" dirty="0">
              <a:latin typeface="Arial" pitchFamily="34" charset="0"/>
              <a:cs typeface="Arial" pitchFamily="34" charset="0"/>
            </a:endParaRPr>
          </a:p>
        </p:txBody>
      </p:sp>
      <p:sp>
        <p:nvSpPr>
          <p:cNvPr id="4" name="Прямоугольник 3"/>
          <p:cNvSpPr/>
          <p:nvPr/>
        </p:nvSpPr>
        <p:spPr>
          <a:xfrm rot="19438187">
            <a:off x="323528" y="3717032"/>
            <a:ext cx="4127861" cy="923330"/>
          </a:xfrm>
          <a:prstGeom prst="rect">
            <a:avLst/>
          </a:prstGeom>
          <a:noFill/>
        </p:spPr>
        <p:txBody>
          <a:bodyPr wrap="none" lIns="91440" tIns="45720" rIns="91440" bIns="45720">
            <a:spAutoFit/>
          </a:bodyPr>
          <a:lstStyle/>
          <a:p>
            <a:pPr algn="ctr"/>
            <a:r>
              <a:rPr lang="en-US" sz="5400" b="1" cap="none" spc="0"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rPr>
              <a:t>In conclusion,</a:t>
            </a:r>
            <a:endParaRPr lang="ru-RU" sz="5400" b="1" cap="none" spc="0"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endParaRPr>
          </a:p>
        </p:txBody>
      </p:sp>
      <p:sp>
        <p:nvSpPr>
          <p:cNvPr id="5" name="Прямоугольник 4"/>
          <p:cNvSpPr/>
          <p:nvPr/>
        </p:nvSpPr>
        <p:spPr>
          <a:xfrm rot="19430745">
            <a:off x="2186922" y="4322597"/>
            <a:ext cx="3350084" cy="923330"/>
          </a:xfrm>
          <a:prstGeom prst="rect">
            <a:avLst/>
          </a:prstGeom>
          <a:noFill/>
        </p:spPr>
        <p:txBody>
          <a:bodyPr wrap="none" lIns="91440" tIns="45720" rIns="91440" bIns="4572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en-US" sz="5400" b="1" cap="none"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To sum up,</a:t>
            </a:r>
            <a:endParaRPr lang="ru-RU" sz="5400" b="1" cap="none"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endParaRPr>
          </a:p>
        </p:txBody>
      </p:sp>
      <p:sp>
        <p:nvSpPr>
          <p:cNvPr id="6" name="Прямоугольник 5"/>
          <p:cNvSpPr/>
          <p:nvPr/>
        </p:nvSpPr>
        <p:spPr>
          <a:xfrm rot="19419917">
            <a:off x="4441285" y="3923071"/>
            <a:ext cx="4158318" cy="923330"/>
          </a:xfrm>
          <a:prstGeom prst="rect">
            <a:avLst/>
          </a:prstGeom>
          <a:noFill/>
        </p:spPr>
        <p:txBody>
          <a:bodyPr wrap="none" lIns="91440" tIns="45720" rIns="91440" bIns="45720">
            <a:spAutoFit/>
          </a:bodyPr>
          <a:lstStyle/>
          <a:p>
            <a:pPr algn="ctr"/>
            <a:r>
              <a:rPr lang="en-US" sz="5400" b="1" cap="all" spc="0"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In my view…</a:t>
            </a:r>
            <a:endParaRPr lang="ru-RU" sz="5400" b="1" cap="all" spc="0"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362" name="Picture 2" descr="http://englishblog.ru/wp-content/uploads/2015/12/exam2.jpg"/>
          <p:cNvPicPr>
            <a:picLocks noChangeAspect="1" noChangeArrowheads="1"/>
          </p:cNvPicPr>
          <p:nvPr/>
        </p:nvPicPr>
        <p:blipFill>
          <a:blip r:embed="rId2" cstate="print"/>
          <a:srcRect/>
          <a:stretch>
            <a:fillRect/>
          </a:stretch>
        </p:blipFill>
        <p:spPr bwMode="auto">
          <a:xfrm>
            <a:off x="1907704" y="0"/>
            <a:ext cx="4863721" cy="2772321"/>
          </a:xfrm>
          <a:prstGeom prst="rect">
            <a:avLst/>
          </a:prstGeom>
          <a:noFill/>
        </p:spPr>
      </p:pic>
      <p:sp>
        <p:nvSpPr>
          <p:cNvPr id="2" name="Заголовок 1"/>
          <p:cNvSpPr>
            <a:spLocks noGrp="1"/>
          </p:cNvSpPr>
          <p:nvPr>
            <p:ph type="title"/>
          </p:nvPr>
        </p:nvSpPr>
        <p:spPr/>
        <p:txBody>
          <a:bodyPr/>
          <a:lstStyle/>
          <a:p>
            <a:endParaRPr lang="ru-RU"/>
          </a:p>
        </p:txBody>
      </p:sp>
      <p:graphicFrame>
        <p:nvGraphicFramePr>
          <p:cNvPr id="3" name="Таблица 2"/>
          <p:cNvGraphicFramePr>
            <a:graphicFrameLocks noGrp="1"/>
          </p:cNvGraphicFramePr>
          <p:nvPr/>
        </p:nvGraphicFramePr>
        <p:xfrm>
          <a:off x="611560" y="2708920"/>
          <a:ext cx="8136904" cy="3888432"/>
        </p:xfrm>
        <a:graphic>
          <a:graphicData uri="http://schemas.openxmlformats.org/drawingml/2006/table">
            <a:tbl>
              <a:tblPr/>
              <a:tblGrid>
                <a:gridCol w="6497524"/>
                <a:gridCol w="1639380"/>
              </a:tblGrid>
              <a:tr h="1213504">
                <a:tc>
                  <a:txBody>
                    <a:bodyPr/>
                    <a:lstStyle/>
                    <a:p>
                      <a:pPr hangingPunct="0">
                        <a:lnSpc>
                          <a:spcPct val="118000"/>
                        </a:lnSpc>
                        <a:spcAft>
                          <a:spcPts val="600"/>
                        </a:spcAft>
                      </a:pPr>
                      <a:r>
                        <a:rPr lang="ru-RU" sz="3200" kern="1400" dirty="0">
                          <a:solidFill>
                            <a:srgbClr val="000000"/>
                          </a:solidFill>
                          <a:latin typeface="+mn-lt"/>
                          <a:ea typeface="Times New Roman"/>
                          <a:cs typeface="Calibri"/>
                        </a:rPr>
                        <a:t>Рекомендуемое время на выполнение задания</a:t>
                      </a:r>
                    </a:p>
                  </a:txBody>
                  <a:tcPr marL="0" marR="0" marT="0" marB="0">
                    <a:lnL w="12700" cap="flat" cmpd="sng" algn="ctr">
                      <a:solidFill>
                        <a:srgbClr val="006699"/>
                      </a:solidFill>
                      <a:prstDash val="solid"/>
                      <a:round/>
                      <a:headEnd type="none" w="med" len="med"/>
                      <a:tailEnd type="none" w="med" len="med"/>
                    </a:lnL>
                    <a:lnR w="12700" cap="flat" cmpd="sng" algn="ctr">
                      <a:solidFill>
                        <a:srgbClr val="006699"/>
                      </a:solidFill>
                      <a:prstDash val="solid"/>
                      <a:round/>
                      <a:headEnd type="none" w="med" len="med"/>
                      <a:tailEnd type="none" w="med" len="med"/>
                    </a:lnR>
                    <a:lnT w="12700" cap="flat" cmpd="sng" algn="ctr">
                      <a:solidFill>
                        <a:srgbClr val="006699"/>
                      </a:solidFill>
                      <a:prstDash val="solid"/>
                      <a:round/>
                      <a:headEnd type="none" w="med" len="med"/>
                      <a:tailEnd type="none" w="med" len="med"/>
                    </a:lnT>
                    <a:lnB w="12700" cap="flat" cmpd="sng" algn="ctr">
                      <a:solidFill>
                        <a:srgbClr val="006699"/>
                      </a:solidFill>
                      <a:prstDash val="solid"/>
                      <a:round/>
                      <a:headEnd type="none" w="med" len="med"/>
                      <a:tailEnd type="none" w="med" len="med"/>
                    </a:lnB>
                  </a:tcPr>
                </a:tc>
                <a:tc>
                  <a:txBody>
                    <a:bodyPr/>
                    <a:lstStyle/>
                    <a:p>
                      <a:pPr hangingPunct="0">
                        <a:lnSpc>
                          <a:spcPct val="118000"/>
                        </a:lnSpc>
                        <a:spcAft>
                          <a:spcPts val="600"/>
                        </a:spcAft>
                      </a:pPr>
                      <a:r>
                        <a:rPr lang="ru-RU" sz="3200" kern="1400">
                          <a:solidFill>
                            <a:srgbClr val="000000"/>
                          </a:solidFill>
                          <a:latin typeface="+mn-lt"/>
                          <a:ea typeface="Times New Roman"/>
                          <a:cs typeface="Calibri"/>
                        </a:rPr>
                        <a:t>60 минут</a:t>
                      </a:r>
                    </a:p>
                  </a:txBody>
                  <a:tcPr marL="0" marR="0" marT="0" marB="0">
                    <a:lnL w="12700" cap="flat" cmpd="sng" algn="ctr">
                      <a:solidFill>
                        <a:srgbClr val="006699"/>
                      </a:solidFill>
                      <a:prstDash val="solid"/>
                      <a:round/>
                      <a:headEnd type="none" w="med" len="med"/>
                      <a:tailEnd type="none" w="med" len="med"/>
                    </a:lnL>
                    <a:lnR w="12700" cap="flat" cmpd="sng" algn="ctr">
                      <a:solidFill>
                        <a:srgbClr val="006699"/>
                      </a:solidFill>
                      <a:prstDash val="solid"/>
                      <a:round/>
                      <a:headEnd type="none" w="med" len="med"/>
                      <a:tailEnd type="none" w="med" len="med"/>
                    </a:lnR>
                    <a:lnT w="12700" cap="flat" cmpd="sng" algn="ctr">
                      <a:solidFill>
                        <a:srgbClr val="006699"/>
                      </a:solidFill>
                      <a:prstDash val="solid"/>
                      <a:round/>
                      <a:headEnd type="none" w="med" len="med"/>
                      <a:tailEnd type="none" w="med" len="med"/>
                    </a:lnT>
                    <a:lnB w="12700" cap="flat" cmpd="sng" algn="ctr">
                      <a:solidFill>
                        <a:srgbClr val="006699"/>
                      </a:solidFill>
                      <a:prstDash val="solid"/>
                      <a:round/>
                      <a:headEnd type="none" w="med" len="med"/>
                      <a:tailEnd type="none" w="med" len="med"/>
                    </a:lnB>
                  </a:tcPr>
                </a:tc>
              </a:tr>
              <a:tr h="606752">
                <a:tc>
                  <a:txBody>
                    <a:bodyPr/>
                    <a:lstStyle/>
                    <a:p>
                      <a:pPr hangingPunct="0">
                        <a:lnSpc>
                          <a:spcPct val="118000"/>
                        </a:lnSpc>
                        <a:spcAft>
                          <a:spcPts val="600"/>
                        </a:spcAft>
                      </a:pPr>
                      <a:r>
                        <a:rPr lang="ru-RU" sz="3200" kern="1400">
                          <a:solidFill>
                            <a:srgbClr val="000000"/>
                          </a:solidFill>
                          <a:latin typeface="+mn-lt"/>
                          <a:ea typeface="Times New Roman"/>
                          <a:cs typeface="Calibri"/>
                        </a:rPr>
                        <a:t>Уровень сложности</a:t>
                      </a:r>
                    </a:p>
                  </a:txBody>
                  <a:tcPr marL="0" marR="0" marT="0" marB="0">
                    <a:lnL w="12700" cap="flat" cmpd="sng" algn="ctr">
                      <a:solidFill>
                        <a:srgbClr val="006699"/>
                      </a:solidFill>
                      <a:prstDash val="solid"/>
                      <a:round/>
                      <a:headEnd type="none" w="med" len="med"/>
                      <a:tailEnd type="none" w="med" len="med"/>
                    </a:lnL>
                    <a:lnR w="12700" cap="flat" cmpd="sng" algn="ctr">
                      <a:solidFill>
                        <a:srgbClr val="006699"/>
                      </a:solidFill>
                      <a:prstDash val="solid"/>
                      <a:round/>
                      <a:headEnd type="none" w="med" len="med"/>
                      <a:tailEnd type="none" w="med" len="med"/>
                    </a:lnR>
                    <a:lnT w="12700" cap="flat" cmpd="sng" algn="ctr">
                      <a:solidFill>
                        <a:srgbClr val="006699"/>
                      </a:solidFill>
                      <a:prstDash val="solid"/>
                      <a:round/>
                      <a:headEnd type="none" w="med" len="med"/>
                      <a:tailEnd type="none" w="med" len="med"/>
                    </a:lnT>
                    <a:lnB w="12700" cap="flat" cmpd="sng" algn="ctr">
                      <a:solidFill>
                        <a:srgbClr val="006699"/>
                      </a:solidFill>
                      <a:prstDash val="solid"/>
                      <a:round/>
                      <a:headEnd type="none" w="med" len="med"/>
                      <a:tailEnd type="none" w="med" len="med"/>
                    </a:lnB>
                  </a:tcPr>
                </a:tc>
                <a:tc>
                  <a:txBody>
                    <a:bodyPr/>
                    <a:lstStyle/>
                    <a:p>
                      <a:pPr hangingPunct="0">
                        <a:lnSpc>
                          <a:spcPct val="118000"/>
                        </a:lnSpc>
                        <a:spcAft>
                          <a:spcPts val="600"/>
                        </a:spcAft>
                      </a:pPr>
                      <a:r>
                        <a:rPr lang="ru-RU" sz="3200" kern="1400">
                          <a:solidFill>
                            <a:srgbClr val="000000"/>
                          </a:solidFill>
                          <a:latin typeface="+mn-lt"/>
                          <a:ea typeface="Times New Roman"/>
                          <a:cs typeface="Calibri"/>
                        </a:rPr>
                        <a:t>Высокий </a:t>
                      </a:r>
                    </a:p>
                  </a:txBody>
                  <a:tcPr marL="0" marR="0" marT="0" marB="0">
                    <a:lnL w="12700" cap="flat" cmpd="sng" algn="ctr">
                      <a:solidFill>
                        <a:srgbClr val="006699"/>
                      </a:solidFill>
                      <a:prstDash val="solid"/>
                      <a:round/>
                      <a:headEnd type="none" w="med" len="med"/>
                      <a:tailEnd type="none" w="med" len="med"/>
                    </a:lnL>
                    <a:lnR w="12700" cap="flat" cmpd="sng" algn="ctr">
                      <a:solidFill>
                        <a:srgbClr val="006699"/>
                      </a:solidFill>
                      <a:prstDash val="solid"/>
                      <a:round/>
                      <a:headEnd type="none" w="med" len="med"/>
                      <a:tailEnd type="none" w="med" len="med"/>
                    </a:lnR>
                    <a:lnT w="12700" cap="flat" cmpd="sng" algn="ctr">
                      <a:solidFill>
                        <a:srgbClr val="006699"/>
                      </a:solidFill>
                      <a:prstDash val="solid"/>
                      <a:round/>
                      <a:headEnd type="none" w="med" len="med"/>
                      <a:tailEnd type="none" w="med" len="med"/>
                    </a:lnT>
                    <a:lnB w="12700" cap="flat" cmpd="sng" algn="ctr">
                      <a:solidFill>
                        <a:srgbClr val="006699"/>
                      </a:solidFill>
                      <a:prstDash val="solid"/>
                      <a:round/>
                      <a:headEnd type="none" w="med" len="med"/>
                      <a:tailEnd type="none" w="med" len="med"/>
                    </a:lnB>
                  </a:tcPr>
                </a:tc>
              </a:tr>
              <a:tr h="1213504">
                <a:tc>
                  <a:txBody>
                    <a:bodyPr/>
                    <a:lstStyle/>
                    <a:p>
                      <a:pPr hangingPunct="0">
                        <a:lnSpc>
                          <a:spcPct val="118000"/>
                        </a:lnSpc>
                        <a:spcAft>
                          <a:spcPts val="600"/>
                        </a:spcAft>
                      </a:pPr>
                      <a:r>
                        <a:rPr lang="ru-RU" sz="3200" kern="1400">
                          <a:solidFill>
                            <a:srgbClr val="000000"/>
                          </a:solidFill>
                          <a:latin typeface="+mn-lt"/>
                          <a:ea typeface="Times New Roman"/>
                          <a:cs typeface="Calibri"/>
                        </a:rPr>
                        <a:t>Требуемый объём текста</a:t>
                      </a:r>
                    </a:p>
                  </a:txBody>
                  <a:tcPr marL="0" marR="0" marT="0" marB="0">
                    <a:lnL w="12700" cap="flat" cmpd="sng" algn="ctr">
                      <a:solidFill>
                        <a:srgbClr val="006699"/>
                      </a:solidFill>
                      <a:prstDash val="solid"/>
                      <a:round/>
                      <a:headEnd type="none" w="med" len="med"/>
                      <a:tailEnd type="none" w="med" len="med"/>
                    </a:lnL>
                    <a:lnR w="12700" cap="flat" cmpd="sng" algn="ctr">
                      <a:solidFill>
                        <a:srgbClr val="006699"/>
                      </a:solidFill>
                      <a:prstDash val="solid"/>
                      <a:round/>
                      <a:headEnd type="none" w="med" len="med"/>
                      <a:tailEnd type="none" w="med" len="med"/>
                    </a:lnR>
                    <a:lnT w="12700" cap="flat" cmpd="sng" algn="ctr">
                      <a:solidFill>
                        <a:srgbClr val="006699"/>
                      </a:solidFill>
                      <a:prstDash val="solid"/>
                      <a:round/>
                      <a:headEnd type="none" w="med" len="med"/>
                      <a:tailEnd type="none" w="med" len="med"/>
                    </a:lnT>
                    <a:lnB w="12700" cap="flat" cmpd="sng" algn="ctr">
                      <a:solidFill>
                        <a:srgbClr val="006699"/>
                      </a:solidFill>
                      <a:prstDash val="solid"/>
                      <a:round/>
                      <a:headEnd type="none" w="med" len="med"/>
                      <a:tailEnd type="none" w="med" len="med"/>
                    </a:lnB>
                  </a:tcPr>
                </a:tc>
                <a:tc>
                  <a:txBody>
                    <a:bodyPr/>
                    <a:lstStyle/>
                    <a:p>
                      <a:pPr hangingPunct="0">
                        <a:lnSpc>
                          <a:spcPct val="118000"/>
                        </a:lnSpc>
                        <a:spcAft>
                          <a:spcPts val="600"/>
                        </a:spcAft>
                      </a:pPr>
                      <a:r>
                        <a:rPr lang="ru-RU" sz="3200" kern="1400">
                          <a:solidFill>
                            <a:srgbClr val="000000"/>
                          </a:solidFill>
                          <a:latin typeface="+mn-lt"/>
                          <a:ea typeface="Times New Roman"/>
                          <a:cs typeface="Calibri"/>
                        </a:rPr>
                        <a:t>200-250 слов</a:t>
                      </a:r>
                    </a:p>
                  </a:txBody>
                  <a:tcPr marL="0" marR="0" marT="0" marB="0">
                    <a:lnL w="12700" cap="flat" cmpd="sng" algn="ctr">
                      <a:solidFill>
                        <a:srgbClr val="006699"/>
                      </a:solidFill>
                      <a:prstDash val="solid"/>
                      <a:round/>
                      <a:headEnd type="none" w="med" len="med"/>
                      <a:tailEnd type="none" w="med" len="med"/>
                    </a:lnL>
                    <a:lnR w="12700" cap="flat" cmpd="sng" algn="ctr">
                      <a:solidFill>
                        <a:srgbClr val="006699"/>
                      </a:solidFill>
                      <a:prstDash val="solid"/>
                      <a:round/>
                      <a:headEnd type="none" w="med" len="med"/>
                      <a:tailEnd type="none" w="med" len="med"/>
                    </a:lnR>
                    <a:lnT w="12700" cap="flat" cmpd="sng" algn="ctr">
                      <a:solidFill>
                        <a:srgbClr val="006699"/>
                      </a:solidFill>
                      <a:prstDash val="solid"/>
                      <a:round/>
                      <a:headEnd type="none" w="med" len="med"/>
                      <a:tailEnd type="none" w="med" len="med"/>
                    </a:lnT>
                    <a:lnB w="12700" cap="flat" cmpd="sng" algn="ctr">
                      <a:solidFill>
                        <a:srgbClr val="006699"/>
                      </a:solidFill>
                      <a:prstDash val="solid"/>
                      <a:round/>
                      <a:headEnd type="none" w="med" len="med"/>
                      <a:tailEnd type="none" w="med" len="med"/>
                    </a:lnB>
                  </a:tcPr>
                </a:tc>
              </a:tr>
              <a:tr h="854672">
                <a:tc>
                  <a:txBody>
                    <a:bodyPr/>
                    <a:lstStyle/>
                    <a:p>
                      <a:pPr hangingPunct="0">
                        <a:lnSpc>
                          <a:spcPct val="118000"/>
                        </a:lnSpc>
                        <a:spcAft>
                          <a:spcPts val="600"/>
                        </a:spcAft>
                      </a:pPr>
                      <a:r>
                        <a:rPr lang="ru-RU" sz="3200" kern="1400" dirty="0">
                          <a:solidFill>
                            <a:srgbClr val="000000"/>
                          </a:solidFill>
                          <a:latin typeface="+mn-lt"/>
                          <a:ea typeface="Times New Roman"/>
                          <a:cs typeface="Calibri"/>
                        </a:rPr>
                        <a:t>Максимальный первичный балл</a:t>
                      </a:r>
                    </a:p>
                  </a:txBody>
                  <a:tcPr marL="0" marR="0" marT="0" marB="0">
                    <a:lnL w="12700" cap="flat" cmpd="sng" algn="ctr">
                      <a:solidFill>
                        <a:srgbClr val="006699"/>
                      </a:solidFill>
                      <a:prstDash val="solid"/>
                      <a:round/>
                      <a:headEnd type="none" w="med" len="med"/>
                      <a:tailEnd type="none" w="med" len="med"/>
                    </a:lnL>
                    <a:lnR w="12700" cap="flat" cmpd="sng" algn="ctr">
                      <a:solidFill>
                        <a:srgbClr val="006699"/>
                      </a:solidFill>
                      <a:prstDash val="solid"/>
                      <a:round/>
                      <a:headEnd type="none" w="med" len="med"/>
                      <a:tailEnd type="none" w="med" len="med"/>
                    </a:lnR>
                    <a:lnT w="12700" cap="flat" cmpd="sng" algn="ctr">
                      <a:solidFill>
                        <a:srgbClr val="006699"/>
                      </a:solidFill>
                      <a:prstDash val="solid"/>
                      <a:round/>
                      <a:headEnd type="none" w="med" len="med"/>
                      <a:tailEnd type="none" w="med" len="med"/>
                    </a:lnT>
                    <a:lnB w="12700" cap="flat" cmpd="sng" algn="ctr">
                      <a:solidFill>
                        <a:srgbClr val="006699"/>
                      </a:solidFill>
                      <a:prstDash val="solid"/>
                      <a:round/>
                      <a:headEnd type="none" w="med" len="med"/>
                      <a:tailEnd type="none" w="med" len="med"/>
                    </a:lnB>
                  </a:tcPr>
                </a:tc>
                <a:tc>
                  <a:txBody>
                    <a:bodyPr/>
                    <a:lstStyle/>
                    <a:p>
                      <a:pPr hangingPunct="0">
                        <a:lnSpc>
                          <a:spcPct val="118000"/>
                        </a:lnSpc>
                        <a:spcAft>
                          <a:spcPts val="600"/>
                        </a:spcAft>
                      </a:pPr>
                      <a:r>
                        <a:rPr lang="ru-RU" sz="3200" kern="1400" dirty="0">
                          <a:solidFill>
                            <a:srgbClr val="000000"/>
                          </a:solidFill>
                          <a:latin typeface="+mn-lt"/>
                          <a:ea typeface="Times New Roman"/>
                          <a:cs typeface="Calibri"/>
                        </a:rPr>
                        <a:t>14</a:t>
                      </a:r>
                    </a:p>
                  </a:txBody>
                  <a:tcPr marL="0" marR="0" marT="0" marB="0">
                    <a:lnL w="12700" cap="flat" cmpd="sng" algn="ctr">
                      <a:solidFill>
                        <a:srgbClr val="006699"/>
                      </a:solidFill>
                      <a:prstDash val="solid"/>
                      <a:round/>
                      <a:headEnd type="none" w="med" len="med"/>
                      <a:tailEnd type="none" w="med" len="med"/>
                    </a:lnL>
                    <a:lnR w="12700" cap="flat" cmpd="sng" algn="ctr">
                      <a:solidFill>
                        <a:srgbClr val="006699"/>
                      </a:solidFill>
                      <a:prstDash val="solid"/>
                      <a:round/>
                      <a:headEnd type="none" w="med" len="med"/>
                      <a:tailEnd type="none" w="med" len="med"/>
                    </a:lnR>
                    <a:lnT w="12700" cap="flat" cmpd="sng" algn="ctr">
                      <a:solidFill>
                        <a:srgbClr val="006699"/>
                      </a:solidFill>
                      <a:prstDash val="solid"/>
                      <a:round/>
                      <a:headEnd type="none" w="med" len="med"/>
                      <a:tailEnd type="none" w="med" len="med"/>
                    </a:lnT>
                    <a:lnB w="12700" cap="flat" cmpd="sng" algn="ctr">
                      <a:solidFill>
                        <a:srgbClr val="006699"/>
                      </a:solidFill>
                      <a:prstDash val="solid"/>
                      <a:round/>
                      <a:headEnd type="none" w="med" len="med"/>
                      <a:tailEnd type="none" w="med" len="med"/>
                    </a:lnB>
                  </a:tcPr>
                </a:tc>
              </a:tr>
            </a:tbl>
          </a:graphicData>
        </a:graphic>
      </p:graphicFrame>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259632" y="274638"/>
            <a:ext cx="7427168" cy="1143000"/>
          </a:xfrm>
        </p:spPr>
        <p:txBody>
          <a:bodyPr>
            <a:normAutofit fontScale="90000"/>
          </a:bodyPr>
          <a:lstStyle/>
          <a:p>
            <a:r>
              <a:rPr lang="ru-RU" b="1" dirty="0"/>
              <a:t>Стратегия написания высказывания</a:t>
            </a:r>
            <a:endParaRPr lang="ru-RU" dirty="0"/>
          </a:p>
        </p:txBody>
      </p:sp>
      <p:sp>
        <p:nvSpPr>
          <p:cNvPr id="3" name="Прямоугольник 2"/>
          <p:cNvSpPr/>
          <p:nvPr/>
        </p:nvSpPr>
        <p:spPr>
          <a:xfrm>
            <a:off x="251520" y="1628800"/>
            <a:ext cx="8640960" cy="5037663"/>
          </a:xfrm>
          <a:prstGeom prst="rect">
            <a:avLst/>
          </a:prstGeom>
        </p:spPr>
        <p:txBody>
          <a:bodyPr wrap="square">
            <a:spAutoFit/>
          </a:bodyPr>
          <a:lstStyle/>
          <a:p>
            <a:pPr hangingPunct="0"/>
            <a:r>
              <a:rPr lang="ru-RU" sz="2400" dirty="0"/>
              <a:t>1.Внимательно прочитать инструкцию  и   утверждение-стимул;</a:t>
            </a:r>
          </a:p>
          <a:p>
            <a:pPr hangingPunct="0"/>
            <a:r>
              <a:rPr lang="ru-RU" sz="2400" dirty="0"/>
              <a:t>2. Спланировать </a:t>
            </a:r>
            <a:r>
              <a:rPr lang="ru-RU" sz="2400" dirty="0" smtClean="0"/>
              <a:t>письменное высказывание;</a:t>
            </a:r>
            <a:endParaRPr lang="ru-RU" sz="2400" dirty="0"/>
          </a:p>
          <a:p>
            <a:pPr hangingPunct="0"/>
            <a:r>
              <a:rPr lang="ru-RU" sz="2400" dirty="0"/>
              <a:t>3. Ввести в проблему </a:t>
            </a:r>
            <a:r>
              <a:rPr lang="ru-RU" sz="2400" b="1" dirty="0"/>
              <a:t>во вступительной </a:t>
            </a:r>
            <a:r>
              <a:rPr lang="ru-RU" sz="2400" b="1" dirty="0" smtClean="0"/>
              <a:t>части;</a:t>
            </a:r>
            <a:endParaRPr lang="ru-RU" sz="2400" dirty="0"/>
          </a:p>
          <a:p>
            <a:pPr hangingPunct="0"/>
            <a:r>
              <a:rPr lang="ru-RU" sz="2400" dirty="0"/>
              <a:t>3. Во </a:t>
            </a:r>
            <a:r>
              <a:rPr lang="ru-RU" sz="2400" b="1" dirty="0"/>
              <a:t>втором абзаце</a:t>
            </a:r>
            <a:r>
              <a:rPr lang="ru-RU" sz="2400" dirty="0"/>
              <a:t> необходимо чётко  выразить своё </a:t>
            </a:r>
            <a:r>
              <a:rPr lang="ru-RU" sz="2400" dirty="0" smtClean="0"/>
              <a:t>мнение;</a:t>
            </a:r>
            <a:endParaRPr lang="ru-RU" sz="2400" dirty="0"/>
          </a:p>
          <a:p>
            <a:pPr hangingPunct="0"/>
            <a:r>
              <a:rPr lang="ru-RU" sz="2400" dirty="0"/>
              <a:t>4. В </a:t>
            </a:r>
            <a:r>
              <a:rPr lang="ru-RU" sz="2400" b="1" dirty="0"/>
              <a:t>третьем абзаце </a:t>
            </a:r>
            <a:r>
              <a:rPr lang="ru-RU" sz="2400" dirty="0"/>
              <a:t>следует</a:t>
            </a:r>
            <a:r>
              <a:rPr lang="ru-RU" sz="2400" b="1" dirty="0"/>
              <a:t>  </a:t>
            </a:r>
            <a:r>
              <a:rPr lang="ru-RU" sz="2400" dirty="0" smtClean="0"/>
              <a:t>аргументировано представить </a:t>
            </a:r>
            <a:r>
              <a:rPr lang="ru-RU" sz="2400" dirty="0"/>
              <a:t>другие точки зрения</a:t>
            </a:r>
            <a:r>
              <a:rPr lang="ru-RU" sz="2400" dirty="0" smtClean="0"/>
              <a:t>;</a:t>
            </a:r>
            <a:endParaRPr lang="ru-RU" sz="2400" dirty="0"/>
          </a:p>
          <a:p>
            <a:pPr hangingPunct="0"/>
            <a:r>
              <a:rPr lang="ru-RU" sz="2400" dirty="0"/>
              <a:t>5. В </a:t>
            </a:r>
            <a:r>
              <a:rPr lang="ru-RU" sz="2400" b="1" dirty="0" smtClean="0"/>
              <a:t>четвёртом </a:t>
            </a:r>
            <a:r>
              <a:rPr lang="ru-RU" sz="2400" b="1" dirty="0"/>
              <a:t>абзаце</a:t>
            </a:r>
            <a:r>
              <a:rPr lang="ru-RU" sz="2400" dirty="0"/>
              <a:t> рекомендуется дать 1-2 аргумента почему вы не согласны с другой точкой </a:t>
            </a:r>
            <a:r>
              <a:rPr lang="ru-RU" sz="2400" dirty="0" smtClean="0"/>
              <a:t>зрения;</a:t>
            </a:r>
            <a:endParaRPr lang="ru-RU" sz="2400" dirty="0"/>
          </a:p>
          <a:p>
            <a:pPr hangingPunct="0"/>
            <a:r>
              <a:rPr lang="ru-RU" sz="2400" dirty="0"/>
              <a:t>6. В </a:t>
            </a:r>
            <a:r>
              <a:rPr lang="ru-RU" sz="2400" b="1" dirty="0" smtClean="0"/>
              <a:t>пятом </a:t>
            </a:r>
            <a:r>
              <a:rPr lang="ru-RU" sz="2400" b="1" dirty="0"/>
              <a:t>абзаце</a:t>
            </a:r>
            <a:r>
              <a:rPr lang="ru-RU" sz="2400" dirty="0"/>
              <a:t> нужно ещё раз указать на проблемный характер </a:t>
            </a:r>
            <a:r>
              <a:rPr lang="ru-RU" sz="2400" dirty="0" smtClean="0"/>
              <a:t>темы;</a:t>
            </a:r>
          </a:p>
          <a:p>
            <a:pPr hangingPunct="0"/>
            <a:r>
              <a:rPr lang="ru-RU" sz="2400" dirty="0"/>
              <a:t>7</a:t>
            </a:r>
            <a:r>
              <a:rPr lang="ru-RU" sz="2400" dirty="0" smtClean="0"/>
              <a:t>. Проверить: Объём сочинения; Средства </a:t>
            </a:r>
            <a:r>
              <a:rPr lang="ru-RU" sz="2400" dirty="0"/>
              <a:t>логической </a:t>
            </a:r>
            <a:r>
              <a:rPr lang="ru-RU" sz="2400" dirty="0" smtClean="0"/>
              <a:t>связи; Правильность </a:t>
            </a:r>
            <a:r>
              <a:rPr lang="ru-RU" sz="2400" dirty="0"/>
              <a:t>использования грамматического и лексического материала</a:t>
            </a:r>
          </a:p>
        </p:txBody>
      </p:sp>
      <p:pic>
        <p:nvPicPr>
          <p:cNvPr id="4" name="Picture 2" descr="http://coolschool-spb.ru/upload/%D0%B5%D0%B3%D1%8D.jpg"/>
          <p:cNvPicPr>
            <a:picLocks noChangeAspect="1" noChangeArrowheads="1"/>
          </p:cNvPicPr>
          <p:nvPr/>
        </p:nvPicPr>
        <p:blipFill>
          <a:blip r:embed="rId2" cstate="print"/>
          <a:srcRect/>
          <a:stretch>
            <a:fillRect/>
          </a:stretch>
        </p:blipFill>
        <p:spPr bwMode="auto">
          <a:xfrm>
            <a:off x="395536" y="0"/>
            <a:ext cx="1763688" cy="1722190"/>
          </a:xfrm>
          <a:prstGeom prst="rect">
            <a:avLst/>
          </a:prstGeom>
          <a:noFill/>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b="1" dirty="0" smtClean="0"/>
              <a:t>Письмо-стимул от зарубежного друга</a:t>
            </a:r>
            <a:endParaRPr lang="ru-RU" b="1" dirty="0"/>
          </a:p>
        </p:txBody>
      </p:sp>
      <p:sp>
        <p:nvSpPr>
          <p:cNvPr id="3" name="Прямоугольник 2"/>
          <p:cNvSpPr/>
          <p:nvPr/>
        </p:nvSpPr>
        <p:spPr>
          <a:xfrm>
            <a:off x="179512" y="1484785"/>
            <a:ext cx="8784976" cy="5406996"/>
          </a:xfrm>
          <a:prstGeom prst="rect">
            <a:avLst/>
          </a:prstGeom>
        </p:spPr>
        <p:txBody>
          <a:bodyPr wrap="square">
            <a:spAutoFit/>
          </a:bodyPr>
          <a:lstStyle/>
          <a:p>
            <a:pPr lvl="0" algn="just" fontAlgn="base">
              <a:spcBef>
                <a:spcPct val="0"/>
              </a:spcBef>
              <a:spcAft>
                <a:spcPct val="0"/>
              </a:spcAft>
            </a:pPr>
            <a:r>
              <a:rPr lang="en-US" sz="2400" dirty="0" smtClean="0">
                <a:solidFill>
                  <a:srgbClr val="000000"/>
                </a:solidFill>
                <a:cs typeface="Arial" pitchFamily="34" charset="0"/>
              </a:rPr>
              <a:t>You have 20 minutes to do this task. You have received a letter from your English-speaking pen friend Steve </a:t>
            </a:r>
          </a:p>
          <a:p>
            <a:pPr lvl="0" algn="just" fontAlgn="base">
              <a:spcBef>
                <a:spcPct val="0"/>
              </a:spcBef>
              <a:spcAft>
                <a:spcPct val="0"/>
              </a:spcAft>
            </a:pPr>
            <a:endParaRPr kumimoji="0" lang="en-US" sz="2400" b="1" i="0" u="none" strike="noStrike" cap="none" normalizeH="0" baseline="0" dirty="0" smtClean="0">
              <a:ln>
                <a:noFill/>
              </a:ln>
              <a:solidFill>
                <a:srgbClr val="000000"/>
              </a:solidFill>
              <a:effectLst/>
              <a:cs typeface="Arial" pitchFamily="34" charset="0"/>
            </a:endParaRPr>
          </a:p>
          <a:p>
            <a:pPr lvl="0" algn="just" fontAlgn="base">
              <a:spcBef>
                <a:spcPct val="0"/>
              </a:spcBef>
              <a:spcAft>
                <a:spcPct val="0"/>
              </a:spcAft>
            </a:pPr>
            <a:r>
              <a:rPr kumimoji="0" lang="en-US" sz="2400" b="1" i="0" u="none" strike="noStrike" cap="none" normalizeH="0" baseline="0" dirty="0" smtClean="0">
                <a:ln>
                  <a:noFill/>
                </a:ln>
                <a:solidFill>
                  <a:srgbClr val="000000"/>
                </a:solidFill>
                <a:effectLst/>
                <a:cs typeface="Arial" pitchFamily="34" charset="0"/>
              </a:rPr>
              <a:t>At</a:t>
            </a:r>
            <a:r>
              <a:rPr kumimoji="0" lang="en-US" sz="2400" b="1" i="0" u="none" strike="noStrike" cap="none" normalizeH="0" dirty="0" smtClean="0">
                <a:ln>
                  <a:noFill/>
                </a:ln>
                <a:solidFill>
                  <a:srgbClr val="000000"/>
                </a:solidFill>
                <a:effectLst/>
                <a:cs typeface="Arial" pitchFamily="34" charset="0"/>
              </a:rPr>
              <a:t> school we are doing projects on reading habits of people in different countries. Could you tell me </a:t>
            </a:r>
            <a:r>
              <a:rPr kumimoji="0" lang="en-US" sz="2400" b="1" i="0" u="none" strike="noStrike" cap="none" normalizeH="0" dirty="0" smtClean="0">
                <a:ln>
                  <a:noFill/>
                </a:ln>
                <a:solidFill>
                  <a:srgbClr val="FF0000"/>
                </a:solidFill>
                <a:effectLst/>
                <a:cs typeface="Arial" pitchFamily="34" charset="0"/>
              </a:rPr>
              <a:t>what kind of books you and the members of you family like reading?</a:t>
            </a:r>
            <a:r>
              <a:rPr kumimoji="0" lang="en-US" sz="2400" b="1" i="0" u="none" strike="noStrike" cap="none" normalizeH="0" dirty="0" smtClean="0">
                <a:ln>
                  <a:noFill/>
                </a:ln>
                <a:solidFill>
                  <a:srgbClr val="000000"/>
                </a:solidFill>
                <a:effectLst/>
                <a:cs typeface="Arial" pitchFamily="34" charset="0"/>
              </a:rPr>
              <a:t> As for the family news my sister got married last week…</a:t>
            </a:r>
          </a:p>
          <a:p>
            <a:pPr lvl="0" algn="just" fontAlgn="base">
              <a:spcBef>
                <a:spcPct val="0"/>
              </a:spcBef>
              <a:spcAft>
                <a:spcPct val="0"/>
              </a:spcAft>
            </a:pPr>
            <a:endParaRPr lang="en-US" sz="2400" baseline="0" dirty="0">
              <a:solidFill>
                <a:srgbClr val="000000"/>
              </a:solidFill>
              <a:cs typeface="Arial" pitchFamily="34" charset="0"/>
            </a:endParaRPr>
          </a:p>
          <a:p>
            <a:pPr lvl="0" algn="just" fontAlgn="base">
              <a:spcBef>
                <a:spcPct val="0"/>
              </a:spcBef>
              <a:spcAft>
                <a:spcPct val="0"/>
              </a:spcAft>
            </a:pPr>
            <a:r>
              <a:rPr kumimoji="0" lang="en-US" sz="2400" i="0" u="none" strike="noStrike" cap="none" normalizeH="0" dirty="0" smtClean="0">
                <a:ln>
                  <a:noFill/>
                </a:ln>
                <a:solidFill>
                  <a:srgbClr val="000000"/>
                </a:solidFill>
                <a:effectLst/>
                <a:cs typeface="Arial" pitchFamily="34" charset="0"/>
              </a:rPr>
              <a:t>Write a letter to Steve</a:t>
            </a:r>
          </a:p>
          <a:p>
            <a:pPr lvl="0" algn="just" fontAlgn="base">
              <a:spcBef>
                <a:spcPct val="0"/>
              </a:spcBef>
              <a:spcAft>
                <a:spcPct val="0"/>
              </a:spcAft>
            </a:pPr>
            <a:r>
              <a:rPr lang="en-US" sz="2400" baseline="0" dirty="0" smtClean="0">
                <a:solidFill>
                  <a:srgbClr val="000000"/>
                </a:solidFill>
                <a:cs typeface="Arial" pitchFamily="34" charset="0"/>
              </a:rPr>
              <a:t>In</a:t>
            </a:r>
            <a:r>
              <a:rPr lang="en-US" sz="2400" dirty="0" smtClean="0">
                <a:solidFill>
                  <a:srgbClr val="000000"/>
                </a:solidFill>
                <a:cs typeface="Arial" pitchFamily="34" charset="0"/>
              </a:rPr>
              <a:t> you letter</a:t>
            </a:r>
          </a:p>
          <a:p>
            <a:pPr lvl="0" algn="just" fontAlgn="base">
              <a:spcBef>
                <a:spcPct val="0"/>
              </a:spcBef>
              <a:spcAft>
                <a:spcPct val="0"/>
              </a:spcAft>
              <a:buFontTx/>
              <a:buChar char="-"/>
            </a:pPr>
            <a:r>
              <a:rPr lang="en-US" sz="2400" dirty="0" smtClean="0">
                <a:solidFill>
                  <a:srgbClr val="000000"/>
                </a:solidFill>
                <a:cs typeface="Arial" pitchFamily="34" charset="0"/>
              </a:rPr>
              <a:t>Tell him about the kind of books you and your relatives like to read</a:t>
            </a:r>
          </a:p>
          <a:p>
            <a:pPr lvl="0" algn="just" fontAlgn="base">
              <a:spcBef>
                <a:spcPct val="0"/>
              </a:spcBef>
              <a:spcAft>
                <a:spcPct val="0"/>
              </a:spcAft>
              <a:buFontTx/>
              <a:buChar char="-"/>
            </a:pPr>
            <a:r>
              <a:rPr kumimoji="0" lang="en-US" sz="2400" i="0" u="none" strike="noStrike" cap="none" normalizeH="0" baseline="0" dirty="0" smtClean="0">
                <a:ln>
                  <a:noFill/>
                </a:ln>
                <a:solidFill>
                  <a:srgbClr val="000000"/>
                </a:solidFill>
                <a:effectLst/>
                <a:cs typeface="Arial" pitchFamily="34" charset="0"/>
              </a:rPr>
              <a:t>- ask 3 questions about </a:t>
            </a:r>
            <a:r>
              <a:rPr kumimoji="0" lang="en-US" sz="2400" i="0" u="none" strike="noStrike" cap="none" normalizeH="0" baseline="0" dirty="0" smtClean="0">
                <a:ln>
                  <a:noFill/>
                </a:ln>
                <a:solidFill>
                  <a:srgbClr val="FF0000"/>
                </a:solidFill>
                <a:effectLst/>
                <a:cs typeface="Arial" pitchFamily="34" charset="0"/>
              </a:rPr>
              <a:t>his sister’s husband</a:t>
            </a:r>
          </a:p>
          <a:p>
            <a:pPr lvl="0" algn="just" fontAlgn="base">
              <a:spcBef>
                <a:spcPct val="0"/>
              </a:spcBef>
              <a:spcAft>
                <a:spcPct val="0"/>
              </a:spcAft>
            </a:pPr>
            <a:r>
              <a:rPr kumimoji="0" lang="en-US" sz="2400" i="0" u="none" strike="noStrike" cap="none" normalizeH="0" baseline="0" dirty="0" smtClean="0">
                <a:ln>
                  <a:noFill/>
                </a:ln>
                <a:solidFill>
                  <a:schemeClr val="tx1"/>
                </a:solidFill>
                <a:effectLst/>
                <a:cs typeface="Arial" pitchFamily="34" charset="0"/>
              </a:rPr>
              <a:t>Write 100-140 words</a:t>
            </a:r>
          </a:p>
          <a:p>
            <a:pPr lvl="0" algn="just" fontAlgn="base">
              <a:spcBef>
                <a:spcPct val="0"/>
              </a:spcBef>
              <a:spcAft>
                <a:spcPct val="0"/>
              </a:spcAft>
            </a:pPr>
            <a:r>
              <a:rPr lang="en-US" sz="2400" dirty="0" smtClean="0">
                <a:cs typeface="Arial" pitchFamily="34" charset="0"/>
              </a:rPr>
              <a:t>Remember the rules of letter writing</a:t>
            </a:r>
            <a:endParaRPr kumimoji="0" lang="ru-RU" sz="2400" i="0" u="none" strike="noStrike" cap="none" normalizeH="0" baseline="0" dirty="0" smtClean="0">
              <a:ln>
                <a:noFill/>
              </a:ln>
              <a:solidFill>
                <a:schemeClr val="tx1"/>
              </a:solidFill>
              <a:effectLst/>
              <a:cs typeface="Arial" pitchFamily="34"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b="1" dirty="0" smtClean="0"/>
              <a:t>Адрес, дата, неофициальное обращение</a:t>
            </a:r>
            <a:endParaRPr lang="ru-RU" b="1" dirty="0"/>
          </a:p>
        </p:txBody>
      </p:sp>
      <p:sp>
        <p:nvSpPr>
          <p:cNvPr id="3" name="Прямоугольник 2"/>
          <p:cNvSpPr/>
          <p:nvPr/>
        </p:nvSpPr>
        <p:spPr>
          <a:xfrm>
            <a:off x="179512" y="1484785"/>
            <a:ext cx="8784976" cy="2308324"/>
          </a:xfrm>
          <a:prstGeom prst="rect">
            <a:avLst/>
          </a:prstGeom>
        </p:spPr>
        <p:txBody>
          <a:bodyPr wrap="square">
            <a:spAutoFit/>
          </a:bodyPr>
          <a:lstStyle/>
          <a:p>
            <a:pPr lvl="0" algn="r" fontAlgn="base">
              <a:spcBef>
                <a:spcPct val="0"/>
              </a:spcBef>
              <a:spcAft>
                <a:spcPct val="0"/>
              </a:spcAft>
            </a:pPr>
            <a:r>
              <a:rPr lang="en-US" sz="2400" dirty="0" smtClean="0">
                <a:cs typeface="Arial" pitchFamily="34" charset="0"/>
              </a:rPr>
              <a:t>Moscow</a:t>
            </a:r>
          </a:p>
          <a:p>
            <a:pPr lvl="0" algn="r" fontAlgn="base">
              <a:spcBef>
                <a:spcPct val="0"/>
              </a:spcBef>
              <a:spcAft>
                <a:spcPct val="0"/>
              </a:spcAft>
            </a:pPr>
            <a:r>
              <a:rPr kumimoji="0" lang="en-US" sz="2400" i="0" u="none" strike="noStrike" cap="none" normalizeH="0" baseline="0" dirty="0" smtClean="0">
                <a:ln>
                  <a:noFill/>
                </a:ln>
                <a:solidFill>
                  <a:schemeClr val="tx1"/>
                </a:solidFill>
                <a:effectLst/>
                <a:cs typeface="Arial" pitchFamily="34" charset="0"/>
              </a:rPr>
              <a:t>Russia</a:t>
            </a:r>
          </a:p>
          <a:p>
            <a:pPr lvl="0" algn="r" fontAlgn="base">
              <a:spcBef>
                <a:spcPct val="0"/>
              </a:spcBef>
              <a:spcAft>
                <a:spcPct val="0"/>
              </a:spcAft>
            </a:pPr>
            <a:endParaRPr lang="en-US" sz="2400" dirty="0">
              <a:cs typeface="Arial" pitchFamily="34" charset="0"/>
            </a:endParaRPr>
          </a:p>
          <a:p>
            <a:pPr lvl="0" algn="r" fontAlgn="base">
              <a:spcBef>
                <a:spcPct val="0"/>
              </a:spcBef>
              <a:spcAft>
                <a:spcPct val="0"/>
              </a:spcAft>
            </a:pPr>
            <a:r>
              <a:rPr kumimoji="0" lang="en-US" sz="2400" i="0" u="none" strike="noStrike" cap="none" normalizeH="0" baseline="0" dirty="0" smtClean="0">
                <a:ln>
                  <a:noFill/>
                </a:ln>
                <a:solidFill>
                  <a:schemeClr val="tx1"/>
                </a:solidFill>
                <a:effectLst/>
                <a:cs typeface="Arial" pitchFamily="34" charset="0"/>
              </a:rPr>
              <a:t>November</a:t>
            </a:r>
            <a:r>
              <a:rPr kumimoji="0" lang="en-US" sz="2400" i="0" u="none" strike="noStrike" cap="none" normalizeH="0" dirty="0" smtClean="0">
                <a:ln>
                  <a:noFill/>
                </a:ln>
                <a:solidFill>
                  <a:schemeClr val="tx1"/>
                </a:solidFill>
                <a:effectLst/>
                <a:cs typeface="Arial" pitchFamily="34" charset="0"/>
              </a:rPr>
              <a:t> 17, 2016</a:t>
            </a:r>
          </a:p>
          <a:p>
            <a:pPr lvl="0" algn="r" fontAlgn="base">
              <a:spcBef>
                <a:spcPct val="0"/>
              </a:spcBef>
              <a:spcAft>
                <a:spcPct val="0"/>
              </a:spcAft>
            </a:pPr>
            <a:endParaRPr lang="en-US" sz="2400" baseline="0" dirty="0">
              <a:cs typeface="Arial" pitchFamily="34" charset="0"/>
            </a:endParaRPr>
          </a:p>
          <a:p>
            <a:pPr lvl="0" indent="719138" fontAlgn="base">
              <a:spcBef>
                <a:spcPct val="0"/>
              </a:spcBef>
              <a:spcAft>
                <a:spcPct val="0"/>
              </a:spcAft>
            </a:pPr>
            <a:r>
              <a:rPr kumimoji="0" lang="en-US" sz="2400" i="0" u="none" strike="noStrike" cap="none" normalizeH="0" dirty="0" smtClean="0">
                <a:ln>
                  <a:noFill/>
                </a:ln>
                <a:solidFill>
                  <a:schemeClr val="tx1"/>
                </a:solidFill>
                <a:effectLst/>
                <a:cs typeface="Arial" pitchFamily="34" charset="0"/>
              </a:rPr>
              <a:t>Dear Steve,</a:t>
            </a:r>
            <a:endParaRPr kumimoji="0" lang="ru-RU" sz="2400" i="0" u="none" strike="noStrike" cap="none" normalizeH="0" baseline="0" dirty="0" smtClean="0">
              <a:ln>
                <a:noFill/>
              </a:ln>
              <a:solidFill>
                <a:schemeClr val="tx1"/>
              </a:solidFill>
              <a:effectLst/>
              <a:cs typeface="Arial" pitchFamily="34" charset="0"/>
            </a:endParaRPr>
          </a:p>
        </p:txBody>
      </p:sp>
      <p:sp>
        <p:nvSpPr>
          <p:cNvPr id="4" name="Прямоугольник 3"/>
          <p:cNvSpPr/>
          <p:nvPr/>
        </p:nvSpPr>
        <p:spPr>
          <a:xfrm rot="20173592">
            <a:off x="356728" y="4746384"/>
            <a:ext cx="5301259" cy="923330"/>
          </a:xfrm>
          <a:prstGeom prst="rect">
            <a:avLst/>
          </a:prstGeom>
          <a:noFill/>
        </p:spPr>
        <p:txBody>
          <a:bodyPr wrap="none" lIns="91440" tIns="45720" rIns="91440" bIns="45720">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en-US" sz="5400" b="1" cap="none" spc="0"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Date/month/year</a:t>
            </a:r>
            <a:endParaRPr lang="ru-RU" sz="5400" b="1" cap="none" spc="0"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endParaRPr>
          </a:p>
        </p:txBody>
      </p:sp>
      <p:sp>
        <p:nvSpPr>
          <p:cNvPr id="5" name="Прямоугольник 4"/>
          <p:cNvSpPr/>
          <p:nvPr/>
        </p:nvSpPr>
        <p:spPr>
          <a:xfrm rot="20150956">
            <a:off x="4578421" y="4724771"/>
            <a:ext cx="3637984" cy="923330"/>
          </a:xfrm>
          <a:prstGeom prst="rect">
            <a:avLst/>
          </a:prstGeom>
          <a:noFill/>
        </p:spPr>
        <p:txBody>
          <a:bodyPr wrap="none" lIns="91440" tIns="45720" rIns="91440" bIns="45720">
            <a:spAutoFit/>
          </a:bodyPr>
          <a:lstStyle/>
          <a:p>
            <a:pPr algn="ctr"/>
            <a:r>
              <a:rPr lang="en-US" sz="5400" b="1" cap="all" spc="0"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Dear sally,</a:t>
            </a:r>
            <a:endParaRPr lang="ru-RU" sz="5400" b="1" cap="all" spc="0"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b="1" dirty="0" smtClean="0"/>
              <a:t>Первый</a:t>
            </a:r>
            <a:r>
              <a:rPr lang="en-US" b="1" dirty="0" smtClean="0"/>
              <a:t> </a:t>
            </a:r>
            <a:r>
              <a:rPr lang="ru-RU" b="1" dirty="0" smtClean="0"/>
              <a:t>абзац</a:t>
            </a:r>
            <a:endParaRPr lang="ru-RU" b="1" dirty="0"/>
          </a:p>
        </p:txBody>
      </p:sp>
      <p:sp>
        <p:nvSpPr>
          <p:cNvPr id="3" name="Прямоугольник 2"/>
          <p:cNvSpPr/>
          <p:nvPr/>
        </p:nvSpPr>
        <p:spPr>
          <a:xfrm>
            <a:off x="179512" y="1268761"/>
            <a:ext cx="8784976" cy="1200329"/>
          </a:xfrm>
          <a:prstGeom prst="rect">
            <a:avLst/>
          </a:prstGeom>
        </p:spPr>
        <p:txBody>
          <a:bodyPr wrap="square">
            <a:spAutoFit/>
          </a:bodyPr>
          <a:lstStyle/>
          <a:p>
            <a:pPr lvl="0" indent="719138" algn="just" fontAlgn="base">
              <a:spcBef>
                <a:spcPct val="0"/>
              </a:spcBef>
              <a:spcAft>
                <a:spcPct val="0"/>
              </a:spcAft>
            </a:pPr>
            <a:r>
              <a:rPr lang="en-US" sz="2400" dirty="0" smtClean="0">
                <a:solidFill>
                  <a:srgbClr val="000000"/>
                </a:solidFill>
                <a:cs typeface="Arial" pitchFamily="34" charset="0"/>
              </a:rPr>
              <a:t>Thank you for your letter. I was glad to hear from you again. I’m sorry for not writing to you because I had so many tasks at school that I had little free time.</a:t>
            </a:r>
          </a:p>
        </p:txBody>
      </p:sp>
      <p:sp>
        <p:nvSpPr>
          <p:cNvPr id="4" name="Прямоугольник 3"/>
          <p:cNvSpPr/>
          <p:nvPr/>
        </p:nvSpPr>
        <p:spPr>
          <a:xfrm rot="20873236">
            <a:off x="575078" y="2967335"/>
            <a:ext cx="7993855" cy="707886"/>
          </a:xfrm>
          <a:prstGeom prst="rect">
            <a:avLst/>
          </a:prstGeom>
          <a:noFill/>
        </p:spPr>
        <p:txBody>
          <a:bodyPr wrap="none" lIns="91440" tIns="45720" rIns="91440" bIns="45720">
            <a:spAutoFit/>
          </a:bodyPr>
          <a:lstStyle/>
          <a:p>
            <a:pPr algn="ctr"/>
            <a:r>
              <a:rPr lang="en-US" sz="4000" b="1" cap="none" spc="300" dirty="0" smtClean="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rPr>
              <a:t>Thanks a lot for your last letter</a:t>
            </a:r>
            <a:endParaRPr lang="ru-RU" sz="4000" b="1" cap="none" spc="300" dirty="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endParaRPr>
          </a:p>
        </p:txBody>
      </p:sp>
      <p:sp>
        <p:nvSpPr>
          <p:cNvPr id="5" name="Прямоугольник 4"/>
          <p:cNvSpPr/>
          <p:nvPr/>
        </p:nvSpPr>
        <p:spPr>
          <a:xfrm rot="20755543">
            <a:off x="1699264" y="3759097"/>
            <a:ext cx="6452216" cy="923330"/>
          </a:xfrm>
          <a:prstGeom prst="rect">
            <a:avLst/>
          </a:prstGeom>
          <a:noFill/>
        </p:spPr>
        <p:txBody>
          <a:bodyPr wrap="none" lIns="91440" tIns="45720" rIns="91440" bIns="4572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en-US" sz="5400" b="1" cap="none"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I was happy to hear…</a:t>
            </a:r>
            <a:endParaRPr lang="ru-RU" sz="5400" b="1" cap="none"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endParaRPr>
          </a:p>
        </p:txBody>
      </p:sp>
      <p:sp>
        <p:nvSpPr>
          <p:cNvPr id="6" name="Прямоугольник 5"/>
          <p:cNvSpPr/>
          <p:nvPr/>
        </p:nvSpPr>
        <p:spPr>
          <a:xfrm rot="20673510">
            <a:off x="1665697" y="4954135"/>
            <a:ext cx="7490577" cy="923330"/>
          </a:xfrm>
          <a:prstGeom prst="rect">
            <a:avLst/>
          </a:prstGeom>
          <a:noFill/>
        </p:spPr>
        <p:txBody>
          <a:bodyPr wrap="none" lIns="91440" tIns="45720" rIns="91440" bIns="45720">
            <a:spAutoFit/>
          </a:bodyPr>
          <a:lstStyle/>
          <a:p>
            <a:pPr algn="ctr"/>
            <a:r>
              <a:rPr lang="en-US" sz="5400" b="1" cap="none" spc="0" dirty="0" smtClean="0">
                <a:ln w="19050">
                  <a:solidFill>
                    <a:schemeClr val="tx2">
                      <a:tint val="1000"/>
                    </a:schemeClr>
                  </a:solidFill>
                  <a:prstDash val="solid"/>
                </a:ln>
                <a:solidFill>
                  <a:schemeClr val="accent3"/>
                </a:solidFill>
                <a:effectLst>
                  <a:outerShdw blurRad="50000" dist="50800" dir="7500000" algn="tl">
                    <a:srgbClr val="000000">
                      <a:shade val="5000"/>
                      <a:alpha val="35000"/>
                    </a:srgbClr>
                  </a:outerShdw>
                </a:effectLst>
              </a:rPr>
              <a:t>Great news about your…!</a:t>
            </a:r>
            <a:endParaRPr lang="ru-RU" sz="5400" b="1" cap="none" spc="0" dirty="0">
              <a:ln w="19050">
                <a:solidFill>
                  <a:schemeClr val="tx2">
                    <a:tint val="1000"/>
                  </a:schemeClr>
                </a:solidFill>
                <a:prstDash val="solid"/>
              </a:ln>
              <a:solidFill>
                <a:schemeClr val="accent3"/>
              </a:solidFill>
              <a:effectLst>
                <a:outerShdw blurRad="50000" dist="50800" dir="7500000" algn="tl">
                  <a:srgbClr val="000000">
                    <a:shade val="5000"/>
                    <a:alpha val="35000"/>
                  </a:srgbClr>
                </a:outerShdw>
              </a:effectLst>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b="1" dirty="0" smtClean="0"/>
              <a:t>Основная часть письма </a:t>
            </a:r>
            <a:endParaRPr lang="ru-RU" b="1" dirty="0"/>
          </a:p>
        </p:txBody>
      </p:sp>
      <p:sp>
        <p:nvSpPr>
          <p:cNvPr id="3" name="Прямоугольник 2"/>
          <p:cNvSpPr/>
          <p:nvPr/>
        </p:nvSpPr>
        <p:spPr>
          <a:xfrm>
            <a:off x="179512" y="1268761"/>
            <a:ext cx="8784976" cy="3046988"/>
          </a:xfrm>
          <a:prstGeom prst="rect">
            <a:avLst/>
          </a:prstGeom>
        </p:spPr>
        <p:txBody>
          <a:bodyPr wrap="square">
            <a:spAutoFit/>
          </a:bodyPr>
          <a:lstStyle/>
          <a:p>
            <a:pPr lvl="0" indent="719138" algn="just" fontAlgn="base">
              <a:spcBef>
                <a:spcPct val="0"/>
              </a:spcBef>
              <a:spcAft>
                <a:spcPct val="0"/>
              </a:spcAft>
            </a:pPr>
            <a:r>
              <a:rPr lang="en-US" sz="2400" dirty="0" smtClean="0">
                <a:solidFill>
                  <a:srgbClr val="000000"/>
                </a:solidFill>
                <a:cs typeface="Arial" pitchFamily="34" charset="0"/>
              </a:rPr>
              <a:t>You’ve written that you are also busy doing a project at school. I’ve always thought it might be interesting to know about reading habits of people all over the world.</a:t>
            </a:r>
          </a:p>
          <a:p>
            <a:pPr lvl="0" indent="719138" algn="just" fontAlgn="base">
              <a:spcBef>
                <a:spcPct val="0"/>
              </a:spcBef>
              <a:spcAft>
                <a:spcPct val="0"/>
              </a:spcAft>
            </a:pPr>
            <a:r>
              <a:rPr lang="en-US" sz="2400" dirty="0" smtClean="0">
                <a:solidFill>
                  <a:srgbClr val="000000"/>
                </a:solidFill>
                <a:cs typeface="Arial" pitchFamily="34" charset="0"/>
              </a:rPr>
              <a:t>You ask what books my family and I like reading. To be honest, I’m not reading much this year as I’m preparing for the final exams, but mostly I choose fantasy books. My mother enjoys reading detective stories while my father prefers historic literature.</a:t>
            </a:r>
          </a:p>
          <a:p>
            <a:pPr lvl="0" indent="719138" algn="just" fontAlgn="base">
              <a:spcBef>
                <a:spcPct val="0"/>
              </a:spcBef>
              <a:spcAft>
                <a:spcPct val="0"/>
              </a:spcAft>
            </a:pPr>
            <a:endParaRPr lang="en-US" sz="2400" dirty="0" smtClean="0">
              <a:solidFill>
                <a:srgbClr val="000000"/>
              </a:solidFill>
              <a:cs typeface="Arial" pitchFamily="34" charset="0"/>
            </a:endParaRPr>
          </a:p>
        </p:txBody>
      </p:sp>
      <p:sp>
        <p:nvSpPr>
          <p:cNvPr id="4" name="Прямоугольник 3"/>
          <p:cNvSpPr/>
          <p:nvPr/>
        </p:nvSpPr>
        <p:spPr>
          <a:xfrm>
            <a:off x="539552" y="4005064"/>
            <a:ext cx="1653979" cy="923330"/>
          </a:xfrm>
          <a:prstGeom prst="rect">
            <a:avLst/>
          </a:prstGeom>
          <a:noFill/>
        </p:spPr>
        <p:txBody>
          <a:bodyPr wrap="none" lIns="91440" tIns="45720" rIns="91440" bIns="45720">
            <a:spAutoFit/>
            <a:scene3d>
              <a:camera prst="orthographicFront"/>
              <a:lightRig rig="glow" dir="tl">
                <a:rot lat="0" lon="0" rev="5400000"/>
              </a:lightRig>
            </a:scene3d>
            <a:sp3d contourW="12700">
              <a:bevelT w="25400" h="25400"/>
              <a:contourClr>
                <a:schemeClr val="accent6">
                  <a:shade val="73000"/>
                </a:schemeClr>
              </a:contourClr>
            </a:sp3d>
          </a:bodyPr>
          <a:lstStyle/>
          <a:p>
            <a:pPr algn="ctr"/>
            <a:r>
              <a:rPr lang="en-US" sz="5400" b="1" dirty="0" smtClean="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rPr>
              <a:t>Well,</a:t>
            </a:r>
            <a:endParaRPr lang="ru-RU" sz="5400" b="1" cap="none" spc="0" dirty="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endParaRPr>
          </a:p>
        </p:txBody>
      </p:sp>
      <p:sp>
        <p:nvSpPr>
          <p:cNvPr id="5" name="Прямоугольник 4"/>
          <p:cNvSpPr/>
          <p:nvPr/>
        </p:nvSpPr>
        <p:spPr>
          <a:xfrm>
            <a:off x="3347864" y="5085184"/>
            <a:ext cx="2836546" cy="923330"/>
          </a:xfrm>
          <a:prstGeom prst="rect">
            <a:avLst/>
          </a:prstGeom>
          <a:noFill/>
        </p:spPr>
        <p:txBody>
          <a:bodyPr wrap="none" lIns="91440" tIns="45720" rIns="91440" bIns="45720">
            <a:spAutoFit/>
          </a:bodyPr>
          <a:lstStyle/>
          <a:p>
            <a:pPr algn="ctr"/>
            <a:r>
              <a:rPr lang="en-US" sz="5400" b="1" cap="all" spc="0"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Anyway,</a:t>
            </a:r>
            <a:endParaRPr lang="ru-RU" sz="5400" b="1" cap="all" spc="0"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endParaRPr>
          </a:p>
        </p:txBody>
      </p:sp>
      <p:sp>
        <p:nvSpPr>
          <p:cNvPr id="6" name="Прямоугольник 5"/>
          <p:cNvSpPr/>
          <p:nvPr/>
        </p:nvSpPr>
        <p:spPr>
          <a:xfrm>
            <a:off x="7164288" y="4149080"/>
            <a:ext cx="1051378" cy="923330"/>
          </a:xfrm>
          <a:prstGeom prst="rect">
            <a:avLst/>
          </a:prstGeom>
          <a:noFill/>
        </p:spPr>
        <p:txBody>
          <a:bodyPr wrap="none" lIns="91440" tIns="45720" rIns="91440" bIns="45720">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en-US" sz="5400" b="1" cap="none" spc="0"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So,</a:t>
            </a:r>
            <a:endParaRPr lang="ru-RU" sz="5400" b="1" cap="none" spc="0"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b="1" dirty="0" smtClean="0"/>
              <a:t>???</a:t>
            </a:r>
            <a:endParaRPr lang="ru-RU" b="1" dirty="0"/>
          </a:p>
        </p:txBody>
      </p:sp>
      <p:sp>
        <p:nvSpPr>
          <p:cNvPr id="3" name="Прямоугольник 2"/>
          <p:cNvSpPr/>
          <p:nvPr/>
        </p:nvSpPr>
        <p:spPr>
          <a:xfrm>
            <a:off x="179512" y="1268761"/>
            <a:ext cx="8784976" cy="1200329"/>
          </a:xfrm>
          <a:prstGeom prst="rect">
            <a:avLst/>
          </a:prstGeom>
        </p:spPr>
        <p:txBody>
          <a:bodyPr wrap="square">
            <a:spAutoFit/>
          </a:bodyPr>
          <a:lstStyle/>
          <a:p>
            <a:pPr lvl="0" indent="719138" algn="just" fontAlgn="base">
              <a:spcBef>
                <a:spcPct val="0"/>
              </a:spcBef>
              <a:spcAft>
                <a:spcPct val="0"/>
              </a:spcAft>
            </a:pPr>
            <a:r>
              <a:rPr lang="en-US" sz="2400" dirty="0" smtClean="0">
                <a:solidFill>
                  <a:srgbClr val="000000"/>
                </a:solidFill>
                <a:cs typeface="Arial" pitchFamily="34" charset="0"/>
              </a:rPr>
              <a:t>I’m so glad for your sister. Is her husband British? What does he do? What are his hobbies?</a:t>
            </a:r>
          </a:p>
          <a:p>
            <a:pPr lvl="0" indent="719138" algn="just" fontAlgn="base">
              <a:spcBef>
                <a:spcPct val="0"/>
              </a:spcBef>
              <a:spcAft>
                <a:spcPct val="0"/>
              </a:spcAft>
            </a:pPr>
            <a:endParaRPr lang="en-US" sz="2400" dirty="0" smtClean="0">
              <a:solidFill>
                <a:srgbClr val="000000"/>
              </a:solidFill>
              <a:cs typeface="Arial" pitchFamily="34" charset="0"/>
            </a:endParaRPr>
          </a:p>
        </p:txBody>
      </p:sp>
      <p:sp>
        <p:nvSpPr>
          <p:cNvPr id="4" name="Прямоугольник 3"/>
          <p:cNvSpPr/>
          <p:nvPr/>
        </p:nvSpPr>
        <p:spPr>
          <a:xfrm>
            <a:off x="539552" y="2492896"/>
            <a:ext cx="1008112" cy="1446550"/>
          </a:xfrm>
          <a:prstGeom prst="rect">
            <a:avLst/>
          </a:prstGeom>
          <a:noFill/>
        </p:spPr>
        <p:txBody>
          <a:bodyPr wrap="square" lIns="91440" tIns="45720" rIns="91440" bIns="45720">
            <a:spAutoFit/>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pPr algn="ctr"/>
            <a:r>
              <a:rPr lang="en-US" sz="8800" b="1" cap="all" spc="0" dirty="0" smtClean="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rPr>
              <a:t>?</a:t>
            </a:r>
            <a:endParaRPr lang="ru-RU" sz="8800" b="1" cap="all" spc="0" dirty="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endParaRPr>
          </a:p>
        </p:txBody>
      </p:sp>
      <p:sp>
        <p:nvSpPr>
          <p:cNvPr id="5" name="Прямоугольник 4"/>
          <p:cNvSpPr/>
          <p:nvPr/>
        </p:nvSpPr>
        <p:spPr>
          <a:xfrm>
            <a:off x="2267744" y="2492896"/>
            <a:ext cx="1296144" cy="1323439"/>
          </a:xfrm>
          <a:prstGeom prst="rect">
            <a:avLst/>
          </a:prstGeom>
          <a:noFill/>
        </p:spPr>
        <p:txBody>
          <a:bodyPr wrap="square" lIns="91440" tIns="45720" rIns="91440" bIns="45720">
            <a:spAutoFit/>
            <a:scene3d>
              <a:camera prst="orthographicFront"/>
              <a:lightRig rig="glow" dir="tl">
                <a:rot lat="0" lon="0" rev="5400000"/>
              </a:lightRig>
            </a:scene3d>
            <a:sp3d contourW="12700">
              <a:bevelT w="25400" h="25400"/>
              <a:contourClr>
                <a:schemeClr val="accent6">
                  <a:shade val="73000"/>
                </a:schemeClr>
              </a:contourClr>
            </a:sp3d>
          </a:bodyPr>
          <a:lstStyle/>
          <a:p>
            <a:pPr algn="ctr"/>
            <a:r>
              <a:rPr lang="en-US" sz="8000" b="1" cap="none" spc="0" dirty="0" smtClean="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rPr>
              <a:t>?</a:t>
            </a:r>
            <a:endParaRPr lang="ru-RU" sz="8000" b="1" cap="none" spc="0" dirty="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endParaRPr>
          </a:p>
        </p:txBody>
      </p:sp>
      <p:sp>
        <p:nvSpPr>
          <p:cNvPr id="6" name="Прямоугольник 5"/>
          <p:cNvSpPr/>
          <p:nvPr/>
        </p:nvSpPr>
        <p:spPr>
          <a:xfrm>
            <a:off x="1043608" y="4221088"/>
            <a:ext cx="1656184" cy="1323439"/>
          </a:xfrm>
          <a:prstGeom prst="rect">
            <a:avLst/>
          </a:prstGeom>
          <a:noFill/>
        </p:spPr>
        <p:txBody>
          <a:bodyPr wrap="square" lIns="91440" tIns="45720" rIns="91440" bIns="45720">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en-US" sz="8000" b="1" cap="none" spc="0"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a:t>
            </a:r>
            <a:endParaRPr lang="ru-RU" sz="8000" b="1" cap="none" spc="0"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endParaRPr>
          </a:p>
        </p:txBody>
      </p:sp>
      <p:sp>
        <p:nvSpPr>
          <p:cNvPr id="20482" name="AutoShape 2" descr="http://xn--80aff1fya.xn--p1ai/News/pismo.jpg"/>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ru-RU"/>
          </a:p>
        </p:txBody>
      </p:sp>
      <p:pic>
        <p:nvPicPr>
          <p:cNvPr id="20484" name="Picture 4" descr="http://xn--80aff1fya.xn--p1ai/News/pismo.jpg"/>
          <p:cNvPicPr>
            <a:picLocks noChangeAspect="1" noChangeArrowheads="1"/>
          </p:cNvPicPr>
          <p:nvPr/>
        </p:nvPicPr>
        <p:blipFill>
          <a:blip r:embed="rId2" cstate="print"/>
          <a:srcRect/>
          <a:stretch>
            <a:fillRect/>
          </a:stretch>
        </p:blipFill>
        <p:spPr bwMode="auto">
          <a:xfrm>
            <a:off x="4283968" y="2348880"/>
            <a:ext cx="4210050" cy="4219575"/>
          </a:xfrm>
          <a:prstGeom prst="rect">
            <a:avLst/>
          </a:prstGeom>
          <a:noFill/>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b="1" dirty="0" smtClean="0"/>
              <a:t>Последний абзац</a:t>
            </a:r>
            <a:endParaRPr lang="ru-RU" b="1" dirty="0"/>
          </a:p>
        </p:txBody>
      </p:sp>
      <p:sp>
        <p:nvSpPr>
          <p:cNvPr id="3" name="Прямоугольник 2"/>
          <p:cNvSpPr/>
          <p:nvPr/>
        </p:nvSpPr>
        <p:spPr>
          <a:xfrm>
            <a:off x="179512" y="1268761"/>
            <a:ext cx="8784976" cy="1938992"/>
          </a:xfrm>
          <a:prstGeom prst="rect">
            <a:avLst/>
          </a:prstGeom>
        </p:spPr>
        <p:txBody>
          <a:bodyPr wrap="square">
            <a:spAutoFit/>
          </a:bodyPr>
          <a:lstStyle/>
          <a:p>
            <a:pPr lvl="0" indent="719138" algn="just" fontAlgn="base">
              <a:spcBef>
                <a:spcPct val="0"/>
              </a:spcBef>
              <a:spcAft>
                <a:spcPct val="0"/>
              </a:spcAft>
            </a:pPr>
            <a:r>
              <a:rPr lang="en-US" sz="2400" dirty="0" smtClean="0">
                <a:solidFill>
                  <a:srgbClr val="000000"/>
                </a:solidFill>
                <a:cs typeface="Arial" pitchFamily="34" charset="0"/>
              </a:rPr>
              <a:t>Sorry, I must stop writing because I have a lot of homework. Write back soon.</a:t>
            </a:r>
          </a:p>
          <a:p>
            <a:pPr lvl="0" indent="719138" algn="just" fontAlgn="base">
              <a:spcBef>
                <a:spcPct val="0"/>
              </a:spcBef>
              <a:spcAft>
                <a:spcPct val="0"/>
              </a:spcAft>
            </a:pPr>
            <a:r>
              <a:rPr lang="en-US" sz="2400" dirty="0" smtClean="0">
                <a:solidFill>
                  <a:srgbClr val="000000"/>
                </a:solidFill>
                <a:cs typeface="Arial" pitchFamily="34" charset="0"/>
              </a:rPr>
              <a:t>Best wishes,</a:t>
            </a:r>
          </a:p>
          <a:p>
            <a:pPr lvl="0" indent="719138" algn="just" fontAlgn="base">
              <a:spcBef>
                <a:spcPct val="0"/>
              </a:spcBef>
              <a:spcAft>
                <a:spcPct val="0"/>
              </a:spcAft>
            </a:pPr>
            <a:r>
              <a:rPr lang="en-US" sz="2400" dirty="0" smtClean="0">
                <a:solidFill>
                  <a:srgbClr val="000000"/>
                </a:solidFill>
                <a:cs typeface="Arial" pitchFamily="34" charset="0"/>
              </a:rPr>
              <a:t>Boris</a:t>
            </a:r>
          </a:p>
          <a:p>
            <a:pPr lvl="0" indent="719138" algn="just" fontAlgn="base">
              <a:spcBef>
                <a:spcPct val="0"/>
              </a:spcBef>
              <a:spcAft>
                <a:spcPct val="0"/>
              </a:spcAft>
            </a:pPr>
            <a:endParaRPr lang="en-US" sz="2400" dirty="0" smtClean="0">
              <a:solidFill>
                <a:srgbClr val="000000"/>
              </a:solidFill>
              <a:cs typeface="Arial" pitchFamily="34" charset="0"/>
            </a:endParaRPr>
          </a:p>
        </p:txBody>
      </p:sp>
      <p:sp>
        <p:nvSpPr>
          <p:cNvPr id="4" name="Прямоугольник 3"/>
          <p:cNvSpPr/>
          <p:nvPr/>
        </p:nvSpPr>
        <p:spPr>
          <a:xfrm>
            <a:off x="-141912" y="2967335"/>
            <a:ext cx="9427837" cy="1754326"/>
          </a:xfrm>
          <a:prstGeom prst="rect">
            <a:avLst/>
          </a:prstGeom>
          <a:noFill/>
        </p:spPr>
        <p:txBody>
          <a:bodyPr wrap="none" lIns="91440" tIns="45720" rIns="91440" bIns="45720">
            <a:spAutoFit/>
          </a:bodyPr>
          <a:lstStyle/>
          <a:p>
            <a:pPr algn="ctr"/>
            <a:r>
              <a:rPr lang="en-US" sz="5400" b="1" cap="none" spc="300" dirty="0" smtClean="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rPr>
              <a:t>Take care and kee</a:t>
            </a:r>
            <a:r>
              <a:rPr lang="en-US" sz="5400" b="1" spc="300" dirty="0" smtClean="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rPr>
              <a:t>p in touch!</a:t>
            </a:r>
          </a:p>
          <a:p>
            <a:pPr algn="ctr"/>
            <a:endParaRPr lang="ru-RU" sz="5400" b="1" cap="none" spc="300" dirty="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endParaRPr>
          </a:p>
        </p:txBody>
      </p:sp>
      <p:sp>
        <p:nvSpPr>
          <p:cNvPr id="5" name="Прямоугольник 4"/>
          <p:cNvSpPr/>
          <p:nvPr/>
        </p:nvSpPr>
        <p:spPr>
          <a:xfrm>
            <a:off x="306190" y="4005064"/>
            <a:ext cx="8488029" cy="923330"/>
          </a:xfrm>
          <a:prstGeom prst="rect">
            <a:avLst/>
          </a:prstGeom>
          <a:noFill/>
        </p:spPr>
        <p:txBody>
          <a:bodyPr wrap="none" lIns="91440" tIns="45720" rIns="91440" bIns="45720">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en-US" sz="5400" b="1" cap="none" spc="0"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Hope to hear from you soon!</a:t>
            </a:r>
            <a:endParaRPr lang="ru-RU" sz="5400" b="1" cap="none" spc="0"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endParaRPr>
          </a:p>
        </p:txBody>
      </p:sp>
      <p:sp>
        <p:nvSpPr>
          <p:cNvPr id="6" name="Прямоугольник 5"/>
          <p:cNvSpPr/>
          <p:nvPr/>
        </p:nvSpPr>
        <p:spPr>
          <a:xfrm>
            <a:off x="2649229" y="5157192"/>
            <a:ext cx="3657924" cy="923330"/>
          </a:xfrm>
          <a:prstGeom prst="rect">
            <a:avLst/>
          </a:prstGeom>
          <a:noFill/>
        </p:spPr>
        <p:txBody>
          <a:bodyPr wrap="none" lIns="91440" tIns="45720" rIns="91440" bIns="45720">
            <a:spAutoFit/>
          </a:bodyPr>
          <a:lstStyle/>
          <a:p>
            <a:pPr algn="ctr"/>
            <a:r>
              <a:rPr lang="en-US" sz="5400" b="1" cap="none" spc="0"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rPr>
              <a:t>Lots of love,</a:t>
            </a:r>
            <a:endParaRPr lang="ru-RU" sz="5400" b="1" cap="none" spc="0"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362" name="Picture 2" descr="http://englishblog.ru/wp-content/uploads/2015/12/exam2.jpg"/>
          <p:cNvPicPr>
            <a:picLocks noChangeAspect="1" noChangeArrowheads="1"/>
          </p:cNvPicPr>
          <p:nvPr/>
        </p:nvPicPr>
        <p:blipFill>
          <a:blip r:embed="rId2" cstate="print"/>
          <a:srcRect/>
          <a:stretch>
            <a:fillRect/>
          </a:stretch>
        </p:blipFill>
        <p:spPr bwMode="auto">
          <a:xfrm>
            <a:off x="1907704" y="0"/>
            <a:ext cx="4863721" cy="2772321"/>
          </a:xfrm>
          <a:prstGeom prst="rect">
            <a:avLst/>
          </a:prstGeom>
          <a:noFill/>
        </p:spPr>
      </p:pic>
      <p:sp>
        <p:nvSpPr>
          <p:cNvPr id="2" name="Заголовок 1"/>
          <p:cNvSpPr>
            <a:spLocks noGrp="1"/>
          </p:cNvSpPr>
          <p:nvPr>
            <p:ph type="title"/>
          </p:nvPr>
        </p:nvSpPr>
        <p:spPr/>
        <p:txBody>
          <a:bodyPr/>
          <a:lstStyle/>
          <a:p>
            <a:endParaRPr lang="ru-RU"/>
          </a:p>
        </p:txBody>
      </p:sp>
      <p:graphicFrame>
        <p:nvGraphicFramePr>
          <p:cNvPr id="3" name="Таблица 2"/>
          <p:cNvGraphicFramePr>
            <a:graphicFrameLocks noGrp="1"/>
          </p:cNvGraphicFramePr>
          <p:nvPr/>
        </p:nvGraphicFramePr>
        <p:xfrm>
          <a:off x="611560" y="2708920"/>
          <a:ext cx="8136904" cy="3888432"/>
        </p:xfrm>
        <a:graphic>
          <a:graphicData uri="http://schemas.openxmlformats.org/drawingml/2006/table">
            <a:tbl>
              <a:tblPr/>
              <a:tblGrid>
                <a:gridCol w="6497524"/>
                <a:gridCol w="1639380"/>
              </a:tblGrid>
              <a:tr h="1213504">
                <a:tc>
                  <a:txBody>
                    <a:bodyPr/>
                    <a:lstStyle/>
                    <a:p>
                      <a:pPr hangingPunct="0">
                        <a:lnSpc>
                          <a:spcPct val="118000"/>
                        </a:lnSpc>
                        <a:spcAft>
                          <a:spcPts val="600"/>
                        </a:spcAft>
                      </a:pPr>
                      <a:r>
                        <a:rPr lang="ru-RU" sz="3200" kern="1400" dirty="0">
                          <a:solidFill>
                            <a:srgbClr val="000000"/>
                          </a:solidFill>
                          <a:latin typeface="+mn-lt"/>
                          <a:ea typeface="Times New Roman"/>
                          <a:cs typeface="Calibri"/>
                        </a:rPr>
                        <a:t>Рекомендуемое время на выполнение задания</a:t>
                      </a:r>
                    </a:p>
                  </a:txBody>
                  <a:tcPr marL="0" marR="0" marT="0" marB="0">
                    <a:lnL w="12700" cap="flat" cmpd="sng" algn="ctr">
                      <a:solidFill>
                        <a:srgbClr val="006699"/>
                      </a:solidFill>
                      <a:prstDash val="solid"/>
                      <a:round/>
                      <a:headEnd type="none" w="med" len="med"/>
                      <a:tailEnd type="none" w="med" len="med"/>
                    </a:lnL>
                    <a:lnR w="12700" cap="flat" cmpd="sng" algn="ctr">
                      <a:solidFill>
                        <a:srgbClr val="006699"/>
                      </a:solidFill>
                      <a:prstDash val="solid"/>
                      <a:round/>
                      <a:headEnd type="none" w="med" len="med"/>
                      <a:tailEnd type="none" w="med" len="med"/>
                    </a:lnR>
                    <a:lnT w="12700" cap="flat" cmpd="sng" algn="ctr">
                      <a:solidFill>
                        <a:srgbClr val="006699"/>
                      </a:solidFill>
                      <a:prstDash val="solid"/>
                      <a:round/>
                      <a:headEnd type="none" w="med" len="med"/>
                      <a:tailEnd type="none" w="med" len="med"/>
                    </a:lnT>
                    <a:lnB w="12700" cap="flat" cmpd="sng" algn="ctr">
                      <a:solidFill>
                        <a:srgbClr val="006699"/>
                      </a:solidFill>
                      <a:prstDash val="solid"/>
                      <a:round/>
                      <a:headEnd type="none" w="med" len="med"/>
                      <a:tailEnd type="none" w="med" len="med"/>
                    </a:lnB>
                  </a:tcPr>
                </a:tc>
                <a:tc>
                  <a:txBody>
                    <a:bodyPr/>
                    <a:lstStyle/>
                    <a:p>
                      <a:pPr hangingPunct="0">
                        <a:lnSpc>
                          <a:spcPct val="118000"/>
                        </a:lnSpc>
                        <a:spcAft>
                          <a:spcPts val="600"/>
                        </a:spcAft>
                      </a:pPr>
                      <a:r>
                        <a:rPr lang="en-US" sz="3200" kern="1400" dirty="0" smtClean="0">
                          <a:solidFill>
                            <a:srgbClr val="000000"/>
                          </a:solidFill>
                          <a:latin typeface="+mn-lt"/>
                          <a:ea typeface="Times New Roman"/>
                          <a:cs typeface="Calibri"/>
                        </a:rPr>
                        <a:t>2</a:t>
                      </a:r>
                      <a:r>
                        <a:rPr lang="ru-RU" sz="3200" kern="1400" dirty="0" smtClean="0">
                          <a:solidFill>
                            <a:srgbClr val="000000"/>
                          </a:solidFill>
                          <a:latin typeface="+mn-lt"/>
                          <a:ea typeface="Times New Roman"/>
                          <a:cs typeface="Calibri"/>
                        </a:rPr>
                        <a:t>0 </a:t>
                      </a:r>
                      <a:r>
                        <a:rPr lang="ru-RU" sz="3200" kern="1400" dirty="0">
                          <a:solidFill>
                            <a:srgbClr val="000000"/>
                          </a:solidFill>
                          <a:latin typeface="+mn-lt"/>
                          <a:ea typeface="Times New Roman"/>
                          <a:cs typeface="Calibri"/>
                        </a:rPr>
                        <a:t>минут</a:t>
                      </a:r>
                    </a:p>
                  </a:txBody>
                  <a:tcPr marL="0" marR="0" marT="0" marB="0">
                    <a:lnL w="12700" cap="flat" cmpd="sng" algn="ctr">
                      <a:solidFill>
                        <a:srgbClr val="006699"/>
                      </a:solidFill>
                      <a:prstDash val="solid"/>
                      <a:round/>
                      <a:headEnd type="none" w="med" len="med"/>
                      <a:tailEnd type="none" w="med" len="med"/>
                    </a:lnL>
                    <a:lnR w="12700" cap="flat" cmpd="sng" algn="ctr">
                      <a:solidFill>
                        <a:srgbClr val="006699"/>
                      </a:solidFill>
                      <a:prstDash val="solid"/>
                      <a:round/>
                      <a:headEnd type="none" w="med" len="med"/>
                      <a:tailEnd type="none" w="med" len="med"/>
                    </a:lnR>
                    <a:lnT w="12700" cap="flat" cmpd="sng" algn="ctr">
                      <a:solidFill>
                        <a:srgbClr val="006699"/>
                      </a:solidFill>
                      <a:prstDash val="solid"/>
                      <a:round/>
                      <a:headEnd type="none" w="med" len="med"/>
                      <a:tailEnd type="none" w="med" len="med"/>
                    </a:lnT>
                    <a:lnB w="12700" cap="flat" cmpd="sng" algn="ctr">
                      <a:solidFill>
                        <a:srgbClr val="006699"/>
                      </a:solidFill>
                      <a:prstDash val="solid"/>
                      <a:round/>
                      <a:headEnd type="none" w="med" len="med"/>
                      <a:tailEnd type="none" w="med" len="med"/>
                    </a:lnB>
                  </a:tcPr>
                </a:tc>
              </a:tr>
              <a:tr h="606752">
                <a:tc>
                  <a:txBody>
                    <a:bodyPr/>
                    <a:lstStyle/>
                    <a:p>
                      <a:pPr hangingPunct="0">
                        <a:lnSpc>
                          <a:spcPct val="118000"/>
                        </a:lnSpc>
                        <a:spcAft>
                          <a:spcPts val="600"/>
                        </a:spcAft>
                      </a:pPr>
                      <a:r>
                        <a:rPr lang="ru-RU" sz="3200" kern="1400">
                          <a:solidFill>
                            <a:srgbClr val="000000"/>
                          </a:solidFill>
                          <a:latin typeface="+mn-lt"/>
                          <a:ea typeface="Times New Roman"/>
                          <a:cs typeface="Calibri"/>
                        </a:rPr>
                        <a:t>Уровень сложности</a:t>
                      </a:r>
                    </a:p>
                  </a:txBody>
                  <a:tcPr marL="0" marR="0" marT="0" marB="0">
                    <a:lnL w="12700" cap="flat" cmpd="sng" algn="ctr">
                      <a:solidFill>
                        <a:srgbClr val="006699"/>
                      </a:solidFill>
                      <a:prstDash val="solid"/>
                      <a:round/>
                      <a:headEnd type="none" w="med" len="med"/>
                      <a:tailEnd type="none" w="med" len="med"/>
                    </a:lnL>
                    <a:lnR w="12700" cap="flat" cmpd="sng" algn="ctr">
                      <a:solidFill>
                        <a:srgbClr val="006699"/>
                      </a:solidFill>
                      <a:prstDash val="solid"/>
                      <a:round/>
                      <a:headEnd type="none" w="med" len="med"/>
                      <a:tailEnd type="none" w="med" len="med"/>
                    </a:lnR>
                    <a:lnT w="12700" cap="flat" cmpd="sng" algn="ctr">
                      <a:solidFill>
                        <a:srgbClr val="006699"/>
                      </a:solidFill>
                      <a:prstDash val="solid"/>
                      <a:round/>
                      <a:headEnd type="none" w="med" len="med"/>
                      <a:tailEnd type="none" w="med" len="med"/>
                    </a:lnT>
                    <a:lnB w="12700" cap="flat" cmpd="sng" algn="ctr">
                      <a:solidFill>
                        <a:srgbClr val="006699"/>
                      </a:solidFill>
                      <a:prstDash val="solid"/>
                      <a:round/>
                      <a:headEnd type="none" w="med" len="med"/>
                      <a:tailEnd type="none" w="med" len="med"/>
                    </a:lnB>
                  </a:tcPr>
                </a:tc>
                <a:tc>
                  <a:txBody>
                    <a:bodyPr/>
                    <a:lstStyle/>
                    <a:p>
                      <a:pPr hangingPunct="0">
                        <a:lnSpc>
                          <a:spcPct val="118000"/>
                        </a:lnSpc>
                        <a:spcAft>
                          <a:spcPts val="600"/>
                        </a:spcAft>
                      </a:pPr>
                      <a:r>
                        <a:rPr lang="ru-RU" sz="3200" kern="1400" dirty="0" smtClean="0">
                          <a:solidFill>
                            <a:srgbClr val="000000"/>
                          </a:solidFill>
                          <a:latin typeface="+mn-lt"/>
                          <a:ea typeface="Times New Roman"/>
                          <a:cs typeface="Calibri"/>
                        </a:rPr>
                        <a:t>Базовый </a:t>
                      </a:r>
                      <a:endParaRPr lang="ru-RU" sz="3200" kern="1400" dirty="0">
                        <a:solidFill>
                          <a:srgbClr val="000000"/>
                        </a:solidFill>
                        <a:latin typeface="+mn-lt"/>
                        <a:ea typeface="Times New Roman"/>
                        <a:cs typeface="Calibri"/>
                      </a:endParaRPr>
                    </a:p>
                  </a:txBody>
                  <a:tcPr marL="0" marR="0" marT="0" marB="0">
                    <a:lnL w="12700" cap="flat" cmpd="sng" algn="ctr">
                      <a:solidFill>
                        <a:srgbClr val="006699"/>
                      </a:solidFill>
                      <a:prstDash val="solid"/>
                      <a:round/>
                      <a:headEnd type="none" w="med" len="med"/>
                      <a:tailEnd type="none" w="med" len="med"/>
                    </a:lnL>
                    <a:lnR w="12700" cap="flat" cmpd="sng" algn="ctr">
                      <a:solidFill>
                        <a:srgbClr val="006699"/>
                      </a:solidFill>
                      <a:prstDash val="solid"/>
                      <a:round/>
                      <a:headEnd type="none" w="med" len="med"/>
                      <a:tailEnd type="none" w="med" len="med"/>
                    </a:lnR>
                    <a:lnT w="12700" cap="flat" cmpd="sng" algn="ctr">
                      <a:solidFill>
                        <a:srgbClr val="006699"/>
                      </a:solidFill>
                      <a:prstDash val="solid"/>
                      <a:round/>
                      <a:headEnd type="none" w="med" len="med"/>
                      <a:tailEnd type="none" w="med" len="med"/>
                    </a:lnT>
                    <a:lnB w="12700" cap="flat" cmpd="sng" algn="ctr">
                      <a:solidFill>
                        <a:srgbClr val="006699"/>
                      </a:solidFill>
                      <a:prstDash val="solid"/>
                      <a:round/>
                      <a:headEnd type="none" w="med" len="med"/>
                      <a:tailEnd type="none" w="med" len="med"/>
                    </a:lnB>
                  </a:tcPr>
                </a:tc>
              </a:tr>
              <a:tr h="1213504">
                <a:tc>
                  <a:txBody>
                    <a:bodyPr/>
                    <a:lstStyle/>
                    <a:p>
                      <a:pPr hangingPunct="0">
                        <a:lnSpc>
                          <a:spcPct val="118000"/>
                        </a:lnSpc>
                        <a:spcAft>
                          <a:spcPts val="600"/>
                        </a:spcAft>
                      </a:pPr>
                      <a:r>
                        <a:rPr lang="ru-RU" sz="3200" kern="1400" dirty="0">
                          <a:solidFill>
                            <a:srgbClr val="000000"/>
                          </a:solidFill>
                          <a:latin typeface="+mn-lt"/>
                          <a:ea typeface="Times New Roman"/>
                          <a:cs typeface="Calibri"/>
                        </a:rPr>
                        <a:t>Требуемый объём текста</a:t>
                      </a:r>
                    </a:p>
                  </a:txBody>
                  <a:tcPr marL="0" marR="0" marT="0" marB="0">
                    <a:lnL w="12700" cap="flat" cmpd="sng" algn="ctr">
                      <a:solidFill>
                        <a:srgbClr val="006699"/>
                      </a:solidFill>
                      <a:prstDash val="solid"/>
                      <a:round/>
                      <a:headEnd type="none" w="med" len="med"/>
                      <a:tailEnd type="none" w="med" len="med"/>
                    </a:lnL>
                    <a:lnR w="12700" cap="flat" cmpd="sng" algn="ctr">
                      <a:solidFill>
                        <a:srgbClr val="006699"/>
                      </a:solidFill>
                      <a:prstDash val="solid"/>
                      <a:round/>
                      <a:headEnd type="none" w="med" len="med"/>
                      <a:tailEnd type="none" w="med" len="med"/>
                    </a:lnR>
                    <a:lnT w="12700" cap="flat" cmpd="sng" algn="ctr">
                      <a:solidFill>
                        <a:srgbClr val="006699"/>
                      </a:solidFill>
                      <a:prstDash val="solid"/>
                      <a:round/>
                      <a:headEnd type="none" w="med" len="med"/>
                      <a:tailEnd type="none" w="med" len="med"/>
                    </a:lnT>
                    <a:lnB w="12700" cap="flat" cmpd="sng" algn="ctr">
                      <a:solidFill>
                        <a:srgbClr val="006699"/>
                      </a:solidFill>
                      <a:prstDash val="solid"/>
                      <a:round/>
                      <a:headEnd type="none" w="med" len="med"/>
                      <a:tailEnd type="none" w="med" len="med"/>
                    </a:lnB>
                  </a:tcPr>
                </a:tc>
                <a:tc>
                  <a:txBody>
                    <a:bodyPr/>
                    <a:lstStyle/>
                    <a:p>
                      <a:pPr hangingPunct="0">
                        <a:lnSpc>
                          <a:spcPct val="118000"/>
                        </a:lnSpc>
                        <a:spcAft>
                          <a:spcPts val="600"/>
                        </a:spcAft>
                      </a:pPr>
                      <a:r>
                        <a:rPr lang="ru-RU" sz="3200" kern="1400" dirty="0" smtClean="0">
                          <a:solidFill>
                            <a:srgbClr val="000000"/>
                          </a:solidFill>
                          <a:latin typeface="+mn-lt"/>
                          <a:ea typeface="Times New Roman"/>
                          <a:cs typeface="Calibri"/>
                        </a:rPr>
                        <a:t>100</a:t>
                      </a:r>
                      <a:r>
                        <a:rPr lang="ru-RU" sz="3200" kern="1400" baseline="0" dirty="0" smtClean="0">
                          <a:solidFill>
                            <a:srgbClr val="000000"/>
                          </a:solidFill>
                          <a:latin typeface="+mn-lt"/>
                          <a:ea typeface="Times New Roman"/>
                          <a:cs typeface="Calibri"/>
                        </a:rPr>
                        <a:t> - 140</a:t>
                      </a:r>
                      <a:r>
                        <a:rPr lang="ru-RU" sz="3200" kern="1400" dirty="0" smtClean="0">
                          <a:solidFill>
                            <a:srgbClr val="000000"/>
                          </a:solidFill>
                          <a:latin typeface="+mn-lt"/>
                          <a:ea typeface="Times New Roman"/>
                          <a:cs typeface="Calibri"/>
                        </a:rPr>
                        <a:t> </a:t>
                      </a:r>
                      <a:r>
                        <a:rPr lang="ru-RU" sz="3200" kern="1400" dirty="0">
                          <a:solidFill>
                            <a:srgbClr val="000000"/>
                          </a:solidFill>
                          <a:latin typeface="+mn-lt"/>
                          <a:ea typeface="Times New Roman"/>
                          <a:cs typeface="Calibri"/>
                        </a:rPr>
                        <a:t>слов</a:t>
                      </a:r>
                    </a:p>
                  </a:txBody>
                  <a:tcPr marL="0" marR="0" marT="0" marB="0">
                    <a:lnL w="12700" cap="flat" cmpd="sng" algn="ctr">
                      <a:solidFill>
                        <a:srgbClr val="006699"/>
                      </a:solidFill>
                      <a:prstDash val="solid"/>
                      <a:round/>
                      <a:headEnd type="none" w="med" len="med"/>
                      <a:tailEnd type="none" w="med" len="med"/>
                    </a:lnL>
                    <a:lnR w="12700" cap="flat" cmpd="sng" algn="ctr">
                      <a:solidFill>
                        <a:srgbClr val="006699"/>
                      </a:solidFill>
                      <a:prstDash val="solid"/>
                      <a:round/>
                      <a:headEnd type="none" w="med" len="med"/>
                      <a:tailEnd type="none" w="med" len="med"/>
                    </a:lnR>
                    <a:lnT w="12700" cap="flat" cmpd="sng" algn="ctr">
                      <a:solidFill>
                        <a:srgbClr val="006699"/>
                      </a:solidFill>
                      <a:prstDash val="solid"/>
                      <a:round/>
                      <a:headEnd type="none" w="med" len="med"/>
                      <a:tailEnd type="none" w="med" len="med"/>
                    </a:lnT>
                    <a:lnB w="12700" cap="flat" cmpd="sng" algn="ctr">
                      <a:solidFill>
                        <a:srgbClr val="006699"/>
                      </a:solidFill>
                      <a:prstDash val="solid"/>
                      <a:round/>
                      <a:headEnd type="none" w="med" len="med"/>
                      <a:tailEnd type="none" w="med" len="med"/>
                    </a:lnB>
                  </a:tcPr>
                </a:tc>
              </a:tr>
              <a:tr h="854672">
                <a:tc>
                  <a:txBody>
                    <a:bodyPr/>
                    <a:lstStyle/>
                    <a:p>
                      <a:pPr hangingPunct="0">
                        <a:lnSpc>
                          <a:spcPct val="118000"/>
                        </a:lnSpc>
                        <a:spcAft>
                          <a:spcPts val="600"/>
                        </a:spcAft>
                      </a:pPr>
                      <a:r>
                        <a:rPr lang="ru-RU" sz="3200" kern="1400" dirty="0">
                          <a:solidFill>
                            <a:srgbClr val="000000"/>
                          </a:solidFill>
                          <a:latin typeface="+mn-lt"/>
                          <a:ea typeface="Times New Roman"/>
                          <a:cs typeface="Calibri"/>
                        </a:rPr>
                        <a:t>Максимальный первичный балл</a:t>
                      </a:r>
                    </a:p>
                  </a:txBody>
                  <a:tcPr marL="0" marR="0" marT="0" marB="0">
                    <a:lnL w="12700" cap="flat" cmpd="sng" algn="ctr">
                      <a:solidFill>
                        <a:srgbClr val="006699"/>
                      </a:solidFill>
                      <a:prstDash val="solid"/>
                      <a:round/>
                      <a:headEnd type="none" w="med" len="med"/>
                      <a:tailEnd type="none" w="med" len="med"/>
                    </a:lnL>
                    <a:lnR w="12700" cap="flat" cmpd="sng" algn="ctr">
                      <a:solidFill>
                        <a:srgbClr val="006699"/>
                      </a:solidFill>
                      <a:prstDash val="solid"/>
                      <a:round/>
                      <a:headEnd type="none" w="med" len="med"/>
                      <a:tailEnd type="none" w="med" len="med"/>
                    </a:lnR>
                    <a:lnT w="12700" cap="flat" cmpd="sng" algn="ctr">
                      <a:solidFill>
                        <a:srgbClr val="006699"/>
                      </a:solidFill>
                      <a:prstDash val="solid"/>
                      <a:round/>
                      <a:headEnd type="none" w="med" len="med"/>
                      <a:tailEnd type="none" w="med" len="med"/>
                    </a:lnT>
                    <a:lnB w="12700" cap="flat" cmpd="sng" algn="ctr">
                      <a:solidFill>
                        <a:srgbClr val="006699"/>
                      </a:solidFill>
                      <a:prstDash val="solid"/>
                      <a:round/>
                      <a:headEnd type="none" w="med" len="med"/>
                      <a:tailEnd type="none" w="med" len="med"/>
                    </a:lnB>
                  </a:tcPr>
                </a:tc>
                <a:tc>
                  <a:txBody>
                    <a:bodyPr/>
                    <a:lstStyle/>
                    <a:p>
                      <a:pPr hangingPunct="0">
                        <a:lnSpc>
                          <a:spcPct val="118000"/>
                        </a:lnSpc>
                        <a:spcAft>
                          <a:spcPts val="600"/>
                        </a:spcAft>
                      </a:pPr>
                      <a:r>
                        <a:rPr lang="ru-RU" sz="3200" kern="1400" dirty="0" smtClean="0">
                          <a:solidFill>
                            <a:srgbClr val="000000"/>
                          </a:solidFill>
                          <a:latin typeface="+mn-lt"/>
                          <a:ea typeface="Times New Roman"/>
                          <a:cs typeface="Calibri"/>
                        </a:rPr>
                        <a:t>6</a:t>
                      </a:r>
                      <a:endParaRPr lang="ru-RU" sz="3200" kern="1400" dirty="0">
                        <a:solidFill>
                          <a:srgbClr val="000000"/>
                        </a:solidFill>
                        <a:latin typeface="+mn-lt"/>
                        <a:ea typeface="Times New Roman"/>
                        <a:cs typeface="Calibri"/>
                      </a:endParaRPr>
                    </a:p>
                  </a:txBody>
                  <a:tcPr marL="0" marR="0" marT="0" marB="0">
                    <a:lnL w="12700" cap="flat" cmpd="sng" algn="ctr">
                      <a:solidFill>
                        <a:srgbClr val="006699"/>
                      </a:solidFill>
                      <a:prstDash val="solid"/>
                      <a:round/>
                      <a:headEnd type="none" w="med" len="med"/>
                      <a:tailEnd type="none" w="med" len="med"/>
                    </a:lnL>
                    <a:lnR w="12700" cap="flat" cmpd="sng" algn="ctr">
                      <a:solidFill>
                        <a:srgbClr val="006699"/>
                      </a:solidFill>
                      <a:prstDash val="solid"/>
                      <a:round/>
                      <a:headEnd type="none" w="med" len="med"/>
                      <a:tailEnd type="none" w="med" len="med"/>
                    </a:lnR>
                    <a:lnT w="12700" cap="flat" cmpd="sng" algn="ctr">
                      <a:solidFill>
                        <a:srgbClr val="006699"/>
                      </a:solidFill>
                      <a:prstDash val="solid"/>
                      <a:round/>
                      <a:headEnd type="none" w="med" len="med"/>
                      <a:tailEnd type="none" w="med" len="med"/>
                    </a:lnT>
                    <a:lnB w="12700" cap="flat" cmpd="sng" algn="ctr">
                      <a:solidFill>
                        <a:srgbClr val="006699"/>
                      </a:solidFill>
                      <a:prstDash val="solid"/>
                      <a:round/>
                      <a:headEnd type="none" w="med" len="med"/>
                      <a:tailEnd type="none" w="med" len="med"/>
                    </a:lnB>
                  </a:tcPr>
                </a:tc>
              </a:tr>
            </a:tbl>
          </a:graphicData>
        </a:graphic>
      </p:graphicFrame>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195736" y="274638"/>
            <a:ext cx="6491064" cy="1143000"/>
          </a:xfrm>
        </p:spPr>
        <p:txBody>
          <a:bodyPr>
            <a:normAutofit fontScale="90000"/>
          </a:bodyPr>
          <a:lstStyle/>
          <a:p>
            <a:r>
              <a:rPr lang="ru-RU" b="1" dirty="0"/>
              <a:t>Стратегия написания </a:t>
            </a:r>
            <a:r>
              <a:rPr lang="ru-RU" b="1" dirty="0" smtClean="0"/>
              <a:t>личного письма</a:t>
            </a:r>
            <a:endParaRPr lang="ru-RU" dirty="0"/>
          </a:p>
        </p:txBody>
      </p:sp>
      <p:sp>
        <p:nvSpPr>
          <p:cNvPr id="3" name="Прямоугольник 2"/>
          <p:cNvSpPr/>
          <p:nvPr/>
        </p:nvSpPr>
        <p:spPr>
          <a:xfrm>
            <a:off x="251520" y="1628800"/>
            <a:ext cx="8640960" cy="4524315"/>
          </a:xfrm>
          <a:prstGeom prst="rect">
            <a:avLst/>
          </a:prstGeom>
        </p:spPr>
        <p:txBody>
          <a:bodyPr wrap="square">
            <a:spAutoFit/>
          </a:bodyPr>
          <a:lstStyle/>
          <a:p>
            <a:pPr hangingPunct="0"/>
            <a:r>
              <a:rPr lang="ru-RU" sz="2400" dirty="0"/>
              <a:t>1.Внимательно прочитать инструкцию  и   </a:t>
            </a:r>
            <a:r>
              <a:rPr lang="ru-RU" sz="2400" dirty="0" smtClean="0"/>
              <a:t>текст-стимул</a:t>
            </a:r>
            <a:r>
              <a:rPr lang="ru-RU" sz="2400" dirty="0"/>
              <a:t>;</a:t>
            </a:r>
          </a:p>
          <a:p>
            <a:pPr hangingPunct="0"/>
            <a:r>
              <a:rPr lang="ru-RU" sz="2400" dirty="0"/>
              <a:t>2. </a:t>
            </a:r>
            <a:r>
              <a:rPr lang="ru-RU" sz="2400" dirty="0" smtClean="0"/>
              <a:t>Выделить главные вопросы;</a:t>
            </a:r>
          </a:p>
          <a:p>
            <a:pPr hangingPunct="0"/>
            <a:r>
              <a:rPr lang="ru-RU" sz="2400" dirty="0" smtClean="0"/>
              <a:t>3. Составить разные типы вопросов  для запроса информации;</a:t>
            </a:r>
            <a:endParaRPr lang="ru-RU" sz="2400" dirty="0"/>
          </a:p>
          <a:p>
            <a:pPr hangingPunct="0"/>
            <a:r>
              <a:rPr lang="ru-RU" sz="2400" dirty="0"/>
              <a:t>4</a:t>
            </a:r>
            <a:r>
              <a:rPr lang="ru-RU" sz="2400" dirty="0" smtClean="0"/>
              <a:t>. Спланировать свой ответ</a:t>
            </a:r>
            <a:r>
              <a:rPr lang="ru-RU" sz="2400" b="1" dirty="0" smtClean="0"/>
              <a:t>;</a:t>
            </a:r>
            <a:endParaRPr lang="ru-RU" sz="2400" dirty="0"/>
          </a:p>
          <a:p>
            <a:pPr hangingPunct="0"/>
            <a:r>
              <a:rPr lang="ru-RU" sz="2400" dirty="0" smtClean="0"/>
              <a:t>5. Написать адрес и дату в право верхнем углу письма;</a:t>
            </a:r>
          </a:p>
          <a:p>
            <a:pPr hangingPunct="0"/>
            <a:r>
              <a:rPr lang="ru-RU" sz="2400" dirty="0" smtClean="0"/>
              <a:t>6. Во вступительной части письма выразить благодарность за полученное письмо;</a:t>
            </a:r>
          </a:p>
          <a:p>
            <a:pPr hangingPunct="0"/>
            <a:r>
              <a:rPr lang="ru-RU" sz="2400" dirty="0" smtClean="0"/>
              <a:t>7. В основной части ответить на все вопросы и задать необходимые вопросы;</a:t>
            </a:r>
          </a:p>
          <a:p>
            <a:pPr hangingPunct="0"/>
            <a:r>
              <a:rPr lang="ru-RU" sz="2400" dirty="0" smtClean="0"/>
              <a:t>8. В заключительной части упомянуть о будущих контактах и подписать письмо;</a:t>
            </a:r>
          </a:p>
          <a:p>
            <a:pPr hangingPunct="0"/>
            <a:r>
              <a:rPr lang="ru-RU" sz="2400" dirty="0" smtClean="0"/>
              <a:t>9. Проверить.</a:t>
            </a:r>
            <a:endParaRPr lang="ru-RU" sz="2400" dirty="0"/>
          </a:p>
        </p:txBody>
      </p:sp>
      <p:pic>
        <p:nvPicPr>
          <p:cNvPr id="4" name="Picture 2" descr="http://coolschool-spb.ru/upload/%D0%B5%D0%B3%D1%8D.jpg"/>
          <p:cNvPicPr>
            <a:picLocks noChangeAspect="1" noChangeArrowheads="1"/>
          </p:cNvPicPr>
          <p:nvPr/>
        </p:nvPicPr>
        <p:blipFill>
          <a:blip r:embed="rId2" cstate="print"/>
          <a:srcRect/>
          <a:stretch>
            <a:fillRect/>
          </a:stretch>
        </p:blipFill>
        <p:spPr bwMode="auto">
          <a:xfrm>
            <a:off x="395536" y="0"/>
            <a:ext cx="1763688" cy="1722190"/>
          </a:xfrm>
          <a:prstGeom prst="rect">
            <a:avLst/>
          </a:prstGeom>
          <a:noFill/>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133</TotalTime>
  <Words>1059</Words>
  <Application>Microsoft Office PowerPoint</Application>
  <PresentationFormat>Экран (4:3)</PresentationFormat>
  <Paragraphs>116</Paragraphs>
  <Slides>17</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17</vt:i4>
      </vt:variant>
    </vt:vector>
  </HeadingPairs>
  <TitlesOfParts>
    <vt:vector size="18" baseType="lpstr">
      <vt:lpstr>Тема Office</vt:lpstr>
      <vt:lpstr>Раздел «Письмо» базовый и высокий уровень сложности Рекомендуемое время – 80 минут</vt:lpstr>
      <vt:lpstr>Письмо-стимул от зарубежного друга</vt:lpstr>
      <vt:lpstr>Адрес, дата, неофициальное обращение</vt:lpstr>
      <vt:lpstr>Первый абзац</vt:lpstr>
      <vt:lpstr>Основная часть письма </vt:lpstr>
      <vt:lpstr>???</vt:lpstr>
      <vt:lpstr>Последний абзац</vt:lpstr>
      <vt:lpstr>Презентация PowerPoint</vt:lpstr>
      <vt:lpstr>Стратегия написания личного письма</vt:lpstr>
      <vt:lpstr>Утверждение-стимул  </vt:lpstr>
      <vt:lpstr>   Introduction </vt:lpstr>
      <vt:lpstr>Expressing your personal opinion</vt:lpstr>
      <vt:lpstr>Expressing an opposing opinion</vt:lpstr>
      <vt:lpstr>Explaining why you don’t agree with the opposing</vt:lpstr>
      <vt:lpstr>Conclusion</vt:lpstr>
      <vt:lpstr>Презентация PowerPoint</vt:lpstr>
      <vt:lpstr>Стратегия написания высказывания</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Раздел «Письмо» базовый и высокий уровень сложности Рекомендуемое время – 80 минут</dc:title>
  <dc:creator>1</dc:creator>
  <cp:lastModifiedBy>Ivanov</cp:lastModifiedBy>
  <cp:revision>47</cp:revision>
  <dcterms:created xsi:type="dcterms:W3CDTF">2016-03-03T12:36:56Z</dcterms:created>
  <dcterms:modified xsi:type="dcterms:W3CDTF">2016-03-09T15:00:57Z</dcterms:modified>
</cp:coreProperties>
</file>