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20" autoAdjust="0"/>
  </p:normalViewPr>
  <p:slideViewPr>
    <p:cSldViewPr>
      <p:cViewPr varScale="1">
        <p:scale>
          <a:sx n="57" d="100"/>
          <a:sy n="57" d="100"/>
        </p:scale>
        <p:origin x="12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37F55-BFD3-4FEF-88F4-4FB16C2A564B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A06D8-2C3E-4638-8D65-524CBF7F0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5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Ребенок не должен проводить за компьютером</a:t>
            </a:r>
            <a:r>
              <a:rPr lang="ru-RU" baseline="0" dirty="0" smtClean="0"/>
              <a:t> более 2 часов в день! Через каждые 30-40 минут должен быть сделан перерыв, физкультминутка.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06D8-2C3E-4638-8D65-524CBF7F03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0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Возрастные </a:t>
            </a:r>
            <a:r>
              <a:rPr lang="ru-RU" dirty="0" smtClean="0"/>
              <a:t>нормы физической активности можно узнать: у медицинских работников в образовательном учреждении, у участкового врача, медсестры, в Детских</a:t>
            </a:r>
            <a:r>
              <a:rPr lang="ru-RU" baseline="0" dirty="0" smtClean="0"/>
              <a:t> центрах здоровья и Кабинетах здорового ребенка!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06D8-2C3E-4638-8D65-524CBF7F03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3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участковый врач говорит Вам о том, что у ребенка повышенная масса тела –</a:t>
            </a:r>
            <a:r>
              <a:rPr lang="ru-RU" baseline="0" dirty="0" smtClean="0"/>
              <a:t> это фактор риска по развитию сердечно-сосудистых заболеваний! Эту информации должны родители получать от медицинских работников образовательных учреждений и участковой службы. Данные профилактических осмотров (форма проф. осмотра) в обязательном порядке выдается на руки родителям. Такие дети могут быть направлены в Детские Центры Здоровья, Кабинеты Здорового ребенка для получения консультации по режимным моментам и вопросам питания!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06D8-2C3E-4638-8D65-524CBF7F03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969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Знают ли об этом родители! Родители</a:t>
            </a:r>
            <a:r>
              <a:rPr lang="ru-RU" baseline="0" dirty="0" smtClean="0"/>
              <a:t> ребенка в первую очередь несут ответственность за здоровье ребенка, в том числе за наличие вредных привычек у детей. Образовательное учреждение, несомненно, должно проводить большую работу по приверженности детей к ЗОЖ! Большое значение имеет уровень медицинского обеспечения в образовательном учреждении, подготовленность и мотивация медицинских работников к знаниям основных правил ЗОЖ. Большое значение играет взаимодействие педагогов, родителей, медицинских работников в воспитании у детей приверженности к ЗОЖ!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06D8-2C3E-4638-8D65-524CBF7F03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9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АД измеряется всем детям в обязательном порядке при прохождении профилактических осмотров, при диспансерном наблюдении, при посещении участкового педиатра. Дети занимающиеся спортом при прохождении УМО, допусков до тренировок и соревнований. Также при обращении с жалобами</a:t>
            </a:r>
            <a:r>
              <a:rPr lang="ru-RU" baseline="0" dirty="0" smtClean="0"/>
              <a:t> к участковому педиатру, в том числе в образовательном учреждении.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06D8-2C3E-4638-8D65-524CBF7F03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17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ЭКГ проводится в рамках профилактических осмотров, диспансерного наблюдения, по направлению участкового педиатра. Дети занимающиеся спортом</a:t>
            </a:r>
            <a:r>
              <a:rPr lang="ru-RU" baseline="0" dirty="0" smtClean="0"/>
              <a:t> проходят ЭКГ при прохождении УМО и при допуске к тренировкам.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06D8-2C3E-4638-8D65-524CBF7F03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6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7880"/>
            <a:ext cx="51811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492720" y="182556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492720" y="409788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788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492720" y="182556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720" y="4127040"/>
            <a:ext cx="2527920" cy="2016720"/>
          </a:xfrm>
          <a:prstGeom prst="rect">
            <a:avLst/>
          </a:prstGeom>
        </p:spPr>
      </p:pic>
      <p:pic>
        <p:nvPicPr>
          <p:cNvPr id="38" name="Рисунок 37"/>
          <p:cNvPicPr/>
          <p:nvPr/>
        </p:nvPicPr>
        <p:blipFill>
          <a:blip r:embed="rId2"/>
          <a:stretch>
            <a:fillRect/>
          </a:stretch>
        </p:blipFill>
        <p:spPr>
          <a:xfrm>
            <a:off x="838080" y="4127040"/>
            <a:ext cx="2527920" cy="2016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92720" y="1825560"/>
            <a:ext cx="252792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5811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8080" y="409788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3492720" y="1825560"/>
            <a:ext cx="252792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492720" y="182556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3492720" y="409788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492720" y="182556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38080" y="4097880"/>
            <a:ext cx="5180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838080" y="4097880"/>
            <a:ext cx="51811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492720" y="182556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3492720" y="409788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38080" y="409788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492720" y="182556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720" y="4127040"/>
            <a:ext cx="2527920" cy="2016720"/>
          </a:xfrm>
          <a:prstGeom prst="rect">
            <a:avLst/>
          </a:prstGeom>
        </p:spPr>
      </p:pic>
      <p:pic>
        <p:nvPicPr>
          <p:cNvPr id="78" name="Рисунок 77"/>
          <p:cNvPicPr/>
          <p:nvPr/>
        </p:nvPicPr>
        <p:blipFill>
          <a:blip r:embed="rId2"/>
          <a:stretch>
            <a:fillRect/>
          </a:stretch>
        </p:blipFill>
        <p:spPr>
          <a:xfrm>
            <a:off x="838080" y="4127040"/>
            <a:ext cx="2527920" cy="2016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492720" y="1825560"/>
            <a:ext cx="252792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5811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788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492720" y="1825560"/>
            <a:ext cx="252792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492720" y="182556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492720" y="409788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492720" y="1825560"/>
            <a:ext cx="252792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7880"/>
            <a:ext cx="518040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6000">
                <a:solidFill>
                  <a:srgbClr val="000000"/>
                </a:solidFill>
                <a:latin typeface="Calibri Light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21.12.15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4793809-D41B-4B6B-8D3B-0A661CB4F601}" type="slidenum">
              <a:rPr lang="ru-RU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>
                <a:solidFill>
                  <a:srgbClr val="000000"/>
                </a:solidFill>
                <a:latin typeface="Calibri Light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 anchor="ctr"/>
          <a:lstStyle/>
          <a:p>
            <a:pPr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2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21.12.15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A0D8FE7-7D2A-4A06-A7EE-B50FB43464A7}" type="slidenum">
              <a:rPr lang="ru-RU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1523880" y="548680"/>
            <a:ext cx="9143640" cy="5112568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4800" b="1" i="1" dirty="0">
                <a:solidFill>
                  <a:srgbClr val="FF0000"/>
                </a:solidFill>
                <a:latin typeface="Calibri Light"/>
              </a:rPr>
              <a:t>Факторы риска развития </a:t>
            </a:r>
            <a:r>
              <a:rPr lang="ru-RU" sz="3200" b="1" i="1" dirty="0">
                <a:solidFill>
                  <a:srgbClr val="000000"/>
                </a:solidFill>
                <a:latin typeface="Calibri Light"/>
              </a:rPr>
              <a:t>сердечно-сосудистых заболеваний у детей и </a:t>
            </a:r>
            <a:r>
              <a:rPr lang="ru-RU" sz="3200" b="1" i="1" dirty="0" smtClean="0">
                <a:solidFill>
                  <a:srgbClr val="000000"/>
                </a:solidFill>
                <a:latin typeface="Calibri Light"/>
              </a:rPr>
              <a:t>подростков</a:t>
            </a:r>
          </a:p>
          <a:p>
            <a:pPr algn="ctr">
              <a:lnSpc>
                <a:spcPct val="100000"/>
              </a:lnSpc>
            </a:pPr>
            <a:r>
              <a:rPr lang="ru-RU" sz="3200" b="1" i="1" dirty="0" smtClean="0">
                <a:solidFill>
                  <a:srgbClr val="FF0000"/>
                </a:solidFill>
                <a:latin typeface="Calibri Light"/>
              </a:rPr>
              <a:t>Вопросы для родителей!</a:t>
            </a:r>
          </a:p>
          <a:p>
            <a:pPr algn="ctr">
              <a:lnSpc>
                <a:spcPct val="100000"/>
              </a:lnSpc>
            </a:pPr>
            <a:r>
              <a:rPr lang="ru-RU" sz="3200" b="1" i="1" dirty="0" smtClean="0">
                <a:solidFill>
                  <a:srgbClr val="000000"/>
                </a:solidFill>
                <a:latin typeface="Calibri Light"/>
              </a:rPr>
              <a:t>(материалы для работы с родителями и педагогами, слайд-презентация для транслирования в холлах детских поликлинических отделений, для подготовки информационных материалов для родителей, для наглядной информации </a:t>
            </a:r>
            <a:r>
              <a:rPr lang="ru-RU" sz="3200" b="1" i="1" smtClean="0">
                <a:solidFill>
                  <a:srgbClr val="000000"/>
                </a:solidFill>
                <a:latin typeface="Calibri Light"/>
              </a:rPr>
              <a:t>на стендах </a:t>
            </a:r>
            <a:r>
              <a:rPr lang="ru-RU" sz="3200" b="1" i="1" dirty="0" smtClean="0">
                <a:solidFill>
                  <a:srgbClr val="000000"/>
                </a:solidFill>
                <a:latin typeface="Calibri Light"/>
              </a:rPr>
              <a:t>в общественных местах, для выступления в СМИ)</a:t>
            </a:r>
            <a:endParaRPr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 Light"/>
              </a:rPr>
              <a:t>Сколько времени Ваш ребёнок проводит за компьютером?</a:t>
            </a:r>
            <a:endParaRPr/>
          </a:p>
        </p:txBody>
      </p:sp>
      <p:pic>
        <p:nvPicPr>
          <p:cNvPr id="81" name="Объект 7"/>
          <p:cNvPicPr/>
          <p:nvPr/>
        </p:nvPicPr>
        <p:blipFill>
          <a:blip r:embed="rId3"/>
          <a:stretch>
            <a:fillRect/>
          </a:stretch>
        </p:blipFill>
        <p:spPr>
          <a:xfrm>
            <a:off x="6645600" y="2176560"/>
            <a:ext cx="5546160" cy="2729880"/>
          </a:xfrm>
          <a:prstGeom prst="rect">
            <a:avLst/>
          </a:prstGeom>
        </p:spPr>
      </p:pic>
      <p:pic>
        <p:nvPicPr>
          <p:cNvPr id="82" name="Объект 9"/>
          <p:cNvPicPr/>
          <p:nvPr/>
        </p:nvPicPr>
        <p:blipFill>
          <a:blip r:embed="rId4"/>
          <a:stretch>
            <a:fillRect/>
          </a:stretch>
        </p:blipFill>
        <p:spPr>
          <a:xfrm>
            <a:off x="437760" y="2176560"/>
            <a:ext cx="6207120" cy="3773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 Light"/>
              </a:rPr>
              <a:t>Сколько времени Ваш ребёнок занимается физическими нагрузками?</a:t>
            </a:r>
            <a:endParaRPr/>
          </a:p>
        </p:txBody>
      </p:sp>
      <p:pic>
        <p:nvPicPr>
          <p:cNvPr id="84" name="Объект 4"/>
          <p:cNvPicPr/>
          <p:nvPr/>
        </p:nvPicPr>
        <p:blipFill>
          <a:blip r:embed="rId3"/>
          <a:stretch>
            <a:fillRect/>
          </a:stretch>
        </p:blipFill>
        <p:spPr>
          <a:xfrm>
            <a:off x="553680" y="1960920"/>
            <a:ext cx="5511960" cy="3718080"/>
          </a:xfrm>
          <a:prstGeom prst="rect">
            <a:avLst/>
          </a:prstGeom>
        </p:spPr>
      </p:pic>
      <p:pic>
        <p:nvPicPr>
          <p:cNvPr id="85" name="Объект 5"/>
          <p:cNvPicPr/>
          <p:nvPr/>
        </p:nvPicPr>
        <p:blipFill>
          <a:blip r:embed="rId4"/>
          <a:stretch>
            <a:fillRect/>
          </a:stretch>
        </p:blipFill>
        <p:spPr>
          <a:xfrm>
            <a:off x="6336360" y="1960920"/>
            <a:ext cx="5164200" cy="3718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 Light"/>
              </a:rPr>
              <a:t>Имеет ли Ваш ребёнок избыточную массу тела?</a:t>
            </a:r>
            <a:endParaRPr/>
          </a:p>
        </p:txBody>
      </p:sp>
      <p:pic>
        <p:nvPicPr>
          <p:cNvPr id="87" name="Объект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72200" y="2064600"/>
            <a:ext cx="5181120" cy="3873240"/>
          </a:xfrm>
          <a:prstGeom prst="rect">
            <a:avLst/>
          </a:prstGeom>
        </p:spPr>
      </p:pic>
      <p:pic>
        <p:nvPicPr>
          <p:cNvPr id="88" name="Объект 7"/>
          <p:cNvPicPr/>
          <p:nvPr/>
        </p:nvPicPr>
        <p:blipFill>
          <a:blip r:embed="rId4"/>
          <a:stretch>
            <a:fillRect/>
          </a:stretch>
        </p:blipFill>
        <p:spPr>
          <a:xfrm>
            <a:off x="373320" y="2064600"/>
            <a:ext cx="5645880" cy="3873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 Light"/>
              </a:rPr>
              <a:t>Есть ли у Вашего ребёнка вредные привычки?</a:t>
            </a:r>
            <a:endParaRPr/>
          </a:p>
        </p:txBody>
      </p:sp>
      <p:pic>
        <p:nvPicPr>
          <p:cNvPr id="90" name="Объект 4"/>
          <p:cNvPicPr/>
          <p:nvPr/>
        </p:nvPicPr>
        <p:blipFill>
          <a:blip r:embed="rId3"/>
          <a:stretch>
            <a:fillRect/>
          </a:stretch>
        </p:blipFill>
        <p:spPr>
          <a:xfrm>
            <a:off x="231840" y="2124000"/>
            <a:ext cx="5491440" cy="3560760"/>
          </a:xfrm>
          <a:prstGeom prst="rect">
            <a:avLst/>
          </a:prstGeom>
        </p:spPr>
      </p:pic>
      <p:pic>
        <p:nvPicPr>
          <p:cNvPr id="91" name="Объект 5"/>
          <p:cNvPicPr/>
          <p:nvPr/>
        </p:nvPicPr>
        <p:blipFill>
          <a:blip r:embed="rId4"/>
          <a:stretch>
            <a:fillRect/>
          </a:stretch>
        </p:blipFill>
        <p:spPr>
          <a:xfrm>
            <a:off x="5834160" y="2124000"/>
            <a:ext cx="5988240" cy="3560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 Light"/>
              </a:rPr>
              <a:t>Измеряли Вашему  ребёнку когда либо артериальное давление?</a:t>
            </a:r>
            <a:endParaRPr/>
          </a:p>
        </p:txBody>
      </p:sp>
      <p:pic>
        <p:nvPicPr>
          <p:cNvPr id="93" name="Объект 4"/>
          <p:cNvPicPr/>
          <p:nvPr/>
        </p:nvPicPr>
        <p:blipFill>
          <a:blip r:embed="rId3"/>
          <a:stretch>
            <a:fillRect/>
          </a:stretch>
        </p:blipFill>
        <p:spPr>
          <a:xfrm>
            <a:off x="489240" y="2241000"/>
            <a:ext cx="5898240" cy="3747240"/>
          </a:xfrm>
          <a:prstGeom prst="rect">
            <a:avLst/>
          </a:prstGeom>
        </p:spPr>
      </p:pic>
      <p:pic>
        <p:nvPicPr>
          <p:cNvPr id="94" name="Объект 5"/>
          <p:cNvPicPr/>
          <p:nvPr/>
        </p:nvPicPr>
        <p:blipFill>
          <a:blip r:embed="rId4"/>
          <a:stretch>
            <a:fillRect/>
          </a:stretch>
        </p:blipFill>
        <p:spPr>
          <a:xfrm>
            <a:off x="6587280" y="1825560"/>
            <a:ext cx="4350960" cy="4350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>
                <a:solidFill>
                  <a:srgbClr val="000000"/>
                </a:solidFill>
                <a:latin typeface="Calibri Light"/>
              </a:rPr>
              <a:t>Делали ли Вашему ребёнку ЭКГ?</a:t>
            </a:r>
            <a:endParaRPr/>
          </a:p>
        </p:txBody>
      </p:sp>
      <p:pic>
        <p:nvPicPr>
          <p:cNvPr id="96" name="Объект 4"/>
          <p:cNvPicPr/>
          <p:nvPr/>
        </p:nvPicPr>
        <p:blipFill>
          <a:blip r:embed="rId3"/>
          <a:stretch>
            <a:fillRect/>
          </a:stretch>
        </p:blipFill>
        <p:spPr>
          <a:xfrm>
            <a:off x="541080" y="2278440"/>
            <a:ext cx="5383080" cy="3748680"/>
          </a:xfrm>
          <a:prstGeom prst="rect">
            <a:avLst/>
          </a:prstGeom>
        </p:spPr>
      </p:pic>
      <p:pic>
        <p:nvPicPr>
          <p:cNvPr id="97" name="Объект 5"/>
          <p:cNvPicPr/>
          <p:nvPr/>
        </p:nvPicPr>
        <p:blipFill>
          <a:blip r:embed="rId4"/>
          <a:stretch>
            <a:fillRect/>
          </a:stretch>
        </p:blipFill>
        <p:spPr>
          <a:xfrm>
            <a:off x="6168960" y="2278440"/>
            <a:ext cx="5184360" cy="3748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393</Words>
  <Application>Microsoft Office PowerPoint</Application>
  <PresentationFormat>Широкоэкранный</PresentationFormat>
  <Paragraphs>21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DejaVu Sans</vt:lpstr>
      <vt:lpstr>StarSymbol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User_90</cp:lastModifiedBy>
  <cp:revision>10</cp:revision>
  <dcterms:modified xsi:type="dcterms:W3CDTF">2019-07-26T09:07:13Z</dcterms:modified>
</cp:coreProperties>
</file>