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9" r:id="rId2"/>
    <p:sldId id="288" r:id="rId3"/>
    <p:sldId id="286" r:id="rId4"/>
    <p:sldId id="285" r:id="rId5"/>
    <p:sldId id="283" r:id="rId6"/>
    <p:sldId id="257" r:id="rId7"/>
    <p:sldId id="258" r:id="rId8"/>
    <p:sldId id="259" r:id="rId9"/>
    <p:sldId id="260" r:id="rId10"/>
    <p:sldId id="261" r:id="rId11"/>
    <p:sldId id="284" r:id="rId12"/>
    <p:sldId id="262" r:id="rId13"/>
    <p:sldId id="263" r:id="rId14"/>
    <p:sldId id="264" r:id="rId15"/>
    <p:sldId id="265" r:id="rId16"/>
    <p:sldId id="266" r:id="rId17"/>
    <p:sldId id="269" r:id="rId18"/>
    <p:sldId id="277" r:id="rId19"/>
    <p:sldId id="270" r:id="rId20"/>
    <p:sldId id="271" r:id="rId21"/>
    <p:sldId id="274" r:id="rId22"/>
    <p:sldId id="275" r:id="rId23"/>
    <p:sldId id="279" r:id="rId24"/>
    <p:sldId id="280" r:id="rId25"/>
    <p:sldId id="281" r:id="rId26"/>
    <p:sldId id="272" r:id="rId27"/>
    <p:sldId id="267" r:id="rId28"/>
    <p:sldId id="273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3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BC17D-2B51-4F29-A1A1-1D5FC3890A1C}" type="datetimeFigureOut">
              <a:rPr lang="ru-RU" smtClean="0"/>
              <a:pPr/>
              <a:t>27.09.2010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0DE07-8B08-4CAA-A617-1C6D20390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6471-0236-43CD-87D8-B450E4106C27}" type="datetimeFigureOut">
              <a:rPr lang="ru-RU" smtClean="0"/>
              <a:pPr/>
              <a:t>27.09.2010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92F6-2A39-4CCD-8C8C-3A120ADDD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6471-0236-43CD-87D8-B450E4106C27}" type="datetimeFigureOut">
              <a:rPr lang="ru-RU" smtClean="0"/>
              <a:pPr/>
              <a:t>27.09.2010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92F6-2A39-4CCD-8C8C-3A120ADDD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6471-0236-43CD-87D8-B450E4106C27}" type="datetimeFigureOut">
              <a:rPr lang="ru-RU" smtClean="0"/>
              <a:pPr/>
              <a:t>27.09.2010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92F6-2A39-4CCD-8C8C-3A120ADDD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6471-0236-43CD-87D8-B450E4106C27}" type="datetimeFigureOut">
              <a:rPr lang="ru-RU" smtClean="0"/>
              <a:pPr/>
              <a:t>27.09.2010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92F6-2A39-4CCD-8C8C-3A120ADDD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6471-0236-43CD-87D8-B450E4106C27}" type="datetimeFigureOut">
              <a:rPr lang="ru-RU" smtClean="0"/>
              <a:pPr/>
              <a:t>27.09.2010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92F6-2A39-4CCD-8C8C-3A120ADDD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6471-0236-43CD-87D8-B450E4106C27}" type="datetimeFigureOut">
              <a:rPr lang="ru-RU" smtClean="0"/>
              <a:pPr/>
              <a:t>27.09.2010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92F6-2A39-4CCD-8C8C-3A120ADDD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6471-0236-43CD-87D8-B450E4106C27}" type="datetimeFigureOut">
              <a:rPr lang="ru-RU" smtClean="0"/>
              <a:pPr/>
              <a:t>27.09.2010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92F6-2A39-4CCD-8C8C-3A120ADDD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6471-0236-43CD-87D8-B450E4106C27}" type="datetimeFigureOut">
              <a:rPr lang="ru-RU" smtClean="0"/>
              <a:pPr/>
              <a:t>27.09.2010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92F6-2A39-4CCD-8C8C-3A120ADDD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6471-0236-43CD-87D8-B450E4106C27}" type="datetimeFigureOut">
              <a:rPr lang="ru-RU" smtClean="0"/>
              <a:pPr/>
              <a:t>27.09.2010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92F6-2A39-4CCD-8C8C-3A120ADDD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6471-0236-43CD-87D8-B450E4106C27}" type="datetimeFigureOut">
              <a:rPr lang="ru-RU" smtClean="0"/>
              <a:pPr/>
              <a:t>27.09.2010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92F6-2A39-4CCD-8C8C-3A120ADDD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6471-0236-43CD-87D8-B450E4106C27}" type="datetimeFigureOut">
              <a:rPr lang="ru-RU" smtClean="0"/>
              <a:pPr/>
              <a:t>27.09.2010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92F6-2A39-4CCD-8C8C-3A120ADDD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16471-0236-43CD-87D8-B450E4106C27}" type="datetimeFigureOut">
              <a:rPr lang="ru-RU" smtClean="0"/>
              <a:pPr/>
              <a:t>27.09.2010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092F6-2A39-4CCD-8C8C-3A120ADDD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928670"/>
            <a:ext cx="4420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1142984"/>
            <a:ext cx="2024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ТЕМУ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2500306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БИОНИКА</a:t>
            </a:r>
            <a:endParaRPr lang="ru-RU" sz="5400" b="1" cap="none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298" y="4429132"/>
            <a:ext cx="41434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АВТОР: Титова М. Н., учитель </a:t>
            </a:r>
            <a:r>
              <a:rPr lang="ru-RU" sz="1400" smtClean="0">
                <a:solidFill>
                  <a:schemeClr val="accent2">
                    <a:lumMod val="75000"/>
                  </a:schemeClr>
                </a:solidFill>
              </a:rPr>
              <a:t>биологии </a:t>
            </a:r>
          </a:p>
          <a:p>
            <a:pPr algn="ctr"/>
            <a:r>
              <a:rPr lang="ru-RU" sz="1400" smtClean="0">
                <a:solidFill>
                  <a:schemeClr val="accent2">
                    <a:lumMod val="75000"/>
                  </a:schemeClr>
                </a:solidFill>
              </a:rPr>
              <a:t>МОУ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СОШ №3 п. Двуреченск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ИТА\бионика и тема\img646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4929190" y="928670"/>
            <a:ext cx="3894148" cy="565756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7422" y="142852"/>
            <a:ext cx="2561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Оболочки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214554"/>
            <a:ext cx="392909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В мастерской природы часто встречаются конструкции в виде  сводов различных пространственных форм (скорлупа ореха и яйца, панцири и раковины животных, гладкие листья, лепестки растении и др.) Пространственно изогнутые и тонкостенные, они, благодаря непрерывности  и плавности формы, обладают свойством равномерного распределения сил по всему сечению.</a:t>
            </a:r>
            <a:endParaRPr lang="ru-RU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РИТА\бионика и тема\img693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158014" y="142852"/>
            <a:ext cx="4580302" cy="65722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00760" y="214290"/>
            <a:ext cx="18219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тургор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857232"/>
            <a:ext cx="3286148" cy="57554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Принцип тургора живых моделей привел к появлению в архитектуре совершенно новой области строительной техники – созданию пневматически напряженных конструкции. Пневматическое напряжение , создаваемое избыточным давлением газа или жидкости, обеспечивает гибкой герметичной оболочке несущую способность и устойчивость при любых видах нагрузок. Важнейшими преимуществами надувных систем являются экономичность, малый вес, транспортабельность, компактность, быстрота монтажа, поэтому принцип тургора широко применяется при сооружении временных построек: выставочных залов, ярмарочных павильонов, спортивных залов, туристических лагерей, овощехранилищ и пр. </a:t>
            </a:r>
            <a:endParaRPr lang="ru-RU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ИТА\бионика и тема\img644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5500694" y="1142984"/>
            <a:ext cx="3527708" cy="52768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0"/>
            <a:ext cx="6478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Мозаичные видения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142984"/>
            <a:ext cx="5214974" cy="52629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Глаза насекомых  и других членистоногих – сложные органы.  При сильном увеличении можно увидеть, что такой глаз состоит из многих крошечных «окошечек» - фасеток Каждая фасетка является концом структурной единицы глаза – омматидия. Например глаз речного рака состоит из 3 тысяч омматидиев, комнатной мухи – 4 тыс., стрекозы – 28 тыс.! Сложный глаз дает не единое изображение предмета, а разлагает его на тысячи отдельных кусков, т.е. создает мозаику. Малейшее смещение предмета смешает и изображение с одного омматидия на другой. Поэтому сложный глаз исключительно точно реагирует на движение, и поскольку движущийся предмет последователь но появляется в разных глазках, это дает насекомому определить скорость перемещения. Основываясь на этом принципе, ученые создали прибор, способный мгновенно измерить скорость самолетов попавших в поле зрения. Бионики создали измеритель путевой скорости самолетов относительно Земли. Была разработана фотокамера «мушиный глаз» и «небесный компас».</a:t>
            </a:r>
            <a:endParaRPr lang="ru-RU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ИТА\бионика и тема\img642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285720" y="1428736"/>
            <a:ext cx="3714776" cy="52864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786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303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Мигрирующие по воздуху</a:t>
            </a:r>
            <a:endParaRPr lang="ru-RU" sz="303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4810" y="1428736"/>
            <a:ext cx="4786346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В мире животных нет более искусных навигаторов чем птицы. С давних пор человек использовал голубей для  пересылки писем. Известны случаи когда птиц увозили за тысячи километров в закрытых ящиках, вращающихся клетках чтобы «сбить их с толку», но выпущенные на волю они быстро определяли свое положение  и летели в нужном направлении. Способность к навигации у птиц – чувство врожденное. Ученные полагают, что ориентация у птиц – процесс комплексный, в котором участвуют почти все органы чувств, но устройство и принцип работы систем ориентации – механизм ориентации , остаются пока не разгаданным. В этой связи привлекают биоников и далекие перелеты бабочек: репейниц, адмиралов, траурниц, некоторых бражников и особенно монархов. Бионики многих стран работают над механизмом ориентации животных раскрытие которого даст возможность человеку  создать в технике  принципиально новые навигационные системы.</a:t>
            </a:r>
            <a:endParaRPr lang="ru-RU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ИТА\бионика и тема\img640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3071802" y="1142984"/>
            <a:ext cx="3522846" cy="52498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214290"/>
            <a:ext cx="60672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00" cmpd="sng">
                  <a:solidFill>
                    <a:schemeClr val="accent5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Био</a:t>
            </a:r>
            <a:r>
              <a:rPr lang="ru-RU" sz="4000" b="1" dirty="0" smtClean="0">
                <a:ln w="900" cmpd="sng">
                  <a:solidFill>
                    <a:schemeClr val="accent5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механ</a:t>
            </a:r>
            <a:r>
              <a:rPr lang="ru-RU" sz="4000" b="1" cap="none" spc="0" dirty="0" smtClean="0">
                <a:ln w="900" cmpd="sng">
                  <a:solidFill>
                    <a:schemeClr val="accent5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ические модели</a:t>
            </a:r>
            <a:endParaRPr lang="ru-RU" sz="4000" b="1" cap="none" spc="0" dirty="0">
              <a:ln w="900" cmpd="sng">
                <a:solidFill>
                  <a:schemeClr val="accent5">
                    <a:lumMod val="75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142984"/>
            <a:ext cx="2714644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    За миллионы лет развития жизни на Земле природа в своей мастерской создала немало биологических моделей с оригинальным способом  передвижения по различным поверхностям, снабдив их для этого  особыми устройствами.</a:t>
            </a:r>
          </a:p>
          <a:p>
            <a:r>
              <a:rPr lang="ru-RU" sz="1600" dirty="0" smtClean="0"/>
              <a:t>     Так конечности мух и черных морских ежей имеют присоски, благодаря которым они могут перемещаться по совершенно немыслимым поверхностям.</a:t>
            </a:r>
          </a:p>
          <a:p>
            <a:r>
              <a:rPr lang="ru-RU" sz="1600" dirty="0" smtClean="0"/>
              <a:t>     Пауков природа наделила  чудесным гидроприводом, жидкостью для которого служит кровь.</a:t>
            </a:r>
          </a:p>
          <a:p>
            <a:r>
              <a:rPr lang="ru-RU" sz="1600" dirty="0" smtClean="0"/>
              <a:t>   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715140" y="1285860"/>
            <a:ext cx="2071702" cy="47705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    В основе движения обитателей сыпучих грунтов лежит принцип вибрации.</a:t>
            </a:r>
          </a:p>
          <a:p>
            <a:r>
              <a:rPr lang="ru-RU" sz="1600" dirty="0" smtClean="0"/>
              <a:t>    Своеобразен и способ передвижения пингвинов по снегу.</a:t>
            </a:r>
          </a:p>
          <a:p>
            <a:r>
              <a:rPr lang="ru-RU" sz="1600" dirty="0" smtClean="0"/>
              <a:t>    На основе изученных биомоделей, ученные разработали проекты вездеходных прыгающих, ползающих и других универсальных средств передвижения</a:t>
            </a:r>
            <a:endParaRPr lang="ru-RU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ИТА\бионика и тема\img638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2857488" y="928670"/>
            <a:ext cx="3857483" cy="57304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142852"/>
            <a:ext cx="41108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Полет насекомых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928670"/>
            <a:ext cx="2500330" cy="57554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По экономичности полета, относительной скорости и маневренности насекомые не имеют себе равных ни в живой природе , ни в современной авиационной технике. Изучение летных особенностей насекомых открывает перед человеком бесконечное разнообразие оригинальных устройств в авиаконструкций. Так, например, жужжальца жуков колеблются во время полета в определенной плоскости и служат  органом, определяющим отклонение от положения равновесия.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29454" y="928670"/>
            <a:ext cx="2071702" cy="57554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На этом же принципе  создан прибор - гиротрон, применяемый в скоростных самолетах и ракетах для обнаружения углового отклонения и обеспечения стабильности полета</a:t>
            </a:r>
          </a:p>
          <a:p>
            <a:r>
              <a:rPr lang="ru-RU" sz="1600" dirty="0" smtClean="0"/>
              <a:t>  Стрекозы, осы, пчелы и бабочки бражники могут двигаться по воздуху не только вперед, но и назад, вправо, влево, вверх и вниз. Птеростигмы насекомых дали толчок для разгадки причины флаттера- вибрации самолетного крыла.</a:t>
            </a:r>
            <a:endParaRPr lang="ru-RU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ИТА\бионика и тема\img634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5072066" y="1500174"/>
            <a:ext cx="3560894" cy="521497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1500166" y="142852"/>
            <a:ext cx="559518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Сетчатые, решетчатые и</a:t>
            </a:r>
          </a:p>
          <a:p>
            <a:pPr algn="ctr"/>
            <a:r>
              <a:rPr lang="ru-RU" sz="40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ребристые конструкции</a:t>
            </a:r>
            <a:endParaRPr lang="ru-RU" sz="40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500174"/>
            <a:ext cx="4286280" cy="5262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В архитектурной практике широко используется  принцип построения природных пространственно – решетчатых систем: радиолярии, диатомовых водорослей, некоторых грибов, раковин, даже микроструктура головки бедренной кости . В этих моделях особенно ярко проявляется принцип распределения материала с расчетом на самые случайные  и разнонаправленные действия нагрузок. Например, структура головки тазобедренной кости построена так, что никогда не работает на излом, а только на сжатие и растяжение. Это используется в конструировании опорных рам, ферм, подъемных кранов. Тонкие крылышки  стрекозы коромысла делают до 100 взмахов в секунду,  шмеля - более 200, комнатной мухи-до 300, а комара дергуна – до 1000 взмахов. Они обладают достаточной прочностью благодаря  разветвляющейся в них сетке жилок</a:t>
            </a:r>
            <a:endParaRPr lang="ru-RU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ИТА\бионика и тема\img660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4786314" y="1357298"/>
            <a:ext cx="3697128" cy="53006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142844" y="0"/>
            <a:ext cx="885831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Констуркции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предварительным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напряжением</a:t>
            </a:r>
            <a:endParaRPr lang="ru-RU" sz="3600" b="1" cap="all" spc="0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357298"/>
            <a:ext cx="4071966" cy="52629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     Ребристая форма листа придает им по сравнению с другими листьями, дополнительную жесткость, прочность и устойчивость в пространстве.</a:t>
            </a:r>
          </a:p>
          <a:p>
            <a:r>
              <a:rPr lang="ru-RU" sz="1600" dirty="0" smtClean="0"/>
              <a:t>     Принцип сопротивляемости конструкции по форме, существующий в природе, нашел широкое применение в современном строительстве.</a:t>
            </a:r>
          </a:p>
          <a:p>
            <a:r>
              <a:rPr lang="ru-RU" sz="1600" dirty="0" smtClean="0"/>
              <a:t>     Складчатые конструкции просты в изготовлении и в монтаже. Они могут перекрывать весьма большие сооружения, зал ожидания на Курском вокзале, манеж института физкультуры в Москве и др.</a:t>
            </a:r>
          </a:p>
          <a:p>
            <a:r>
              <a:rPr lang="ru-RU" sz="1600" dirty="0" smtClean="0"/>
              <a:t>    Подражая природным структурным формам, мостовикам удалось создать ряд оригинальных проектов и сооружении. Так, например, взяв за основу форму полусвернутого листа, инженеры спроектировали мост через реку, сочетавший в себе поразительную прочность  экономичность и красоту.</a:t>
            </a:r>
            <a:endParaRPr lang="ru-RU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РИТА\бионика и тема\img675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428596" y="1000108"/>
            <a:ext cx="3964652" cy="56483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928662" y="0"/>
            <a:ext cx="72038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Унификация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природе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6" y="1428736"/>
            <a:ext cx="3786214" cy="501675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    Нередко природа унифицирует конструкции, т.е. строит их из элементов одной и той же формы: лепестки цветов, семена злаков, головка чеснока, ягоды малины, чешуйки рыб, змей, шишек, панцири и т.д. </a:t>
            </a:r>
          </a:p>
          <a:p>
            <a:r>
              <a:rPr lang="ru-RU" sz="1600" dirty="0" smtClean="0"/>
              <a:t>    Наиболее экономичной является конструкция, составленная из правильных плотно сомкнутых шестиугольников.</a:t>
            </a:r>
          </a:p>
          <a:p>
            <a:r>
              <a:rPr lang="ru-RU" sz="1600" dirty="0" smtClean="0"/>
              <a:t>     Конструкция пчелиных сот легла  в основу изготовления «сотовых панелей» для строительства жилых здании. В дальнейшем, с целью экономии материала, конструкторы стали собирать панели из одного элемента- треугольника с продленными сторонами. При сборке получается  сотовая конструкция, но без двойных стенок.</a:t>
            </a:r>
          </a:p>
          <a:p>
            <a:r>
              <a:rPr lang="ru-RU" sz="1600" dirty="0" smtClean="0"/>
              <a:t>  </a:t>
            </a:r>
            <a:endParaRPr lang="ru-RU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РИТА\бионика и тема\img6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6314" y="785794"/>
            <a:ext cx="4000528" cy="58028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1571604" y="142852"/>
            <a:ext cx="55390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chemeClr val="accent1"/>
                </a:solidFill>
                <a:effectLst/>
              </a:rPr>
              <a:t>Дырчатые</a:t>
            </a:r>
            <a:r>
              <a:rPr lang="en-US" sz="3600" b="1" cap="all" dirty="0" smtClean="0">
                <a:ln/>
                <a:solidFill>
                  <a:schemeClr val="accent1"/>
                </a:solidFill>
              </a:rPr>
              <a:t> </a:t>
            </a:r>
            <a:r>
              <a:rPr lang="ru-RU" sz="3600" b="1" cap="all" spc="0" dirty="0" smtClean="0">
                <a:ln/>
                <a:solidFill>
                  <a:schemeClr val="accent1"/>
                </a:solidFill>
                <a:effectLst/>
              </a:rPr>
              <a:t>конструкции</a:t>
            </a:r>
            <a:endParaRPr lang="ru-RU" sz="3600" b="1" cap="all" spc="0" dirty="0">
              <a:ln/>
              <a:solidFill>
                <a:schemeClr val="accent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071546"/>
            <a:ext cx="3357586" cy="477053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   В 1889 году в Париже по проекту инженера Эйфеля была сооружена трехсотметровая металлическая ажурная башня, ставшая своеобразным символом столицы Франции. Ученые обнаружили, что распределение силовых линии в конструкциях башни и в берцовой кости человека идентично, хотя при создании инженер не пользовался живыми моделями.</a:t>
            </a:r>
          </a:p>
          <a:p>
            <a:r>
              <a:rPr lang="ru-RU" sz="1600" dirty="0" smtClean="0"/>
              <a:t>   Легкая и хрупкая кость, способная выдержать большие нагрузки, стала предметом изучения ученых и архитекторов, в результате которого в архитектуре родился принцип дырчатых конструкции, положивший начало разработке новых пространственных структур.</a:t>
            </a: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52.jpg"/>
          <p:cNvPicPr>
            <a:picLocks noChangeAspect="1"/>
          </p:cNvPicPr>
          <p:nvPr/>
        </p:nvPicPr>
        <p:blipFill>
          <a:blip r:embed="rId2" cstate="screen"/>
          <a:srcRect l="5922" t="2083" r="3757" b="2083"/>
          <a:stretch>
            <a:fillRect/>
          </a:stretch>
        </p:blipFill>
        <p:spPr>
          <a:xfrm>
            <a:off x="96732" y="214290"/>
            <a:ext cx="4189516" cy="65008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628" y="214290"/>
            <a:ext cx="278608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Природные термолокаторы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1428736"/>
            <a:ext cx="4500562" cy="769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Термолокаторы – это органы, имеющиеся  у немногих животных, которые могут  воспринимать  на расстояние тепловые (инфракрасные) лучи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500562" y="2643182"/>
            <a:ext cx="4429156" cy="7386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Сорная курица определяет температуру в гнезде с точностью до десятой доли градуса с помощью терморецепторов  своего клюва.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714876" y="2857496"/>
            <a:ext cx="3929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3714752"/>
            <a:ext cx="4357718" cy="280076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За долго до того, как биологи обнаружили у ямкоголовых змей их термолокаторы, ученые и инженеры уже создали ряд устройств, весьма чувствительных к тепловому излучению: снайперские винтовки, инфракрасные прицелы, термистеры – термочувствительные сопротивления. В современной технике существуют  инфракрасные детекторы, которые в сотни раз чувствительнее природных . С их помощью обнаруживают нагретые предметы на очень больших расстояниях.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РИТА\бионика и тема\img664.jpg"/>
          <p:cNvPicPr>
            <a:picLocks noChangeAspect="1" noChangeArrowheads="1"/>
          </p:cNvPicPr>
          <p:nvPr/>
        </p:nvPicPr>
        <p:blipFill>
          <a:blip r:embed="rId2" cstate="screen"/>
          <a:srcRect l="1832" t="1281" r="4748" b="2647"/>
          <a:stretch>
            <a:fillRect/>
          </a:stretch>
        </p:blipFill>
        <p:spPr bwMode="auto">
          <a:xfrm>
            <a:off x="2714612" y="1071546"/>
            <a:ext cx="3643338" cy="53578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1643042" y="0"/>
            <a:ext cx="60455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Камерный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глаз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животных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142984"/>
            <a:ext cx="2357454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   </a:t>
            </a:r>
            <a:r>
              <a:rPr lang="ru-RU" sz="1600" dirty="0" smtClean="0"/>
              <a:t>Для всех позвоночных, головоногих моллюсков и пауков характерны глаза так называемого камерного типа, т.е. сходные с устройством фотоаппарата.</a:t>
            </a:r>
            <a:r>
              <a:rPr lang="en-US" sz="1600" dirty="0" smtClean="0"/>
              <a:t> </a:t>
            </a:r>
            <a:r>
              <a:rPr lang="ru-RU" sz="1600" dirty="0" smtClean="0"/>
              <a:t>Хотя по сравнению с человеческим, глаза у животных устроены не столь сложно, некоторые  из них обладают уникальными свойствами. Так, глаза  хищных птиц отличаются большой зоркостью. Многие птицы способны видеть сквозь дымку и туман, а голубь может не мигая смотреть на солнце. 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572264" y="1071546"/>
            <a:ext cx="2214578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На основе работы глаза голубя спроектировали оптический прибор для опознавания объемных предметов. По принципу работы глаза лягушки уже создано несколько типов электронных моделей, используемых на аэродромах для обнаружения летящих самолетов и контроля за их движением.</a:t>
            </a:r>
          </a:p>
          <a:p>
            <a:r>
              <a:rPr lang="ru-RU" sz="1600" dirty="0" smtClean="0"/>
              <a:t>  На основе свойства некоторых животных видеть в темноте создан прибор – «кошачий глаз»</a:t>
            </a:r>
            <a:endParaRPr lang="ru-RU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РИТА\бионика и тема\img670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2571736" y="1071546"/>
            <a:ext cx="4032069" cy="56578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142852"/>
            <a:ext cx="53651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Стволовая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архитектура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000108"/>
            <a:ext cx="2286016" cy="550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«Роль стебля, главным образом, архитектурная: это твердый остов всей постройки» г – говорил русский ученый К.А.Тимирязев. Природа в своей мастерской создавала растения по всем правилам строительной техники. Примерами тому являются растение пухонос из семейства осоковых и фабричная труба. Их конструкции в поперечном сечении оказались удивительно похожими, хотя создавались независимо друг от друга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715140" y="1000108"/>
            <a:ext cx="2286016" cy="550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На основе принципов построения природных высотных конструкции строители проектируют  высотные здания нового типа </a:t>
            </a:r>
            <a:r>
              <a:rPr lang="ru-RU" sz="1600" dirty="0" err="1" smtClean="0"/>
              <a:t>типа</a:t>
            </a:r>
            <a:r>
              <a:rPr lang="ru-RU" sz="1600" dirty="0" smtClean="0"/>
              <a:t> стволовой конструкции. По принципу строения стебля пшеницы разработан проект высотного здания, у которого основание более узкое, чем средняя часть. Упругие демпферы, разделяющее здание по высоте на несколько  элементов, снижают силу ветрового напора и сокращают нагрузку на основание.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РИТА\бионика и тема\img681.jpg"/>
          <p:cNvPicPr>
            <a:picLocks noChangeAspect="1" noChangeArrowheads="1"/>
          </p:cNvPicPr>
          <p:nvPr/>
        </p:nvPicPr>
        <p:blipFill>
          <a:blip r:embed="rId2" cstate="screen"/>
          <a:srcRect l="1857" t="1310" r="3458"/>
          <a:stretch>
            <a:fillRect/>
          </a:stretch>
        </p:blipFill>
        <p:spPr bwMode="auto">
          <a:xfrm>
            <a:off x="5143504" y="1142984"/>
            <a:ext cx="3643338" cy="5381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5429256" y="142852"/>
            <a:ext cx="2908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Живой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свет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357166"/>
            <a:ext cx="4572032" cy="6247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     Существуют организмы отличающиеся изумительным свойством излучать свет.  Распространены они повсеместно – от экватора до полярных широт и от поверхности воды до предельных глубин. Среди сухопутных жителей таких организмов немного, это некоторые грибы и насекомые. Основная же масса живых светящихся моделей живет в море и состоит из  представителей простейших организмов, кишечнополостных, червей, моллюсков, ракообразных и рыб. Свечение организмов(биолюминесценция) является характерным признаком их жизнедеятельности.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    Помимо желез с фотогенными (рождающими свет) клетками имеются  фотофоры - специальные светящиеся органы, богато иннервированные и состоящие из рефлекторов и линз.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      Живой свет привлекает многих ученых. Установлено , что в «светильниках» живых организмов почти вся химическая энергия  при окислении превращается в свет, тогда как в обычной электрической лампе более 70% энергии уходит не на освещение, а на образование тепла. 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 </a:t>
            </a:r>
          </a:p>
          <a:p>
            <a:endParaRPr lang="ru-RU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РИТА\бионика и тема\img683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357158" y="928670"/>
            <a:ext cx="3946262" cy="56578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928662" y="0"/>
            <a:ext cx="7632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cap="none" spc="1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Гидродинамика</a:t>
            </a:r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4000" b="1" cap="none" spc="1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живых</a:t>
            </a:r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4000" b="1" cap="none" spc="1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систем</a:t>
            </a:r>
            <a:endParaRPr lang="ru-RU" sz="4000" b="1" cap="none" spc="150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428736"/>
            <a:ext cx="4000528" cy="501675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       Конструируя живые плавательные механизмы, природа стремилась наделить их такими устройствами, которые обеспечивали бы им наиболее эффективное преодолевание сопротивления водной среды и высокой скорости.</a:t>
            </a:r>
          </a:p>
          <a:p>
            <a:r>
              <a:rPr lang="ru-RU" sz="1600" dirty="0" smtClean="0"/>
              <a:t>      К числу отличных пловцов относят  кальмаров (60 км/ч), дельфинов, рыбу-меч (140 км/ч), тунцов .</a:t>
            </a:r>
          </a:p>
          <a:p>
            <a:r>
              <a:rPr lang="ru-RU" sz="1600" dirty="0" smtClean="0"/>
              <a:t>     Изучая и раскрывая гидродинамические секреты природных механизмов, гидробионики находят принципиально новые способы проектирования кораблей: заимствуют форму для современных подводных лодок, покрывают корпуса судов искусственной «дельфиньей кожей» (ломинфло).</a:t>
            </a:r>
          </a:p>
          <a:p>
            <a:r>
              <a:rPr lang="ru-RU" sz="1600" dirty="0" smtClean="0"/>
              <a:t>      </a:t>
            </a:r>
          </a:p>
          <a:p>
            <a:r>
              <a:rPr lang="ru-RU" sz="1600" dirty="0" smtClean="0"/>
              <a:t>    </a:t>
            </a:r>
            <a:endParaRPr lang="ru-RU" sz="1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РИТА\бионика и тема\img685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2586023" y="857232"/>
            <a:ext cx="3953817" cy="57864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571472" y="214290"/>
            <a:ext cx="73089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Аэродинамические</a:t>
            </a:r>
            <a:r>
              <a:rPr lang="en-US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прототипы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857232"/>
            <a:ext cx="2214578" cy="57554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Тысячелетиями мечтал человек подняться в небо и полететь подобно птице или другим летающим конструкциям, созданным природой. Первым, кто начал изучать механику полета живых моделей с бионических позиции, был великий Леонардо да Винчи. В дальнейшем глубокий анализ общих принципов функционирования живых организмов и машин дал наш замечательный ученый Н.Е.Жуковский.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715140" y="857232"/>
            <a:ext cx="2286016" cy="57554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Авиаконструкторы при создании самолетов не обращались в «патентное бюро природы», и лишь возникшая в наше время необходимость  в резком повышении экономичности, надежности и маневренности летающих машин привела их к живым моделям. Конструкторы  многих стран заняты сейчас изучением механики полета птиц, созданием аппаратов с подвижными машущими крыльями: махолетов и орнитоптеров.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РИТА\бионика и тема\img687.jpg"/>
          <p:cNvPicPr>
            <a:picLocks noChangeAspect="1" noChangeArrowheads="1"/>
          </p:cNvPicPr>
          <p:nvPr/>
        </p:nvPicPr>
        <p:blipFill>
          <a:blip r:embed="rId2" cstate="screen"/>
          <a:srcRect t="1250" r="4726"/>
          <a:stretch>
            <a:fillRect/>
          </a:stretch>
        </p:blipFill>
        <p:spPr bwMode="auto">
          <a:xfrm>
            <a:off x="142844" y="357166"/>
            <a:ext cx="4150638" cy="60722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4643438" y="142852"/>
            <a:ext cx="39896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Глубоководные</a:t>
            </a:r>
          </a:p>
          <a:p>
            <a:pPr algn="ctr"/>
            <a:r>
              <a:rPr lang="ru-RU" sz="40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аналоги</a:t>
            </a:r>
            <a:endParaRPr lang="ru-RU" sz="40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1571612"/>
            <a:ext cx="4000528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Мировой океан таит в себе огромный запас продуктов питания, химического сырья, минералов и полезных ископаемых, жизненно важных для человека, а также много тайн интересующих ученых различных областей науки. При построении первых глубоководных лодок – батискафов – ученые пользовались принципом функционирования подводного жилища паука серебрянки. Например идея конструкции пятикомнатного стального дома подводной лаборатории  Кусто «Преконтинент-2» была подсказана морской звездой. Внимание биоников привлекают киты. Сделав всего лишь один- единственный вдох, киты и кашалоты могут погружаться на глубину 1500-2000 метров и оставаться там по 2 часа и более! </a:t>
            </a:r>
            <a:endParaRPr lang="ru-RU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РИТА\бионика и тема\img666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357158" y="285728"/>
            <a:ext cx="4071966" cy="62839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86446" y="0"/>
            <a:ext cx="17859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Конус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928670"/>
            <a:ext cx="3000396" cy="550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600" dirty="0" smtClean="0"/>
          </a:p>
          <a:p>
            <a:r>
              <a:rPr lang="ru-RU" sz="1600" dirty="0" smtClean="0"/>
              <a:t>В живой природе функции и форма тесно сближены и взаимно обусловлены. Образование механических тканей  живых организмов связано с интенсивностью роста и влиянием многих внешних факторов.</a:t>
            </a:r>
            <a:r>
              <a:rPr lang="en-US" sz="1600" dirty="0" smtClean="0"/>
              <a:t> </a:t>
            </a:r>
            <a:r>
              <a:rPr lang="ru-RU" sz="1600" dirty="0" smtClean="0"/>
              <a:t>Например для конструктивной формы, например стволов и стеблей растений характерно распределение строительного материала по линиям максимальных напряжении. Одной из опорных форм в природе является конус. Принцип конуса лежит  в конструкции Останкинской телебашни,, водонапорной башни в Алжире.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ИТА\бионика и тема\img6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71736" y="928670"/>
            <a:ext cx="3745049" cy="57150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0"/>
            <a:ext cx="7277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Крылатые эхолокаторы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000108"/>
            <a:ext cx="2286016" cy="5509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Долгое  время оставалось загадочной способность летучих мышей  летать в абсолютной темноте и ловить «на ходу» насекомых, не задевая встречные предметы. Лишь в наше время благодаря специальной аппаратуре было установлено, что природа создавая живые модели, наградила некоторые из них, в том числи и летучих мышей, способностью издавать звуки с частотой колебания выше 20 тыс. герц, т.е. ультразвуки.</a:t>
            </a:r>
          </a:p>
          <a:p>
            <a:endParaRPr lang="ru-RU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429388" y="1071546"/>
            <a:ext cx="2571768" cy="5509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Интересно что некоторые ночные бабочки из семейства совок и златоглазки оказались также чувствительный к ультразвуковым сигналам. Моделирование живых локаторов открывает новые перспективы использования их конструкции в качестве чувствительных элементов разных технических систем. На основе принципа эхолокации летучих мышей  конструируются  модели приборов – поводырей, фонарей, ультразвуковых очков – локаторов для слепых и т. д.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РИТА\бионика и тема\img668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2714612" y="928670"/>
            <a:ext cx="3822287" cy="568009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2428860" y="0"/>
            <a:ext cx="46599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ru-RU" sz="4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Мастера</a:t>
            </a:r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4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камуфляжа</a:t>
            </a:r>
            <a:endParaRPr lang="ru-RU" sz="4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92867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1000108"/>
            <a:ext cx="2428892" cy="5509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Способность менять окраску присуща многим животным рыбам, квакшам, креветкам, конькам, хамелеонам, осьминогам, ящерицам, каракатицам и др. Изменение окраски у животных – сложный биологический процесс. Происходит он под влиянием раздражении извне, которые воспринимаются органами зрения и  передаются через нервную систему кожным клеткам, поэтому если такого животного ослепить, то он теряет эту способность.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643702" y="1000108"/>
            <a:ext cx="2286016" cy="5509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Под кожей у животных расположены особые эластичные клетки – хроматофоры, заполненные красящим веществом. По сигналу животного одни хроматофоры затягиваются, а другие уменьшаются, в результате начинает преобладать один цвет. Ученым удалось создать особые термометрические краски, с помощью которых легко узнать, как нагреваются во время работы различные детали машин и механизмов.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50.jpg"/>
          <p:cNvPicPr>
            <a:picLocks noChangeAspect="1"/>
          </p:cNvPicPr>
          <p:nvPr/>
        </p:nvPicPr>
        <p:blipFill>
          <a:blip r:embed="rId2" cstate="screen">
            <a:lum bright="10000"/>
          </a:blip>
          <a:stretch>
            <a:fillRect/>
          </a:stretch>
        </p:blipFill>
        <p:spPr>
          <a:xfrm>
            <a:off x="0" y="0"/>
            <a:ext cx="477825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14810" y="142852"/>
            <a:ext cx="47863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Трансформация</a:t>
            </a: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7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469044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142852"/>
            <a:ext cx="81439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Живые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землеройные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снаряды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1000108"/>
            <a:ext cx="3000396" cy="57554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    С помощью недавно изобретенного прибора эклектора удалось подсчитать, что общий вес всех почвенных животных на одном гектаре лесной земли составляет почти тонну. В условиях подземной жизни  у некоторых почвенных животных выработались удивительные приспособления, с их помощью они прокладывают ходы и норы.</a:t>
            </a:r>
          </a:p>
          <a:p>
            <a:r>
              <a:rPr lang="ru-RU" sz="1600" dirty="0" smtClean="0"/>
              <a:t>      Живые землеройные машины представляют огромный интерес для биоников при создании подземных роющих агрегатов. Разработана, например, оригинальная модель, которая подобно кроту двигается под землей и пробивает туннель с гладкими плотными стенками.</a:t>
            </a:r>
          </a:p>
          <a:p>
            <a:r>
              <a:rPr lang="ru-RU" sz="1600" dirty="0" smtClean="0"/>
              <a:t>      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79.jpg"/>
          <p:cNvPicPr>
            <a:picLocks noChangeAspect="1"/>
          </p:cNvPicPr>
          <p:nvPr/>
        </p:nvPicPr>
        <p:blipFill>
          <a:blip r:embed="rId2" cstate="screen">
            <a:lum bright="10000"/>
          </a:blip>
          <a:stretch>
            <a:fillRect/>
          </a:stretch>
        </p:blipFill>
        <p:spPr>
          <a:xfrm>
            <a:off x="214282" y="214290"/>
            <a:ext cx="4540940" cy="65103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5008" y="142852"/>
            <a:ext cx="2428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Спираль</a:t>
            </a:r>
            <a:r>
              <a:rPr lang="ru-RU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FF00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7752" y="1071546"/>
            <a:ext cx="4071966" cy="550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Спираль одна из форм проявления движения, роста и развития  жизни. Первым, кто открыл, что растущее растение описывает спираль, был  Чарльз Дарвин.</a:t>
            </a:r>
          </a:p>
          <a:p>
            <a:r>
              <a:rPr lang="ru-RU" sz="1600" dirty="0" smtClean="0"/>
              <a:t>  Спираль в то же время является в природе и сдерживающим началом, направленным на экономию энергии и материала. </a:t>
            </a:r>
            <a:endParaRPr lang="en-US" sz="1600" dirty="0" smtClean="0"/>
          </a:p>
          <a:p>
            <a:r>
              <a:rPr lang="en-US" sz="1600" dirty="0" smtClean="0"/>
              <a:t>   </a:t>
            </a:r>
            <a:r>
              <a:rPr lang="ru-RU" sz="1600" dirty="0" smtClean="0"/>
              <a:t>Благодаря завитой форме тонкостенные конструкции выдерживают  большое гидродавление при погружении на глубину. Закрученная форма природных конструкции, как способ достижения большой устойчивости в пространстве при экономном расходовании «строительного материала», подсказала архитекторам новую форму спиралевидной основы здания – турбосомы. Турбосома аэродинамична, любые ветры лишь обтекают его тело, не раскачивая и не принося ей  никакого вреда. Она может быть использована при строительстве высотных домов.</a:t>
            </a:r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РИТА\бионика и тема\img691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2428860" y="928670"/>
            <a:ext cx="3914801" cy="56436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0"/>
            <a:ext cx="82868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Электричество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 живых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организмах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928670"/>
            <a:ext cx="2214578" cy="575542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В конце 18 века  знаменитые ученые Гальвани и Вольта обнаружили электричество у животных. Его генерируют нервные, мышечные и железистые клетки у всех животных. Около 300 видов рыб способны создавать и использовать биоэлектрические поля. По характеру генерируемых разрядов их делят на сильноэлектрических и слабоэлектрических.  Угри генерируют сильные разряды напряжением до 600 вольт, сомы-350 . 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500826" y="856357"/>
            <a:ext cx="2500330" cy="575542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Приемы, используемые электрическими рыбами при ловле добычи и обороне от врагов, подсказывают человеку технические решения при разработке установок для электролова и отпугивания рыб. В современной подводной локационной технике  пока не существует  систем поиска и обнаружения, которые работали бы по образцу и подобию электролокаторов, созданных в мастерской природы. Учеными многих стран ведется упорная работа по созданию подобной аппаратуры.</a:t>
            </a: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ИТА\бионика и тема\img658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1000100" y="1285860"/>
            <a:ext cx="3608178" cy="516732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6197" y="285728"/>
            <a:ext cx="8597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Гидролокация в природе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0" y="1857364"/>
            <a:ext cx="3786214" cy="403187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Почти все рыбы, миноги и водные амфибии ( шпорцевые лягушки, прибрежные саламандры и тритоны в период  икрометания) имеют  особый орган чувства- боковую линию.</a:t>
            </a:r>
          </a:p>
          <a:p>
            <a:endParaRPr lang="ru-RU" sz="1600" dirty="0" smtClean="0"/>
          </a:p>
          <a:p>
            <a:r>
              <a:rPr lang="ru-RU" sz="1600" dirty="0" smtClean="0"/>
              <a:t>Еще более чувствительна система ориентации в воде  у таких морских  млекопитающих, как зубатые китообразные, калифорнийские львы и особенно дельфины. Принцип работы локатора у дельфина основан  на  излучении  животным звуковых сигналов и улавливания их отражении, эха.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ИТА\бионика и тема\img656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2428860" y="1285860"/>
            <a:ext cx="3805813" cy="54292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14290"/>
            <a:ext cx="74295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Вантовые конструкции 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357298"/>
            <a:ext cx="2143140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Паутинные нити – изумительное творение природы привлекли внимание инженеров.</a:t>
            </a:r>
          </a:p>
          <a:p>
            <a:r>
              <a:rPr lang="ru-RU" sz="1600" dirty="0" smtClean="0"/>
              <a:t> В частности, паутина явилась прообразом конструкции моста на длинных гибких троса, положив тем самым начало строительству прочных красивых подвесных мостов.</a:t>
            </a:r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357950" y="1357298"/>
            <a:ext cx="2571768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Принципы построения природных конструкции  из тонких натянутых нитей, а так же конструкции из нитей с натянутыми между ними мембранами легли в основу  вантовых конструкции.</a:t>
            </a:r>
          </a:p>
          <a:p>
            <a:r>
              <a:rPr lang="ru-RU" sz="1600" dirty="0" smtClean="0"/>
              <a:t>  Прототипами для них послужили также такие природные модели, как перепончатые лапы водоплавающих птиц,  плавники рыб, крылья летучих мышей и др.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ИТА\бионика и тема\img654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4572000" y="642918"/>
            <a:ext cx="4286281" cy="591591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0"/>
            <a:ext cx="50783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Искусные навигаторы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285860"/>
            <a:ext cx="3643338" cy="42780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В природе существует много поразительных примеров способности к навигации  у некоторых обитателей водной стихии.</a:t>
            </a:r>
          </a:p>
          <a:p>
            <a:r>
              <a:rPr lang="ru-RU" sz="1600" dirty="0" smtClean="0"/>
              <a:t>Морские черепахи много раз в течение жизни приплывают именно в то место, где родились сами.</a:t>
            </a:r>
          </a:p>
          <a:p>
            <a:r>
              <a:rPr lang="ru-RU" sz="1600" dirty="0" smtClean="0"/>
              <a:t>Каждый год совершают полные опасностей  и трудностей  путешествия  из океана в родные реки лососевые рыбы.</a:t>
            </a:r>
          </a:p>
          <a:p>
            <a:r>
              <a:rPr lang="ru-RU" sz="1600" dirty="0" smtClean="0"/>
              <a:t>Остается не раскрытым и секрет  действия  «механизма навигации» угрей.</a:t>
            </a:r>
          </a:p>
          <a:p>
            <a:r>
              <a:rPr lang="ru-RU" sz="1600" dirty="0" smtClean="0"/>
              <a:t> Далекие миграции совершают сельдь, тюлька, треска, некоторые тюлени, морские котики и киты.</a:t>
            </a: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ИТА\бионика и тема\img648.jpg"/>
          <p:cNvPicPr>
            <a:picLocks noChangeAspect="1" noChangeArrowheads="1"/>
          </p:cNvPicPr>
          <p:nvPr/>
        </p:nvPicPr>
        <p:blipFill>
          <a:blip r:embed="rId2" cstate="screen"/>
          <a:srcRect l="1690" t="1558" r="3685" b="2372"/>
          <a:stretch>
            <a:fillRect/>
          </a:stretch>
        </p:blipFill>
        <p:spPr bwMode="auto">
          <a:xfrm>
            <a:off x="214282" y="928670"/>
            <a:ext cx="4000528" cy="57864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28860" y="142852"/>
            <a:ext cx="38991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Живые радары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1285860"/>
            <a:ext cx="3714776" cy="452431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У некоторых животных слух «заменяет» зрение. Издавая звуки и прислушиваясь к их отражению, они обнаруживают таким образом   на расстоянии или в темноте добычу, врага, препятствие и прочее.</a:t>
            </a:r>
          </a:p>
          <a:p>
            <a:r>
              <a:rPr lang="ru-RU" sz="1600" dirty="0" smtClean="0"/>
              <a:t>Например: дятел и лемур ай-ай выискивают- личинок жуков-короедов; стрижи саланганы ориентируются в полной ночи пещер; ночная сова сипуха добывает себе пищу с помощью  одного лишь слуха.</a:t>
            </a:r>
          </a:p>
          <a:p>
            <a:r>
              <a:rPr lang="ru-RU" sz="1600" dirty="0" smtClean="0"/>
              <a:t>Радары (радиолокационные установки) были созданы несколько десятков лет назад. С их помощью  по эху сигналу, отраженному от удаленного объекта устанавливают местонахождение, направление и скорость его движения.</a:t>
            </a:r>
            <a:endParaRPr lang="ru-R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2928</Words>
  <Application>Microsoft Office PowerPoint</Application>
  <PresentationFormat>Экран (4:3)</PresentationFormat>
  <Paragraphs>113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ZAVUCH</cp:lastModifiedBy>
  <cp:revision>158</cp:revision>
  <dcterms:created xsi:type="dcterms:W3CDTF">2009-01-09T04:25:40Z</dcterms:created>
  <dcterms:modified xsi:type="dcterms:W3CDTF">2010-09-27T06:33:43Z</dcterms:modified>
</cp:coreProperties>
</file>