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6" r:id="rId3"/>
    <p:sldId id="270" r:id="rId4"/>
    <p:sldId id="272" r:id="rId5"/>
    <p:sldId id="267" r:id="rId6"/>
    <p:sldId id="269" r:id="rId7"/>
    <p:sldId id="268" r:id="rId8"/>
    <p:sldId id="274" r:id="rId9"/>
    <p:sldId id="275" r:id="rId10"/>
    <p:sldId id="277" r:id="rId11"/>
    <p:sldId id="273" r:id="rId12"/>
    <p:sldId id="271" r:id="rId13"/>
    <p:sldId id="265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72" y="4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6B19179-274D-4EF1-B355-9AB2B60C8D3D}" type="doc">
      <dgm:prSet loTypeId="urn:microsoft.com/office/officeart/2005/8/layout/vProcess5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ru-RU"/>
        </a:p>
      </dgm:t>
    </dgm:pt>
    <dgm:pt modelId="{3063A41D-1F5A-4DB8-B186-E70B1F73A940}">
      <dgm:prSet/>
      <dgm:spPr/>
      <dgm:t>
        <a:bodyPr/>
        <a:lstStyle/>
        <a:p>
          <a:pPr rtl="0"/>
          <a:r>
            <a:rPr lang="ru-RU"/>
            <a:t>Правительство РФ устанавливает квоту приема на целевое обучение</a:t>
          </a:r>
        </a:p>
      </dgm:t>
    </dgm:pt>
    <dgm:pt modelId="{5FDCE901-D49A-4ADF-8940-A0B3A23D7F4C}" type="parTrans" cxnId="{D22D55FA-23F2-459A-9A05-1801CA24A3A6}">
      <dgm:prSet/>
      <dgm:spPr/>
      <dgm:t>
        <a:bodyPr/>
        <a:lstStyle/>
        <a:p>
          <a:endParaRPr lang="ru-RU"/>
        </a:p>
      </dgm:t>
    </dgm:pt>
    <dgm:pt modelId="{8D80BC57-849D-4A86-A874-4FF043E11BF2}" type="sibTrans" cxnId="{D22D55FA-23F2-459A-9A05-1801CA24A3A6}">
      <dgm:prSet/>
      <dgm:spPr/>
      <dgm:t>
        <a:bodyPr/>
        <a:lstStyle/>
        <a:p>
          <a:endParaRPr lang="ru-RU"/>
        </a:p>
      </dgm:t>
    </dgm:pt>
    <dgm:pt modelId="{D310BD69-C167-4417-98E4-1C84BA613DBC}">
      <dgm:prSet/>
      <dgm:spPr/>
      <dgm:t>
        <a:bodyPr/>
        <a:lstStyle/>
        <a:p>
          <a:pPr rtl="0"/>
          <a:r>
            <a:rPr lang="ru-RU"/>
            <a:t>Минобрнауки России вправе установить количество мест для приема на целевое обучение (детализировать квоту)</a:t>
          </a:r>
        </a:p>
      </dgm:t>
    </dgm:pt>
    <dgm:pt modelId="{D0AE3D3E-462C-447E-A6F8-BC5716E4EF86}" type="parTrans" cxnId="{4A9F313F-1C03-45C2-B40E-B36FB4E1E5AB}">
      <dgm:prSet/>
      <dgm:spPr/>
      <dgm:t>
        <a:bodyPr/>
        <a:lstStyle/>
        <a:p>
          <a:endParaRPr lang="ru-RU"/>
        </a:p>
      </dgm:t>
    </dgm:pt>
    <dgm:pt modelId="{F39255E7-910C-49CD-B689-F55B1E3CEAD6}" type="sibTrans" cxnId="{4A9F313F-1C03-45C2-B40E-B36FB4E1E5AB}">
      <dgm:prSet/>
      <dgm:spPr/>
      <dgm:t>
        <a:bodyPr/>
        <a:lstStyle/>
        <a:p>
          <a:endParaRPr lang="ru-RU"/>
        </a:p>
      </dgm:t>
    </dgm:pt>
    <dgm:pt modelId="{1B6D8525-13B0-4BB8-8D9F-8859AB8B66A8}">
      <dgm:prSet/>
      <dgm:spPr/>
      <dgm:t>
        <a:bodyPr/>
        <a:lstStyle/>
        <a:p>
          <a:pPr rtl="0"/>
          <a:r>
            <a:rPr lang="ru-RU"/>
            <a:t>БашГУ не позднее 1 июня 2021 г. выделяет количество мест для приема на целевое обучение по конкретным специальностям и направлениям подготовки</a:t>
          </a:r>
        </a:p>
      </dgm:t>
    </dgm:pt>
    <dgm:pt modelId="{3BBE7BB2-BBB7-41C3-89D2-B1AF746B494E}" type="parTrans" cxnId="{02E89FF6-BE8E-4080-8C19-59C03F768280}">
      <dgm:prSet/>
      <dgm:spPr/>
      <dgm:t>
        <a:bodyPr/>
        <a:lstStyle/>
        <a:p>
          <a:endParaRPr lang="ru-RU"/>
        </a:p>
      </dgm:t>
    </dgm:pt>
    <dgm:pt modelId="{534191EF-7663-4BD1-AA09-65507A69F087}" type="sibTrans" cxnId="{02E89FF6-BE8E-4080-8C19-59C03F768280}">
      <dgm:prSet/>
      <dgm:spPr/>
      <dgm:t>
        <a:bodyPr/>
        <a:lstStyle/>
        <a:p>
          <a:endParaRPr lang="ru-RU"/>
        </a:p>
      </dgm:t>
    </dgm:pt>
    <dgm:pt modelId="{3957C618-CFA9-47B4-9152-1150B647CCB4}" type="pres">
      <dgm:prSet presAssocID="{16B19179-274D-4EF1-B355-9AB2B60C8D3D}" presName="outerComposite" presStyleCnt="0">
        <dgm:presLayoutVars>
          <dgm:chMax val="5"/>
          <dgm:dir/>
          <dgm:resizeHandles val="exact"/>
        </dgm:presLayoutVars>
      </dgm:prSet>
      <dgm:spPr/>
    </dgm:pt>
    <dgm:pt modelId="{EC59EB89-FB49-487C-A674-908C9F8A542C}" type="pres">
      <dgm:prSet presAssocID="{16B19179-274D-4EF1-B355-9AB2B60C8D3D}" presName="dummyMaxCanvas" presStyleCnt="0">
        <dgm:presLayoutVars/>
      </dgm:prSet>
      <dgm:spPr/>
    </dgm:pt>
    <dgm:pt modelId="{0BCA5820-65BD-4989-B1FE-9D105395BDA4}" type="pres">
      <dgm:prSet presAssocID="{16B19179-274D-4EF1-B355-9AB2B60C8D3D}" presName="ThreeNodes_1" presStyleLbl="node1" presStyleIdx="0" presStyleCnt="3">
        <dgm:presLayoutVars>
          <dgm:bulletEnabled val="1"/>
        </dgm:presLayoutVars>
      </dgm:prSet>
      <dgm:spPr/>
    </dgm:pt>
    <dgm:pt modelId="{69FEAACE-5708-438B-B02A-94A2DE84A537}" type="pres">
      <dgm:prSet presAssocID="{16B19179-274D-4EF1-B355-9AB2B60C8D3D}" presName="ThreeNodes_2" presStyleLbl="node1" presStyleIdx="1" presStyleCnt="3">
        <dgm:presLayoutVars>
          <dgm:bulletEnabled val="1"/>
        </dgm:presLayoutVars>
      </dgm:prSet>
      <dgm:spPr/>
    </dgm:pt>
    <dgm:pt modelId="{64AE1653-3DAC-4265-A8F1-F6EDB4CC3F3A}" type="pres">
      <dgm:prSet presAssocID="{16B19179-274D-4EF1-B355-9AB2B60C8D3D}" presName="ThreeNodes_3" presStyleLbl="node1" presStyleIdx="2" presStyleCnt="3">
        <dgm:presLayoutVars>
          <dgm:bulletEnabled val="1"/>
        </dgm:presLayoutVars>
      </dgm:prSet>
      <dgm:spPr/>
    </dgm:pt>
    <dgm:pt modelId="{8D3FD49B-1D6E-4A35-B402-DF2CA8B3AD06}" type="pres">
      <dgm:prSet presAssocID="{16B19179-274D-4EF1-B355-9AB2B60C8D3D}" presName="ThreeConn_1-2" presStyleLbl="fgAccFollowNode1" presStyleIdx="0" presStyleCnt="2">
        <dgm:presLayoutVars>
          <dgm:bulletEnabled val="1"/>
        </dgm:presLayoutVars>
      </dgm:prSet>
      <dgm:spPr/>
    </dgm:pt>
    <dgm:pt modelId="{092F000E-41DC-42EB-A21E-4F89326A07BA}" type="pres">
      <dgm:prSet presAssocID="{16B19179-274D-4EF1-B355-9AB2B60C8D3D}" presName="ThreeConn_2-3" presStyleLbl="fgAccFollowNode1" presStyleIdx="1" presStyleCnt="2">
        <dgm:presLayoutVars>
          <dgm:bulletEnabled val="1"/>
        </dgm:presLayoutVars>
      </dgm:prSet>
      <dgm:spPr/>
    </dgm:pt>
    <dgm:pt modelId="{8AB953A3-C359-4D83-AA18-02FA9D1423D4}" type="pres">
      <dgm:prSet presAssocID="{16B19179-274D-4EF1-B355-9AB2B60C8D3D}" presName="ThreeNodes_1_text" presStyleLbl="node1" presStyleIdx="2" presStyleCnt="3">
        <dgm:presLayoutVars>
          <dgm:bulletEnabled val="1"/>
        </dgm:presLayoutVars>
      </dgm:prSet>
      <dgm:spPr/>
    </dgm:pt>
    <dgm:pt modelId="{C4622C23-325F-44C3-91F8-5368012A281D}" type="pres">
      <dgm:prSet presAssocID="{16B19179-274D-4EF1-B355-9AB2B60C8D3D}" presName="ThreeNodes_2_text" presStyleLbl="node1" presStyleIdx="2" presStyleCnt="3">
        <dgm:presLayoutVars>
          <dgm:bulletEnabled val="1"/>
        </dgm:presLayoutVars>
      </dgm:prSet>
      <dgm:spPr/>
    </dgm:pt>
    <dgm:pt modelId="{FB2F7245-F907-440D-AC34-562778523C7A}" type="pres">
      <dgm:prSet presAssocID="{16B19179-274D-4EF1-B355-9AB2B60C8D3D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984A7734-7D27-4246-ADAC-42DD06717B13}" type="presOf" srcId="{F39255E7-910C-49CD-B689-F55B1E3CEAD6}" destId="{092F000E-41DC-42EB-A21E-4F89326A07BA}" srcOrd="0" destOrd="0" presId="urn:microsoft.com/office/officeart/2005/8/layout/vProcess5"/>
    <dgm:cxn modelId="{4A9F313F-1C03-45C2-B40E-B36FB4E1E5AB}" srcId="{16B19179-274D-4EF1-B355-9AB2B60C8D3D}" destId="{D310BD69-C167-4417-98E4-1C84BA613DBC}" srcOrd="1" destOrd="0" parTransId="{D0AE3D3E-462C-447E-A6F8-BC5716E4EF86}" sibTransId="{F39255E7-910C-49CD-B689-F55B1E3CEAD6}"/>
    <dgm:cxn modelId="{04362640-0585-4D6B-A272-EEF0814AA4B9}" type="presOf" srcId="{8D80BC57-849D-4A86-A874-4FF043E11BF2}" destId="{8D3FD49B-1D6E-4A35-B402-DF2CA8B3AD06}" srcOrd="0" destOrd="0" presId="urn:microsoft.com/office/officeart/2005/8/layout/vProcess5"/>
    <dgm:cxn modelId="{89A06C4C-D7A6-47B1-9146-DD59E053F096}" type="presOf" srcId="{3063A41D-1F5A-4DB8-B186-E70B1F73A940}" destId="{8AB953A3-C359-4D83-AA18-02FA9D1423D4}" srcOrd="1" destOrd="0" presId="urn:microsoft.com/office/officeart/2005/8/layout/vProcess5"/>
    <dgm:cxn modelId="{7A442C4D-01F2-4717-BE6C-2D94B7B6CECD}" type="presOf" srcId="{16B19179-274D-4EF1-B355-9AB2B60C8D3D}" destId="{3957C618-CFA9-47B4-9152-1150B647CCB4}" srcOrd="0" destOrd="0" presId="urn:microsoft.com/office/officeart/2005/8/layout/vProcess5"/>
    <dgm:cxn modelId="{7334154E-45AE-4B5C-85C5-541029E92CAB}" type="presOf" srcId="{3063A41D-1F5A-4DB8-B186-E70B1F73A940}" destId="{0BCA5820-65BD-4989-B1FE-9D105395BDA4}" srcOrd="0" destOrd="0" presId="urn:microsoft.com/office/officeart/2005/8/layout/vProcess5"/>
    <dgm:cxn modelId="{A20BD450-BE57-4E26-ABBC-BBDF4E47C716}" type="presOf" srcId="{D310BD69-C167-4417-98E4-1C84BA613DBC}" destId="{69FEAACE-5708-438B-B02A-94A2DE84A537}" srcOrd="0" destOrd="0" presId="urn:microsoft.com/office/officeart/2005/8/layout/vProcess5"/>
    <dgm:cxn modelId="{7CA8C48F-FDF1-478D-ACB8-30E26310CE96}" type="presOf" srcId="{D310BD69-C167-4417-98E4-1C84BA613DBC}" destId="{C4622C23-325F-44C3-91F8-5368012A281D}" srcOrd="1" destOrd="0" presId="urn:microsoft.com/office/officeart/2005/8/layout/vProcess5"/>
    <dgm:cxn modelId="{8F0459B5-FFF3-4CFB-849D-FB09E86396F9}" type="presOf" srcId="{1B6D8525-13B0-4BB8-8D9F-8859AB8B66A8}" destId="{64AE1653-3DAC-4265-A8F1-F6EDB4CC3F3A}" srcOrd="0" destOrd="0" presId="urn:microsoft.com/office/officeart/2005/8/layout/vProcess5"/>
    <dgm:cxn modelId="{3A136CD8-E236-4BBB-A13F-E87DC49103FE}" type="presOf" srcId="{1B6D8525-13B0-4BB8-8D9F-8859AB8B66A8}" destId="{FB2F7245-F907-440D-AC34-562778523C7A}" srcOrd="1" destOrd="0" presId="urn:microsoft.com/office/officeart/2005/8/layout/vProcess5"/>
    <dgm:cxn modelId="{02E89FF6-BE8E-4080-8C19-59C03F768280}" srcId="{16B19179-274D-4EF1-B355-9AB2B60C8D3D}" destId="{1B6D8525-13B0-4BB8-8D9F-8859AB8B66A8}" srcOrd="2" destOrd="0" parTransId="{3BBE7BB2-BBB7-41C3-89D2-B1AF746B494E}" sibTransId="{534191EF-7663-4BD1-AA09-65507A69F087}"/>
    <dgm:cxn modelId="{D22D55FA-23F2-459A-9A05-1801CA24A3A6}" srcId="{16B19179-274D-4EF1-B355-9AB2B60C8D3D}" destId="{3063A41D-1F5A-4DB8-B186-E70B1F73A940}" srcOrd="0" destOrd="0" parTransId="{5FDCE901-D49A-4ADF-8940-A0B3A23D7F4C}" sibTransId="{8D80BC57-849D-4A86-A874-4FF043E11BF2}"/>
    <dgm:cxn modelId="{3A9521ED-00B9-4AC2-AF06-092942CA8393}" type="presParOf" srcId="{3957C618-CFA9-47B4-9152-1150B647CCB4}" destId="{EC59EB89-FB49-487C-A674-908C9F8A542C}" srcOrd="0" destOrd="0" presId="urn:microsoft.com/office/officeart/2005/8/layout/vProcess5"/>
    <dgm:cxn modelId="{41354657-92A6-4430-AF2A-054354828942}" type="presParOf" srcId="{3957C618-CFA9-47B4-9152-1150B647CCB4}" destId="{0BCA5820-65BD-4989-B1FE-9D105395BDA4}" srcOrd="1" destOrd="0" presId="urn:microsoft.com/office/officeart/2005/8/layout/vProcess5"/>
    <dgm:cxn modelId="{562C8E2E-DC17-4496-A4D8-271B9B10163C}" type="presParOf" srcId="{3957C618-CFA9-47B4-9152-1150B647CCB4}" destId="{69FEAACE-5708-438B-B02A-94A2DE84A537}" srcOrd="2" destOrd="0" presId="urn:microsoft.com/office/officeart/2005/8/layout/vProcess5"/>
    <dgm:cxn modelId="{0A7FD7BE-B6BD-410B-A6C4-82B87E50A30E}" type="presParOf" srcId="{3957C618-CFA9-47B4-9152-1150B647CCB4}" destId="{64AE1653-3DAC-4265-A8F1-F6EDB4CC3F3A}" srcOrd="3" destOrd="0" presId="urn:microsoft.com/office/officeart/2005/8/layout/vProcess5"/>
    <dgm:cxn modelId="{1FED412D-5807-4072-B9A5-5D3C79F7DB40}" type="presParOf" srcId="{3957C618-CFA9-47B4-9152-1150B647CCB4}" destId="{8D3FD49B-1D6E-4A35-B402-DF2CA8B3AD06}" srcOrd="4" destOrd="0" presId="urn:microsoft.com/office/officeart/2005/8/layout/vProcess5"/>
    <dgm:cxn modelId="{A4FE29B6-D5F8-44FA-A3FF-7D725D881B93}" type="presParOf" srcId="{3957C618-CFA9-47B4-9152-1150B647CCB4}" destId="{092F000E-41DC-42EB-A21E-4F89326A07BA}" srcOrd="5" destOrd="0" presId="urn:microsoft.com/office/officeart/2005/8/layout/vProcess5"/>
    <dgm:cxn modelId="{FAF0007D-DAB2-4492-9C50-9A28E05A8353}" type="presParOf" srcId="{3957C618-CFA9-47B4-9152-1150B647CCB4}" destId="{8AB953A3-C359-4D83-AA18-02FA9D1423D4}" srcOrd="6" destOrd="0" presId="urn:microsoft.com/office/officeart/2005/8/layout/vProcess5"/>
    <dgm:cxn modelId="{249370D9-7E90-4362-8968-69284E332B96}" type="presParOf" srcId="{3957C618-CFA9-47B4-9152-1150B647CCB4}" destId="{C4622C23-325F-44C3-91F8-5368012A281D}" srcOrd="7" destOrd="0" presId="urn:microsoft.com/office/officeart/2005/8/layout/vProcess5"/>
    <dgm:cxn modelId="{BC423628-8C18-4F87-A505-677DD5731644}" type="presParOf" srcId="{3957C618-CFA9-47B4-9152-1150B647CCB4}" destId="{FB2F7245-F907-440D-AC34-562778523C7A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E81EC75-D466-4227-B4E5-015C954BCDD6}" type="doc">
      <dgm:prSet loTypeId="urn:microsoft.com/office/officeart/2005/8/layout/vList2" loCatId="list" qsTypeId="urn:microsoft.com/office/officeart/2005/8/quickstyle/simple1" qsCatId="simple" csTypeId="urn:microsoft.com/office/officeart/2005/8/colors/accent6_1" csCatId="accent6" phldr="1"/>
      <dgm:spPr/>
      <dgm:t>
        <a:bodyPr/>
        <a:lstStyle/>
        <a:p>
          <a:endParaRPr lang="ru-RU"/>
        </a:p>
      </dgm:t>
    </dgm:pt>
    <dgm:pt modelId="{FD1D586E-DC50-4F5D-899C-1FDCE6CA9E82}">
      <dgm:prSet/>
      <dgm:spPr/>
      <dgm:t>
        <a:bodyPr/>
        <a:lstStyle/>
        <a:p>
          <a:pPr algn="just" rtl="0"/>
          <a:r>
            <a:rPr lang="ru-RU" dirty="0">
              <a:solidFill>
                <a:srgbClr val="0070C0"/>
              </a:solidFill>
            </a:rPr>
            <a:t>Форма договора о целевом обучении по образовательной программе высшего образования</a:t>
          </a:r>
        </a:p>
      </dgm:t>
    </dgm:pt>
    <dgm:pt modelId="{C655DC45-E047-426E-B6C6-3FEE15DE67AE}" type="parTrans" cxnId="{0B52442D-31CC-4823-9B23-234EDE0CE2D9}">
      <dgm:prSet/>
      <dgm:spPr/>
      <dgm:t>
        <a:bodyPr/>
        <a:lstStyle/>
        <a:p>
          <a:endParaRPr lang="ru-RU">
            <a:solidFill>
              <a:srgbClr val="0070C0"/>
            </a:solidFill>
          </a:endParaRPr>
        </a:p>
      </dgm:t>
    </dgm:pt>
    <dgm:pt modelId="{A3FECCD0-25DF-4B58-B8F4-E072C557B80D}" type="sibTrans" cxnId="{0B52442D-31CC-4823-9B23-234EDE0CE2D9}">
      <dgm:prSet/>
      <dgm:spPr/>
      <dgm:t>
        <a:bodyPr/>
        <a:lstStyle/>
        <a:p>
          <a:endParaRPr lang="ru-RU">
            <a:solidFill>
              <a:srgbClr val="0070C0"/>
            </a:solidFill>
          </a:endParaRPr>
        </a:p>
      </dgm:t>
    </dgm:pt>
    <dgm:pt modelId="{2FA3331F-F73B-44DA-A900-A1135B1E651F}">
      <dgm:prSet/>
      <dgm:spPr/>
      <dgm:t>
        <a:bodyPr/>
        <a:lstStyle/>
        <a:p>
          <a:pPr algn="just" rtl="0"/>
          <a:r>
            <a:rPr lang="ru-RU" dirty="0">
              <a:solidFill>
                <a:srgbClr val="0070C0"/>
              </a:solidFill>
            </a:rPr>
            <a:t>Форма договора о целевом обучении по образовательной программе среднего профессионального образования</a:t>
          </a:r>
        </a:p>
      </dgm:t>
    </dgm:pt>
    <dgm:pt modelId="{FA2861DA-BAB8-4749-A27A-BDC01084C2A1}" type="parTrans" cxnId="{8F7C7DA4-CEF5-4ED6-AE88-EB38CE38B474}">
      <dgm:prSet/>
      <dgm:spPr/>
      <dgm:t>
        <a:bodyPr/>
        <a:lstStyle/>
        <a:p>
          <a:endParaRPr lang="ru-RU">
            <a:solidFill>
              <a:srgbClr val="0070C0"/>
            </a:solidFill>
          </a:endParaRPr>
        </a:p>
      </dgm:t>
    </dgm:pt>
    <dgm:pt modelId="{6A43C2DA-CFAE-4149-8DE4-5BE043662D5C}" type="sibTrans" cxnId="{8F7C7DA4-CEF5-4ED6-AE88-EB38CE38B474}">
      <dgm:prSet/>
      <dgm:spPr/>
      <dgm:t>
        <a:bodyPr/>
        <a:lstStyle/>
        <a:p>
          <a:endParaRPr lang="ru-RU">
            <a:solidFill>
              <a:srgbClr val="0070C0"/>
            </a:solidFill>
          </a:endParaRPr>
        </a:p>
      </dgm:t>
    </dgm:pt>
    <dgm:pt modelId="{4F086350-8357-4C76-8E0B-65CF5CE94378}" type="pres">
      <dgm:prSet presAssocID="{0E81EC75-D466-4227-B4E5-015C954BCDD6}" presName="linear" presStyleCnt="0">
        <dgm:presLayoutVars>
          <dgm:animLvl val="lvl"/>
          <dgm:resizeHandles val="exact"/>
        </dgm:presLayoutVars>
      </dgm:prSet>
      <dgm:spPr/>
    </dgm:pt>
    <dgm:pt modelId="{89C37F70-1D83-4D0D-BB00-999B1D52C84A}" type="pres">
      <dgm:prSet presAssocID="{FD1D586E-DC50-4F5D-899C-1FDCE6CA9E82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84BA5885-654D-42C5-B996-BFE7E272D329}" type="pres">
      <dgm:prSet presAssocID="{A3FECCD0-25DF-4B58-B8F4-E072C557B80D}" presName="spacer" presStyleCnt="0"/>
      <dgm:spPr/>
    </dgm:pt>
    <dgm:pt modelId="{55A23D64-390B-41F1-99E6-6AB9DEAC927F}" type="pres">
      <dgm:prSet presAssocID="{2FA3331F-F73B-44DA-A900-A1135B1E651F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0B52442D-31CC-4823-9B23-234EDE0CE2D9}" srcId="{0E81EC75-D466-4227-B4E5-015C954BCDD6}" destId="{FD1D586E-DC50-4F5D-899C-1FDCE6CA9E82}" srcOrd="0" destOrd="0" parTransId="{C655DC45-E047-426E-B6C6-3FEE15DE67AE}" sibTransId="{A3FECCD0-25DF-4B58-B8F4-E072C557B80D}"/>
    <dgm:cxn modelId="{9AD03F5B-EDD6-4668-8948-A51097D5EB70}" type="presOf" srcId="{FD1D586E-DC50-4F5D-899C-1FDCE6CA9E82}" destId="{89C37F70-1D83-4D0D-BB00-999B1D52C84A}" srcOrd="0" destOrd="0" presId="urn:microsoft.com/office/officeart/2005/8/layout/vList2"/>
    <dgm:cxn modelId="{686E0D6E-D7FC-4C62-AE12-0339A4F55F78}" type="presOf" srcId="{2FA3331F-F73B-44DA-A900-A1135B1E651F}" destId="{55A23D64-390B-41F1-99E6-6AB9DEAC927F}" srcOrd="0" destOrd="0" presId="urn:microsoft.com/office/officeart/2005/8/layout/vList2"/>
    <dgm:cxn modelId="{D4455A74-1A16-4B68-BFED-919444F50B4A}" type="presOf" srcId="{0E81EC75-D466-4227-B4E5-015C954BCDD6}" destId="{4F086350-8357-4C76-8E0B-65CF5CE94378}" srcOrd="0" destOrd="0" presId="urn:microsoft.com/office/officeart/2005/8/layout/vList2"/>
    <dgm:cxn modelId="{8F7C7DA4-CEF5-4ED6-AE88-EB38CE38B474}" srcId="{0E81EC75-D466-4227-B4E5-015C954BCDD6}" destId="{2FA3331F-F73B-44DA-A900-A1135B1E651F}" srcOrd="1" destOrd="0" parTransId="{FA2861DA-BAB8-4749-A27A-BDC01084C2A1}" sibTransId="{6A43C2DA-CFAE-4149-8DE4-5BE043662D5C}"/>
    <dgm:cxn modelId="{F0597F16-8343-4FA1-BEE9-CDF80D631894}" type="presParOf" srcId="{4F086350-8357-4C76-8E0B-65CF5CE94378}" destId="{89C37F70-1D83-4D0D-BB00-999B1D52C84A}" srcOrd="0" destOrd="0" presId="urn:microsoft.com/office/officeart/2005/8/layout/vList2"/>
    <dgm:cxn modelId="{CAC3AD24-1A16-4143-9FA2-136410B0FA14}" type="presParOf" srcId="{4F086350-8357-4C76-8E0B-65CF5CE94378}" destId="{84BA5885-654D-42C5-B996-BFE7E272D329}" srcOrd="1" destOrd="0" presId="urn:microsoft.com/office/officeart/2005/8/layout/vList2"/>
    <dgm:cxn modelId="{880A6140-456E-4876-AE1A-F7FD0BC27BB9}" type="presParOf" srcId="{4F086350-8357-4C76-8E0B-65CF5CE94378}" destId="{55A23D64-390B-41F1-99E6-6AB9DEAC927F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ABC16F0-B9E0-4CB3-AEC9-A6442506BD5B}" type="doc">
      <dgm:prSet loTypeId="urn:microsoft.com/office/officeart/2005/8/layout/process4" loCatId="list" qsTypeId="urn:microsoft.com/office/officeart/2005/8/quickstyle/simple1" qsCatId="simple" csTypeId="urn:microsoft.com/office/officeart/2005/8/colors/accent1_1" csCatId="accent1"/>
      <dgm:spPr/>
      <dgm:t>
        <a:bodyPr/>
        <a:lstStyle/>
        <a:p>
          <a:endParaRPr lang="ru-RU"/>
        </a:p>
      </dgm:t>
    </dgm:pt>
    <dgm:pt modelId="{79BA6AF0-9502-41DC-AB22-9705E88B24BC}">
      <dgm:prSet/>
      <dgm:spPr/>
      <dgm:t>
        <a:bodyPr/>
        <a:lstStyle/>
        <a:p>
          <a:pPr rtl="0"/>
          <a:r>
            <a:rPr lang="ru-RU" dirty="0">
              <a:solidFill>
                <a:schemeClr val="accent6">
                  <a:lumMod val="75000"/>
                </a:schemeClr>
              </a:solidFill>
            </a:rPr>
            <a:t>образовательные программы среднего профессионального образования</a:t>
          </a:r>
        </a:p>
      </dgm:t>
    </dgm:pt>
    <dgm:pt modelId="{49079D8B-E5AB-4778-B218-307F4EA1A9C9}" type="parTrans" cxnId="{3F3BEE4A-D0BC-4F28-A80A-243F93017BC3}">
      <dgm:prSet/>
      <dgm:spPr/>
      <dgm:t>
        <a:bodyPr/>
        <a:lstStyle/>
        <a:p>
          <a:endParaRPr lang="ru-RU">
            <a:solidFill>
              <a:schemeClr val="accent6">
                <a:lumMod val="75000"/>
              </a:schemeClr>
            </a:solidFill>
          </a:endParaRPr>
        </a:p>
      </dgm:t>
    </dgm:pt>
    <dgm:pt modelId="{75A617C2-9578-47EE-81C2-F4A9850A35A4}" type="sibTrans" cxnId="{3F3BEE4A-D0BC-4F28-A80A-243F93017BC3}">
      <dgm:prSet/>
      <dgm:spPr/>
      <dgm:t>
        <a:bodyPr/>
        <a:lstStyle/>
        <a:p>
          <a:endParaRPr lang="ru-RU">
            <a:solidFill>
              <a:schemeClr val="accent6">
                <a:lumMod val="75000"/>
              </a:schemeClr>
            </a:solidFill>
          </a:endParaRPr>
        </a:p>
      </dgm:t>
    </dgm:pt>
    <dgm:pt modelId="{5730B824-0588-40F2-A2E8-B61D048F9981}">
      <dgm:prSet/>
      <dgm:spPr/>
      <dgm:t>
        <a:bodyPr/>
        <a:lstStyle/>
        <a:p>
          <a:pPr rtl="0"/>
          <a:r>
            <a:rPr lang="ru-RU">
              <a:solidFill>
                <a:schemeClr val="accent6">
                  <a:lumMod val="75000"/>
                </a:schemeClr>
              </a:solidFill>
            </a:rPr>
            <a:t>образовательные программы высшего образования – программы бакалавриата</a:t>
          </a:r>
        </a:p>
      </dgm:t>
    </dgm:pt>
    <dgm:pt modelId="{F0A3FAB8-F3B1-4FD4-9793-C9E08408FFD5}" type="parTrans" cxnId="{27122801-9029-4567-B032-E33876714EF1}">
      <dgm:prSet/>
      <dgm:spPr/>
      <dgm:t>
        <a:bodyPr/>
        <a:lstStyle/>
        <a:p>
          <a:endParaRPr lang="ru-RU">
            <a:solidFill>
              <a:schemeClr val="accent6">
                <a:lumMod val="75000"/>
              </a:schemeClr>
            </a:solidFill>
          </a:endParaRPr>
        </a:p>
      </dgm:t>
    </dgm:pt>
    <dgm:pt modelId="{44BC7F51-3430-4954-89D9-2DF21864F2EA}" type="sibTrans" cxnId="{27122801-9029-4567-B032-E33876714EF1}">
      <dgm:prSet/>
      <dgm:spPr/>
      <dgm:t>
        <a:bodyPr/>
        <a:lstStyle/>
        <a:p>
          <a:endParaRPr lang="ru-RU">
            <a:solidFill>
              <a:schemeClr val="accent6">
                <a:lumMod val="75000"/>
              </a:schemeClr>
            </a:solidFill>
          </a:endParaRPr>
        </a:p>
      </dgm:t>
    </dgm:pt>
    <dgm:pt modelId="{887AD04B-3F04-42A7-B0E7-ED493085C497}">
      <dgm:prSet/>
      <dgm:spPr/>
      <dgm:t>
        <a:bodyPr/>
        <a:lstStyle/>
        <a:p>
          <a:pPr rtl="0"/>
          <a:r>
            <a:rPr lang="ru-RU">
              <a:solidFill>
                <a:schemeClr val="accent6">
                  <a:lumMod val="75000"/>
                </a:schemeClr>
              </a:solidFill>
            </a:rPr>
            <a:t>образовательные программы высшего образования – программы специалитета</a:t>
          </a:r>
        </a:p>
      </dgm:t>
    </dgm:pt>
    <dgm:pt modelId="{9A389238-CB9D-473A-8397-5687B8260E73}" type="parTrans" cxnId="{9CF6B749-9FE1-4EC1-85B9-1FDFC06CED4F}">
      <dgm:prSet/>
      <dgm:spPr/>
      <dgm:t>
        <a:bodyPr/>
        <a:lstStyle/>
        <a:p>
          <a:endParaRPr lang="ru-RU">
            <a:solidFill>
              <a:schemeClr val="accent6">
                <a:lumMod val="75000"/>
              </a:schemeClr>
            </a:solidFill>
          </a:endParaRPr>
        </a:p>
      </dgm:t>
    </dgm:pt>
    <dgm:pt modelId="{88508491-5BF5-4771-9EDC-2659EE575284}" type="sibTrans" cxnId="{9CF6B749-9FE1-4EC1-85B9-1FDFC06CED4F}">
      <dgm:prSet/>
      <dgm:spPr/>
      <dgm:t>
        <a:bodyPr/>
        <a:lstStyle/>
        <a:p>
          <a:endParaRPr lang="ru-RU">
            <a:solidFill>
              <a:schemeClr val="accent6">
                <a:lumMod val="75000"/>
              </a:schemeClr>
            </a:solidFill>
          </a:endParaRPr>
        </a:p>
      </dgm:t>
    </dgm:pt>
    <dgm:pt modelId="{6BE3CCC5-A7E6-423B-ADF8-96EEDD825A3C}">
      <dgm:prSet/>
      <dgm:spPr/>
      <dgm:t>
        <a:bodyPr/>
        <a:lstStyle/>
        <a:p>
          <a:pPr rtl="0"/>
          <a:r>
            <a:rPr lang="ru-RU">
              <a:solidFill>
                <a:schemeClr val="accent6">
                  <a:lumMod val="75000"/>
                </a:schemeClr>
              </a:solidFill>
            </a:rPr>
            <a:t>образовательные программы высшего образования – программы магистратуры</a:t>
          </a:r>
        </a:p>
      </dgm:t>
    </dgm:pt>
    <dgm:pt modelId="{129678FC-993B-4A08-ACE6-FCD03AF27717}" type="parTrans" cxnId="{C8A5A7B7-451D-420A-BD45-22809204907E}">
      <dgm:prSet/>
      <dgm:spPr/>
      <dgm:t>
        <a:bodyPr/>
        <a:lstStyle/>
        <a:p>
          <a:endParaRPr lang="ru-RU">
            <a:solidFill>
              <a:schemeClr val="accent6">
                <a:lumMod val="75000"/>
              </a:schemeClr>
            </a:solidFill>
          </a:endParaRPr>
        </a:p>
      </dgm:t>
    </dgm:pt>
    <dgm:pt modelId="{327029CE-6054-42D2-8B87-5FE2AB48F648}" type="sibTrans" cxnId="{C8A5A7B7-451D-420A-BD45-22809204907E}">
      <dgm:prSet/>
      <dgm:spPr/>
      <dgm:t>
        <a:bodyPr/>
        <a:lstStyle/>
        <a:p>
          <a:endParaRPr lang="ru-RU">
            <a:solidFill>
              <a:schemeClr val="accent6">
                <a:lumMod val="75000"/>
              </a:schemeClr>
            </a:solidFill>
          </a:endParaRPr>
        </a:p>
      </dgm:t>
    </dgm:pt>
    <dgm:pt modelId="{330195AE-A99B-4539-89AA-F57082FC5471}">
      <dgm:prSet/>
      <dgm:spPr/>
      <dgm:t>
        <a:bodyPr/>
        <a:lstStyle/>
        <a:p>
          <a:pPr rtl="0"/>
          <a:r>
            <a:rPr lang="ru-RU">
              <a:solidFill>
                <a:schemeClr val="accent6">
                  <a:lumMod val="75000"/>
                </a:schemeClr>
              </a:solidFill>
            </a:rPr>
            <a:t>образовательные программы высшего образования – программы аспирантуры</a:t>
          </a:r>
        </a:p>
      </dgm:t>
    </dgm:pt>
    <dgm:pt modelId="{A1B0F4E7-4754-4C33-8303-1F82C9B017FF}" type="parTrans" cxnId="{1E180AA3-CFD5-4AAF-AA74-C1C6DD40E924}">
      <dgm:prSet/>
      <dgm:spPr/>
      <dgm:t>
        <a:bodyPr/>
        <a:lstStyle/>
        <a:p>
          <a:endParaRPr lang="ru-RU">
            <a:solidFill>
              <a:schemeClr val="accent6">
                <a:lumMod val="75000"/>
              </a:schemeClr>
            </a:solidFill>
          </a:endParaRPr>
        </a:p>
      </dgm:t>
    </dgm:pt>
    <dgm:pt modelId="{993F9C2E-D980-4079-BA94-59A6F5747C37}" type="sibTrans" cxnId="{1E180AA3-CFD5-4AAF-AA74-C1C6DD40E924}">
      <dgm:prSet/>
      <dgm:spPr/>
      <dgm:t>
        <a:bodyPr/>
        <a:lstStyle/>
        <a:p>
          <a:endParaRPr lang="ru-RU">
            <a:solidFill>
              <a:schemeClr val="accent6">
                <a:lumMod val="75000"/>
              </a:schemeClr>
            </a:solidFill>
          </a:endParaRPr>
        </a:p>
      </dgm:t>
    </dgm:pt>
    <dgm:pt modelId="{BE43EDB1-10F2-4CBD-8231-D65A2F66A121}" type="pres">
      <dgm:prSet presAssocID="{9ABC16F0-B9E0-4CB3-AEC9-A6442506BD5B}" presName="Name0" presStyleCnt="0">
        <dgm:presLayoutVars>
          <dgm:dir/>
          <dgm:animLvl val="lvl"/>
          <dgm:resizeHandles val="exact"/>
        </dgm:presLayoutVars>
      </dgm:prSet>
      <dgm:spPr/>
    </dgm:pt>
    <dgm:pt modelId="{4CDBF50C-1C50-44CF-930B-BF29915F6F4F}" type="pres">
      <dgm:prSet presAssocID="{330195AE-A99B-4539-89AA-F57082FC5471}" presName="boxAndChildren" presStyleCnt="0"/>
      <dgm:spPr/>
    </dgm:pt>
    <dgm:pt modelId="{0A42DA43-A5E6-4C37-89A1-02F539EE6751}" type="pres">
      <dgm:prSet presAssocID="{330195AE-A99B-4539-89AA-F57082FC5471}" presName="parentTextBox" presStyleLbl="node1" presStyleIdx="0" presStyleCnt="5"/>
      <dgm:spPr/>
    </dgm:pt>
    <dgm:pt modelId="{9DD991D3-E4A5-404C-A3C1-D7D262EF8FA6}" type="pres">
      <dgm:prSet presAssocID="{327029CE-6054-42D2-8B87-5FE2AB48F648}" presName="sp" presStyleCnt="0"/>
      <dgm:spPr/>
    </dgm:pt>
    <dgm:pt modelId="{57645BD0-C074-4F9D-8BE6-554F1EDC8C72}" type="pres">
      <dgm:prSet presAssocID="{6BE3CCC5-A7E6-423B-ADF8-96EEDD825A3C}" presName="arrowAndChildren" presStyleCnt="0"/>
      <dgm:spPr/>
    </dgm:pt>
    <dgm:pt modelId="{4E37CF69-C2B2-4E46-ADBF-8EC6CBA3BC44}" type="pres">
      <dgm:prSet presAssocID="{6BE3CCC5-A7E6-423B-ADF8-96EEDD825A3C}" presName="parentTextArrow" presStyleLbl="node1" presStyleIdx="1" presStyleCnt="5"/>
      <dgm:spPr/>
    </dgm:pt>
    <dgm:pt modelId="{9BB4C4A5-1792-476D-A0F3-C041E02B5E3E}" type="pres">
      <dgm:prSet presAssocID="{88508491-5BF5-4771-9EDC-2659EE575284}" presName="sp" presStyleCnt="0"/>
      <dgm:spPr/>
    </dgm:pt>
    <dgm:pt modelId="{DFF160B8-F1E2-4395-9E1A-5F36BC0713F2}" type="pres">
      <dgm:prSet presAssocID="{887AD04B-3F04-42A7-B0E7-ED493085C497}" presName="arrowAndChildren" presStyleCnt="0"/>
      <dgm:spPr/>
    </dgm:pt>
    <dgm:pt modelId="{ADEB7E08-6155-4C08-898C-ED278EC14E0C}" type="pres">
      <dgm:prSet presAssocID="{887AD04B-3F04-42A7-B0E7-ED493085C497}" presName="parentTextArrow" presStyleLbl="node1" presStyleIdx="2" presStyleCnt="5"/>
      <dgm:spPr/>
    </dgm:pt>
    <dgm:pt modelId="{0658E077-1536-418B-AB6C-D0E8B7BF9A52}" type="pres">
      <dgm:prSet presAssocID="{44BC7F51-3430-4954-89D9-2DF21864F2EA}" presName="sp" presStyleCnt="0"/>
      <dgm:spPr/>
    </dgm:pt>
    <dgm:pt modelId="{82CBCC33-D299-47D2-8833-412526A4F1DC}" type="pres">
      <dgm:prSet presAssocID="{5730B824-0588-40F2-A2E8-B61D048F9981}" presName="arrowAndChildren" presStyleCnt="0"/>
      <dgm:spPr/>
    </dgm:pt>
    <dgm:pt modelId="{3145E500-E5C7-4374-AB1F-EAF81590DD56}" type="pres">
      <dgm:prSet presAssocID="{5730B824-0588-40F2-A2E8-B61D048F9981}" presName="parentTextArrow" presStyleLbl="node1" presStyleIdx="3" presStyleCnt="5"/>
      <dgm:spPr/>
    </dgm:pt>
    <dgm:pt modelId="{4917D111-711D-479E-A93F-14153051D2D6}" type="pres">
      <dgm:prSet presAssocID="{75A617C2-9578-47EE-81C2-F4A9850A35A4}" presName="sp" presStyleCnt="0"/>
      <dgm:spPr/>
    </dgm:pt>
    <dgm:pt modelId="{89CD8E30-9911-4F9E-BE18-435BC9761079}" type="pres">
      <dgm:prSet presAssocID="{79BA6AF0-9502-41DC-AB22-9705E88B24BC}" presName="arrowAndChildren" presStyleCnt="0"/>
      <dgm:spPr/>
    </dgm:pt>
    <dgm:pt modelId="{7B26FFCE-04A7-4B95-B8D4-B46CCC315DF8}" type="pres">
      <dgm:prSet presAssocID="{79BA6AF0-9502-41DC-AB22-9705E88B24BC}" presName="parentTextArrow" presStyleLbl="node1" presStyleIdx="4" presStyleCnt="5"/>
      <dgm:spPr/>
    </dgm:pt>
  </dgm:ptLst>
  <dgm:cxnLst>
    <dgm:cxn modelId="{27122801-9029-4567-B032-E33876714EF1}" srcId="{9ABC16F0-B9E0-4CB3-AEC9-A6442506BD5B}" destId="{5730B824-0588-40F2-A2E8-B61D048F9981}" srcOrd="1" destOrd="0" parTransId="{F0A3FAB8-F3B1-4FD4-9793-C9E08408FFD5}" sibTransId="{44BC7F51-3430-4954-89D9-2DF21864F2EA}"/>
    <dgm:cxn modelId="{CE261232-BC6E-472C-A9CF-D52E0E09D9BE}" type="presOf" srcId="{5730B824-0588-40F2-A2E8-B61D048F9981}" destId="{3145E500-E5C7-4374-AB1F-EAF81590DD56}" srcOrd="0" destOrd="0" presId="urn:microsoft.com/office/officeart/2005/8/layout/process4"/>
    <dgm:cxn modelId="{D0C35342-2DF6-4403-AD29-0AB38FEB8324}" type="presOf" srcId="{887AD04B-3F04-42A7-B0E7-ED493085C497}" destId="{ADEB7E08-6155-4C08-898C-ED278EC14E0C}" srcOrd="0" destOrd="0" presId="urn:microsoft.com/office/officeart/2005/8/layout/process4"/>
    <dgm:cxn modelId="{9CF6B749-9FE1-4EC1-85B9-1FDFC06CED4F}" srcId="{9ABC16F0-B9E0-4CB3-AEC9-A6442506BD5B}" destId="{887AD04B-3F04-42A7-B0E7-ED493085C497}" srcOrd="2" destOrd="0" parTransId="{9A389238-CB9D-473A-8397-5687B8260E73}" sibTransId="{88508491-5BF5-4771-9EDC-2659EE575284}"/>
    <dgm:cxn modelId="{3F3BEE4A-D0BC-4F28-A80A-243F93017BC3}" srcId="{9ABC16F0-B9E0-4CB3-AEC9-A6442506BD5B}" destId="{79BA6AF0-9502-41DC-AB22-9705E88B24BC}" srcOrd="0" destOrd="0" parTransId="{49079D8B-E5AB-4778-B218-307F4EA1A9C9}" sibTransId="{75A617C2-9578-47EE-81C2-F4A9850A35A4}"/>
    <dgm:cxn modelId="{4FA15D71-6781-4DB4-89D3-9400ACA4A92B}" type="presOf" srcId="{79BA6AF0-9502-41DC-AB22-9705E88B24BC}" destId="{7B26FFCE-04A7-4B95-B8D4-B46CCC315DF8}" srcOrd="0" destOrd="0" presId="urn:microsoft.com/office/officeart/2005/8/layout/process4"/>
    <dgm:cxn modelId="{B8158D72-99E3-47AF-867F-4D20C1702AEE}" type="presOf" srcId="{9ABC16F0-B9E0-4CB3-AEC9-A6442506BD5B}" destId="{BE43EDB1-10F2-4CBD-8231-D65A2F66A121}" srcOrd="0" destOrd="0" presId="urn:microsoft.com/office/officeart/2005/8/layout/process4"/>
    <dgm:cxn modelId="{1E180AA3-CFD5-4AAF-AA74-C1C6DD40E924}" srcId="{9ABC16F0-B9E0-4CB3-AEC9-A6442506BD5B}" destId="{330195AE-A99B-4539-89AA-F57082FC5471}" srcOrd="4" destOrd="0" parTransId="{A1B0F4E7-4754-4C33-8303-1F82C9B017FF}" sibTransId="{993F9C2E-D980-4079-BA94-59A6F5747C37}"/>
    <dgm:cxn modelId="{C8A5A7B7-451D-420A-BD45-22809204907E}" srcId="{9ABC16F0-B9E0-4CB3-AEC9-A6442506BD5B}" destId="{6BE3CCC5-A7E6-423B-ADF8-96EEDD825A3C}" srcOrd="3" destOrd="0" parTransId="{129678FC-993B-4A08-ACE6-FCD03AF27717}" sibTransId="{327029CE-6054-42D2-8B87-5FE2AB48F648}"/>
    <dgm:cxn modelId="{D1C953DD-4F76-4F9C-9D90-0D7FD107391A}" type="presOf" srcId="{6BE3CCC5-A7E6-423B-ADF8-96EEDD825A3C}" destId="{4E37CF69-C2B2-4E46-ADBF-8EC6CBA3BC44}" srcOrd="0" destOrd="0" presId="urn:microsoft.com/office/officeart/2005/8/layout/process4"/>
    <dgm:cxn modelId="{B839F5EB-9161-41C1-BF15-7952F30EA5EA}" type="presOf" srcId="{330195AE-A99B-4539-89AA-F57082FC5471}" destId="{0A42DA43-A5E6-4C37-89A1-02F539EE6751}" srcOrd="0" destOrd="0" presId="urn:microsoft.com/office/officeart/2005/8/layout/process4"/>
    <dgm:cxn modelId="{92514443-22DB-4F57-8CFE-165DED2B0966}" type="presParOf" srcId="{BE43EDB1-10F2-4CBD-8231-D65A2F66A121}" destId="{4CDBF50C-1C50-44CF-930B-BF29915F6F4F}" srcOrd="0" destOrd="0" presId="urn:microsoft.com/office/officeart/2005/8/layout/process4"/>
    <dgm:cxn modelId="{2814CD39-1E55-4F03-9C55-D43FE8E40F41}" type="presParOf" srcId="{4CDBF50C-1C50-44CF-930B-BF29915F6F4F}" destId="{0A42DA43-A5E6-4C37-89A1-02F539EE6751}" srcOrd="0" destOrd="0" presId="urn:microsoft.com/office/officeart/2005/8/layout/process4"/>
    <dgm:cxn modelId="{7173B4A2-8767-4062-9129-BEBCDD6FBDF1}" type="presParOf" srcId="{BE43EDB1-10F2-4CBD-8231-D65A2F66A121}" destId="{9DD991D3-E4A5-404C-A3C1-D7D262EF8FA6}" srcOrd="1" destOrd="0" presId="urn:microsoft.com/office/officeart/2005/8/layout/process4"/>
    <dgm:cxn modelId="{26A5FF77-FCB2-4FBD-ADB6-129709E1422E}" type="presParOf" srcId="{BE43EDB1-10F2-4CBD-8231-D65A2F66A121}" destId="{57645BD0-C074-4F9D-8BE6-554F1EDC8C72}" srcOrd="2" destOrd="0" presId="urn:microsoft.com/office/officeart/2005/8/layout/process4"/>
    <dgm:cxn modelId="{3C582812-FAF3-4915-89E9-259BEEBCA8E2}" type="presParOf" srcId="{57645BD0-C074-4F9D-8BE6-554F1EDC8C72}" destId="{4E37CF69-C2B2-4E46-ADBF-8EC6CBA3BC44}" srcOrd="0" destOrd="0" presId="urn:microsoft.com/office/officeart/2005/8/layout/process4"/>
    <dgm:cxn modelId="{9E9665FA-D158-47A4-94CC-056A0FAB52AB}" type="presParOf" srcId="{BE43EDB1-10F2-4CBD-8231-D65A2F66A121}" destId="{9BB4C4A5-1792-476D-A0F3-C041E02B5E3E}" srcOrd="3" destOrd="0" presId="urn:microsoft.com/office/officeart/2005/8/layout/process4"/>
    <dgm:cxn modelId="{164FCCE9-E769-4586-8DBE-A557CD5FB7A7}" type="presParOf" srcId="{BE43EDB1-10F2-4CBD-8231-D65A2F66A121}" destId="{DFF160B8-F1E2-4395-9E1A-5F36BC0713F2}" srcOrd="4" destOrd="0" presId="urn:microsoft.com/office/officeart/2005/8/layout/process4"/>
    <dgm:cxn modelId="{266BDBBA-14CA-46BF-9DCC-4A8271E035C0}" type="presParOf" srcId="{DFF160B8-F1E2-4395-9E1A-5F36BC0713F2}" destId="{ADEB7E08-6155-4C08-898C-ED278EC14E0C}" srcOrd="0" destOrd="0" presId="urn:microsoft.com/office/officeart/2005/8/layout/process4"/>
    <dgm:cxn modelId="{FCAC9DB2-A568-459B-9998-423B0AA086DB}" type="presParOf" srcId="{BE43EDB1-10F2-4CBD-8231-D65A2F66A121}" destId="{0658E077-1536-418B-AB6C-D0E8B7BF9A52}" srcOrd="5" destOrd="0" presId="urn:microsoft.com/office/officeart/2005/8/layout/process4"/>
    <dgm:cxn modelId="{62DF134B-8930-4966-9CDC-AC71EDCD937A}" type="presParOf" srcId="{BE43EDB1-10F2-4CBD-8231-D65A2F66A121}" destId="{82CBCC33-D299-47D2-8833-412526A4F1DC}" srcOrd="6" destOrd="0" presId="urn:microsoft.com/office/officeart/2005/8/layout/process4"/>
    <dgm:cxn modelId="{4164EC64-72C9-4702-9AEF-C382B42F1661}" type="presParOf" srcId="{82CBCC33-D299-47D2-8833-412526A4F1DC}" destId="{3145E500-E5C7-4374-AB1F-EAF81590DD56}" srcOrd="0" destOrd="0" presId="urn:microsoft.com/office/officeart/2005/8/layout/process4"/>
    <dgm:cxn modelId="{5F2884EC-F469-48DD-9C1F-B02DFD6F2D2C}" type="presParOf" srcId="{BE43EDB1-10F2-4CBD-8231-D65A2F66A121}" destId="{4917D111-711D-479E-A93F-14153051D2D6}" srcOrd="7" destOrd="0" presId="urn:microsoft.com/office/officeart/2005/8/layout/process4"/>
    <dgm:cxn modelId="{78707E2E-F76A-441E-AAF6-5C35044E9F6E}" type="presParOf" srcId="{BE43EDB1-10F2-4CBD-8231-D65A2F66A121}" destId="{89CD8E30-9911-4F9E-BE18-435BC9761079}" srcOrd="8" destOrd="0" presId="urn:microsoft.com/office/officeart/2005/8/layout/process4"/>
    <dgm:cxn modelId="{387F9FDA-D722-49EE-9898-600A9BD91E32}" type="presParOf" srcId="{89CD8E30-9911-4F9E-BE18-435BC9761079}" destId="{7B26FFCE-04A7-4B95-B8D4-B46CCC315DF8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A6A1E80-D53C-4109-9B06-7A597BB7A71F}" type="doc">
      <dgm:prSet loTypeId="urn:microsoft.com/office/officeart/2005/8/layout/cycle5" loCatId="cycle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EB79E96E-F0F6-400B-BBC1-A7A5A5477612}">
      <dgm:prSet/>
      <dgm:spPr/>
      <dgm:t>
        <a:bodyPr/>
        <a:lstStyle/>
        <a:p>
          <a:pPr rtl="0"/>
          <a:r>
            <a:rPr lang="ru-RU"/>
            <a:t>Гражданин – поступающий на программу ВО или СПО</a:t>
          </a:r>
        </a:p>
      </dgm:t>
    </dgm:pt>
    <dgm:pt modelId="{9153453E-E295-4F6D-90D3-CEF4F41A696F}" type="parTrans" cxnId="{1E4D44E9-BAFD-446C-8FDC-DAD598583629}">
      <dgm:prSet/>
      <dgm:spPr/>
      <dgm:t>
        <a:bodyPr/>
        <a:lstStyle/>
        <a:p>
          <a:endParaRPr lang="ru-RU"/>
        </a:p>
      </dgm:t>
    </dgm:pt>
    <dgm:pt modelId="{0803A82C-DE9C-499E-BA21-45525D945FAA}" type="sibTrans" cxnId="{1E4D44E9-BAFD-446C-8FDC-DAD598583629}">
      <dgm:prSet/>
      <dgm:spPr/>
      <dgm:t>
        <a:bodyPr/>
        <a:lstStyle/>
        <a:p>
          <a:endParaRPr lang="ru-RU"/>
        </a:p>
      </dgm:t>
    </dgm:pt>
    <dgm:pt modelId="{F1FFBA90-18D7-47DD-93D6-74EF93261075}">
      <dgm:prSet/>
      <dgm:spPr/>
      <dgm:t>
        <a:bodyPr/>
        <a:lstStyle/>
        <a:p>
          <a:pPr rtl="0"/>
          <a:r>
            <a:rPr lang="ru-RU"/>
            <a:t>Гражданин – обучающийся по программе ВО или СПО</a:t>
          </a:r>
        </a:p>
      </dgm:t>
    </dgm:pt>
    <dgm:pt modelId="{F96F1031-9FE6-4A54-BC60-F6CE5122F531}" type="parTrans" cxnId="{FF00FAD4-6CD8-446D-A8DB-DE1625ED8C10}">
      <dgm:prSet/>
      <dgm:spPr/>
      <dgm:t>
        <a:bodyPr/>
        <a:lstStyle/>
        <a:p>
          <a:endParaRPr lang="ru-RU"/>
        </a:p>
      </dgm:t>
    </dgm:pt>
    <dgm:pt modelId="{E18D5272-AC4B-42DB-BE9D-1DD0BF52D981}" type="sibTrans" cxnId="{FF00FAD4-6CD8-446D-A8DB-DE1625ED8C10}">
      <dgm:prSet/>
      <dgm:spPr/>
      <dgm:t>
        <a:bodyPr/>
        <a:lstStyle/>
        <a:p>
          <a:endParaRPr lang="ru-RU"/>
        </a:p>
      </dgm:t>
    </dgm:pt>
    <dgm:pt modelId="{0973C982-570F-48A0-BD35-6AFEE84E4519}" type="pres">
      <dgm:prSet presAssocID="{FA6A1E80-D53C-4109-9B06-7A597BB7A71F}" presName="cycle" presStyleCnt="0">
        <dgm:presLayoutVars>
          <dgm:dir/>
          <dgm:resizeHandles val="exact"/>
        </dgm:presLayoutVars>
      </dgm:prSet>
      <dgm:spPr/>
    </dgm:pt>
    <dgm:pt modelId="{39D401CB-B740-46BE-AD86-E0F57BDF3987}" type="pres">
      <dgm:prSet presAssocID="{EB79E96E-F0F6-400B-BBC1-A7A5A5477612}" presName="node" presStyleLbl="node1" presStyleIdx="0" presStyleCnt="2">
        <dgm:presLayoutVars>
          <dgm:bulletEnabled val="1"/>
        </dgm:presLayoutVars>
      </dgm:prSet>
      <dgm:spPr/>
    </dgm:pt>
    <dgm:pt modelId="{ADFAAF22-7C32-4F6E-9AB3-7995D3B80C01}" type="pres">
      <dgm:prSet presAssocID="{EB79E96E-F0F6-400B-BBC1-A7A5A5477612}" presName="spNode" presStyleCnt="0"/>
      <dgm:spPr/>
    </dgm:pt>
    <dgm:pt modelId="{674F4B48-7D13-47BD-9133-29913F43A8D4}" type="pres">
      <dgm:prSet presAssocID="{0803A82C-DE9C-499E-BA21-45525D945FAA}" presName="sibTrans" presStyleLbl="sibTrans1D1" presStyleIdx="0" presStyleCnt="2"/>
      <dgm:spPr/>
    </dgm:pt>
    <dgm:pt modelId="{AC559058-8C86-47C4-B7CD-5B519FB8D480}" type="pres">
      <dgm:prSet presAssocID="{F1FFBA90-18D7-47DD-93D6-74EF93261075}" presName="node" presStyleLbl="node1" presStyleIdx="1" presStyleCnt="2">
        <dgm:presLayoutVars>
          <dgm:bulletEnabled val="1"/>
        </dgm:presLayoutVars>
      </dgm:prSet>
      <dgm:spPr/>
    </dgm:pt>
    <dgm:pt modelId="{CBEF4345-388E-4911-8CE3-2ECED6286B86}" type="pres">
      <dgm:prSet presAssocID="{F1FFBA90-18D7-47DD-93D6-74EF93261075}" presName="spNode" presStyleCnt="0"/>
      <dgm:spPr/>
    </dgm:pt>
    <dgm:pt modelId="{14319CAC-8A5A-4C77-B763-7B479B01D3D8}" type="pres">
      <dgm:prSet presAssocID="{E18D5272-AC4B-42DB-BE9D-1DD0BF52D981}" presName="sibTrans" presStyleLbl="sibTrans1D1" presStyleIdx="1" presStyleCnt="2"/>
      <dgm:spPr/>
    </dgm:pt>
  </dgm:ptLst>
  <dgm:cxnLst>
    <dgm:cxn modelId="{B538E50A-6497-48C9-9A14-CF0D6A5A6843}" type="presOf" srcId="{E18D5272-AC4B-42DB-BE9D-1DD0BF52D981}" destId="{14319CAC-8A5A-4C77-B763-7B479B01D3D8}" srcOrd="0" destOrd="0" presId="urn:microsoft.com/office/officeart/2005/8/layout/cycle5"/>
    <dgm:cxn modelId="{00280015-72A7-42F5-8157-B6BD03657DE3}" type="presOf" srcId="{0803A82C-DE9C-499E-BA21-45525D945FAA}" destId="{674F4B48-7D13-47BD-9133-29913F43A8D4}" srcOrd="0" destOrd="0" presId="urn:microsoft.com/office/officeart/2005/8/layout/cycle5"/>
    <dgm:cxn modelId="{4A10CC1F-BE58-43DB-BFFB-9B82D640C18A}" type="presOf" srcId="{EB79E96E-F0F6-400B-BBC1-A7A5A5477612}" destId="{39D401CB-B740-46BE-AD86-E0F57BDF3987}" srcOrd="0" destOrd="0" presId="urn:microsoft.com/office/officeart/2005/8/layout/cycle5"/>
    <dgm:cxn modelId="{F69B4BBD-A5AA-47D5-B552-3804ED239033}" type="presOf" srcId="{FA6A1E80-D53C-4109-9B06-7A597BB7A71F}" destId="{0973C982-570F-48A0-BD35-6AFEE84E4519}" srcOrd="0" destOrd="0" presId="urn:microsoft.com/office/officeart/2005/8/layout/cycle5"/>
    <dgm:cxn modelId="{A4CE4ACD-2FBB-4E95-8D91-3B1E7B583F21}" type="presOf" srcId="{F1FFBA90-18D7-47DD-93D6-74EF93261075}" destId="{AC559058-8C86-47C4-B7CD-5B519FB8D480}" srcOrd="0" destOrd="0" presId="urn:microsoft.com/office/officeart/2005/8/layout/cycle5"/>
    <dgm:cxn modelId="{FF00FAD4-6CD8-446D-A8DB-DE1625ED8C10}" srcId="{FA6A1E80-D53C-4109-9B06-7A597BB7A71F}" destId="{F1FFBA90-18D7-47DD-93D6-74EF93261075}" srcOrd="1" destOrd="0" parTransId="{F96F1031-9FE6-4A54-BC60-F6CE5122F531}" sibTransId="{E18D5272-AC4B-42DB-BE9D-1DD0BF52D981}"/>
    <dgm:cxn modelId="{1E4D44E9-BAFD-446C-8FDC-DAD598583629}" srcId="{FA6A1E80-D53C-4109-9B06-7A597BB7A71F}" destId="{EB79E96E-F0F6-400B-BBC1-A7A5A5477612}" srcOrd="0" destOrd="0" parTransId="{9153453E-E295-4F6D-90D3-CEF4F41A696F}" sibTransId="{0803A82C-DE9C-499E-BA21-45525D945FAA}"/>
    <dgm:cxn modelId="{0EB41D03-15CC-47C9-BB1E-7C7923FD9CFA}" type="presParOf" srcId="{0973C982-570F-48A0-BD35-6AFEE84E4519}" destId="{39D401CB-B740-46BE-AD86-E0F57BDF3987}" srcOrd="0" destOrd="0" presId="urn:microsoft.com/office/officeart/2005/8/layout/cycle5"/>
    <dgm:cxn modelId="{24C08E61-78B7-43FD-B198-AC8D463DD775}" type="presParOf" srcId="{0973C982-570F-48A0-BD35-6AFEE84E4519}" destId="{ADFAAF22-7C32-4F6E-9AB3-7995D3B80C01}" srcOrd="1" destOrd="0" presId="urn:microsoft.com/office/officeart/2005/8/layout/cycle5"/>
    <dgm:cxn modelId="{DF119011-639B-43CB-8F37-04DF8FF6E35A}" type="presParOf" srcId="{0973C982-570F-48A0-BD35-6AFEE84E4519}" destId="{674F4B48-7D13-47BD-9133-29913F43A8D4}" srcOrd="2" destOrd="0" presId="urn:microsoft.com/office/officeart/2005/8/layout/cycle5"/>
    <dgm:cxn modelId="{ED16B1F6-0AB6-4005-A339-8C85B1253014}" type="presParOf" srcId="{0973C982-570F-48A0-BD35-6AFEE84E4519}" destId="{AC559058-8C86-47C4-B7CD-5B519FB8D480}" srcOrd="3" destOrd="0" presId="urn:microsoft.com/office/officeart/2005/8/layout/cycle5"/>
    <dgm:cxn modelId="{D4BCC5E7-E907-421B-BB62-284EAA15373B}" type="presParOf" srcId="{0973C982-570F-48A0-BD35-6AFEE84E4519}" destId="{CBEF4345-388E-4911-8CE3-2ECED6286B86}" srcOrd="4" destOrd="0" presId="urn:microsoft.com/office/officeart/2005/8/layout/cycle5"/>
    <dgm:cxn modelId="{B0B26B5E-8310-47F2-9B29-F2738441BEAA}" type="presParOf" srcId="{0973C982-570F-48A0-BD35-6AFEE84E4519}" destId="{14319CAC-8A5A-4C77-B763-7B479B01D3D8}" srcOrd="5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1085347-03F8-4B21-A22D-E40A96E13AA4}" type="doc">
      <dgm:prSet loTypeId="urn:microsoft.com/office/officeart/2005/8/layout/process4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C0411280-1442-4BD2-A7A9-A15004144546}">
      <dgm:prSet/>
      <dgm:spPr/>
      <dgm:t>
        <a:bodyPr/>
        <a:lstStyle/>
        <a:p>
          <a:pPr rtl="0"/>
          <a:r>
            <a:rPr lang="ru-RU" b="1"/>
            <a:t>Гражданин и Заказчик заключают договор о целевом обучении до подачи заявления в БашГУ на поступление</a:t>
          </a:r>
          <a:endParaRPr lang="ru-RU"/>
        </a:p>
      </dgm:t>
    </dgm:pt>
    <dgm:pt modelId="{84438988-8F99-4753-94F4-584457958F09}" type="parTrans" cxnId="{6BA6EF4E-98DE-4759-9BDA-DB7D17943002}">
      <dgm:prSet/>
      <dgm:spPr/>
      <dgm:t>
        <a:bodyPr/>
        <a:lstStyle/>
        <a:p>
          <a:endParaRPr lang="ru-RU"/>
        </a:p>
      </dgm:t>
    </dgm:pt>
    <dgm:pt modelId="{E72F94C9-3776-4273-92BA-388E0F6D4766}" type="sibTrans" cxnId="{6BA6EF4E-98DE-4759-9BDA-DB7D17943002}">
      <dgm:prSet/>
      <dgm:spPr/>
      <dgm:t>
        <a:bodyPr/>
        <a:lstStyle/>
        <a:p>
          <a:endParaRPr lang="ru-RU"/>
        </a:p>
      </dgm:t>
    </dgm:pt>
    <dgm:pt modelId="{B9193A80-0F5A-479B-810D-8DDE8873FE2F}">
      <dgm:prSet/>
      <dgm:spPr/>
      <dgm:t>
        <a:bodyPr/>
        <a:lstStyle/>
        <a:p>
          <a:pPr rtl="0"/>
          <a:r>
            <a:rPr lang="ru-RU" b="1"/>
            <a:t>Абитуриент предоставляет договор о целевом обучении в БашГУ </a:t>
          </a:r>
          <a:endParaRPr lang="ru-RU"/>
        </a:p>
      </dgm:t>
    </dgm:pt>
    <dgm:pt modelId="{64047ED7-CE6C-46E6-8769-C65AB74F9D85}" type="parTrans" cxnId="{ACFA2993-577F-4E5E-AD86-66BC8DA47D2B}">
      <dgm:prSet/>
      <dgm:spPr/>
      <dgm:t>
        <a:bodyPr/>
        <a:lstStyle/>
        <a:p>
          <a:endParaRPr lang="ru-RU"/>
        </a:p>
      </dgm:t>
    </dgm:pt>
    <dgm:pt modelId="{A55A6C27-105D-453A-8D56-F26EDFF0C19D}" type="sibTrans" cxnId="{ACFA2993-577F-4E5E-AD86-66BC8DA47D2B}">
      <dgm:prSet/>
      <dgm:spPr/>
      <dgm:t>
        <a:bodyPr/>
        <a:lstStyle/>
        <a:p>
          <a:endParaRPr lang="ru-RU"/>
        </a:p>
      </dgm:t>
    </dgm:pt>
    <dgm:pt modelId="{1EDBF910-FCE0-4537-8AF5-2DD078FFCFF8}">
      <dgm:prSet/>
      <dgm:spPr/>
      <dgm:t>
        <a:bodyPr/>
        <a:lstStyle/>
        <a:p>
          <a:pPr rtl="0"/>
          <a:r>
            <a:rPr lang="ru-RU" b="1" dirty="0" err="1"/>
            <a:t>БашГУ</a:t>
          </a:r>
          <a:r>
            <a:rPr lang="ru-RU" b="1" dirty="0"/>
            <a:t> проверяет договор на соответствие постановлению Правительства РФ от 13 октября 2020 г. N 1681</a:t>
          </a:r>
          <a:endParaRPr lang="ru-RU" dirty="0"/>
        </a:p>
      </dgm:t>
    </dgm:pt>
    <dgm:pt modelId="{7A40D4BD-83F3-4192-9742-6ADE5E2CFDAA}" type="parTrans" cxnId="{3D74E89C-8F7E-42EF-99EE-1AA82D60C87A}">
      <dgm:prSet/>
      <dgm:spPr/>
      <dgm:t>
        <a:bodyPr/>
        <a:lstStyle/>
        <a:p>
          <a:endParaRPr lang="ru-RU"/>
        </a:p>
      </dgm:t>
    </dgm:pt>
    <dgm:pt modelId="{A52D9F2E-54E0-4E56-BC3C-0BFB8B88CDFB}" type="sibTrans" cxnId="{3D74E89C-8F7E-42EF-99EE-1AA82D60C87A}">
      <dgm:prSet/>
      <dgm:spPr/>
      <dgm:t>
        <a:bodyPr/>
        <a:lstStyle/>
        <a:p>
          <a:endParaRPr lang="ru-RU"/>
        </a:p>
      </dgm:t>
    </dgm:pt>
    <dgm:pt modelId="{10553578-CE14-4C6B-BC1A-1CD81402BE0E}">
      <dgm:prSet/>
      <dgm:spPr/>
      <dgm:t>
        <a:bodyPr/>
        <a:lstStyle/>
        <a:p>
          <a:pPr rtl="0"/>
          <a:r>
            <a:rPr lang="ru-RU" b="1"/>
            <a:t>Прием в БашГУ осуществляется на конкурсной основе в интересах всех заказчиков</a:t>
          </a:r>
          <a:endParaRPr lang="ru-RU"/>
        </a:p>
      </dgm:t>
    </dgm:pt>
    <dgm:pt modelId="{0E864E07-31FC-40F5-AEF6-B0CE70B69AD9}" type="parTrans" cxnId="{718BF19A-F6D8-4D31-BDFE-34B827EC76F9}">
      <dgm:prSet/>
      <dgm:spPr/>
      <dgm:t>
        <a:bodyPr/>
        <a:lstStyle/>
        <a:p>
          <a:endParaRPr lang="ru-RU"/>
        </a:p>
      </dgm:t>
    </dgm:pt>
    <dgm:pt modelId="{218EE63E-32B2-46AD-AF4A-EFB003E78914}" type="sibTrans" cxnId="{718BF19A-F6D8-4D31-BDFE-34B827EC76F9}">
      <dgm:prSet/>
      <dgm:spPr/>
      <dgm:t>
        <a:bodyPr/>
        <a:lstStyle/>
        <a:p>
          <a:endParaRPr lang="ru-RU"/>
        </a:p>
      </dgm:t>
    </dgm:pt>
    <dgm:pt modelId="{24F4B09B-1CD3-44CC-BCF3-04987C91916C}" type="pres">
      <dgm:prSet presAssocID="{A1085347-03F8-4B21-A22D-E40A96E13AA4}" presName="Name0" presStyleCnt="0">
        <dgm:presLayoutVars>
          <dgm:dir/>
          <dgm:animLvl val="lvl"/>
          <dgm:resizeHandles val="exact"/>
        </dgm:presLayoutVars>
      </dgm:prSet>
      <dgm:spPr/>
    </dgm:pt>
    <dgm:pt modelId="{BBB4297A-94BA-40F1-85E2-7284F053B0F0}" type="pres">
      <dgm:prSet presAssocID="{10553578-CE14-4C6B-BC1A-1CD81402BE0E}" presName="boxAndChildren" presStyleCnt="0"/>
      <dgm:spPr/>
    </dgm:pt>
    <dgm:pt modelId="{52318757-E185-4387-B8A5-0A8EA791EB4A}" type="pres">
      <dgm:prSet presAssocID="{10553578-CE14-4C6B-BC1A-1CD81402BE0E}" presName="parentTextBox" presStyleLbl="node1" presStyleIdx="0" presStyleCnt="4"/>
      <dgm:spPr/>
    </dgm:pt>
    <dgm:pt modelId="{C574926E-CEB6-4A43-B5A4-A862645B834A}" type="pres">
      <dgm:prSet presAssocID="{A52D9F2E-54E0-4E56-BC3C-0BFB8B88CDFB}" presName="sp" presStyleCnt="0"/>
      <dgm:spPr/>
    </dgm:pt>
    <dgm:pt modelId="{D5CA1733-2D3D-41AD-862A-61D6556F3C9B}" type="pres">
      <dgm:prSet presAssocID="{1EDBF910-FCE0-4537-8AF5-2DD078FFCFF8}" presName="arrowAndChildren" presStyleCnt="0"/>
      <dgm:spPr/>
    </dgm:pt>
    <dgm:pt modelId="{612E4881-40DB-4DE1-BD3D-0F531D544BE8}" type="pres">
      <dgm:prSet presAssocID="{1EDBF910-FCE0-4537-8AF5-2DD078FFCFF8}" presName="parentTextArrow" presStyleLbl="node1" presStyleIdx="1" presStyleCnt="4"/>
      <dgm:spPr/>
    </dgm:pt>
    <dgm:pt modelId="{1A5853FD-1402-4604-8250-5C6C17DA4A68}" type="pres">
      <dgm:prSet presAssocID="{A55A6C27-105D-453A-8D56-F26EDFF0C19D}" presName="sp" presStyleCnt="0"/>
      <dgm:spPr/>
    </dgm:pt>
    <dgm:pt modelId="{32A2AFFC-52D3-4881-B4C1-72C7EE98C030}" type="pres">
      <dgm:prSet presAssocID="{B9193A80-0F5A-479B-810D-8DDE8873FE2F}" presName="arrowAndChildren" presStyleCnt="0"/>
      <dgm:spPr/>
    </dgm:pt>
    <dgm:pt modelId="{1ADF8612-FD89-4BD9-BA6A-84C171128C87}" type="pres">
      <dgm:prSet presAssocID="{B9193A80-0F5A-479B-810D-8DDE8873FE2F}" presName="parentTextArrow" presStyleLbl="node1" presStyleIdx="2" presStyleCnt="4"/>
      <dgm:spPr/>
    </dgm:pt>
    <dgm:pt modelId="{014182DD-1F37-4C73-8D37-7F85DBF15E69}" type="pres">
      <dgm:prSet presAssocID="{E72F94C9-3776-4273-92BA-388E0F6D4766}" presName="sp" presStyleCnt="0"/>
      <dgm:spPr/>
    </dgm:pt>
    <dgm:pt modelId="{B16878AE-3670-4DCF-A594-3C2BF90DB84C}" type="pres">
      <dgm:prSet presAssocID="{C0411280-1442-4BD2-A7A9-A15004144546}" presName="arrowAndChildren" presStyleCnt="0"/>
      <dgm:spPr/>
    </dgm:pt>
    <dgm:pt modelId="{CC1E75C9-D2D5-48B1-9C7C-724A1C32BD67}" type="pres">
      <dgm:prSet presAssocID="{C0411280-1442-4BD2-A7A9-A15004144546}" presName="parentTextArrow" presStyleLbl="node1" presStyleIdx="3" presStyleCnt="4"/>
      <dgm:spPr/>
    </dgm:pt>
  </dgm:ptLst>
  <dgm:cxnLst>
    <dgm:cxn modelId="{40B86712-EE4F-4725-B8C0-813B27BA1CCA}" type="presOf" srcId="{A1085347-03F8-4B21-A22D-E40A96E13AA4}" destId="{24F4B09B-1CD3-44CC-BCF3-04987C91916C}" srcOrd="0" destOrd="0" presId="urn:microsoft.com/office/officeart/2005/8/layout/process4"/>
    <dgm:cxn modelId="{BDA4C729-29FF-4FE0-AECA-42B923271FB2}" type="presOf" srcId="{C0411280-1442-4BD2-A7A9-A15004144546}" destId="{CC1E75C9-D2D5-48B1-9C7C-724A1C32BD67}" srcOrd="0" destOrd="0" presId="urn:microsoft.com/office/officeart/2005/8/layout/process4"/>
    <dgm:cxn modelId="{A700B32A-B59C-4387-8CED-559AC1194ED8}" type="presOf" srcId="{1EDBF910-FCE0-4537-8AF5-2DD078FFCFF8}" destId="{612E4881-40DB-4DE1-BD3D-0F531D544BE8}" srcOrd="0" destOrd="0" presId="urn:microsoft.com/office/officeart/2005/8/layout/process4"/>
    <dgm:cxn modelId="{6BA6EF4E-98DE-4759-9BDA-DB7D17943002}" srcId="{A1085347-03F8-4B21-A22D-E40A96E13AA4}" destId="{C0411280-1442-4BD2-A7A9-A15004144546}" srcOrd="0" destOrd="0" parTransId="{84438988-8F99-4753-94F4-584457958F09}" sibTransId="{E72F94C9-3776-4273-92BA-388E0F6D4766}"/>
    <dgm:cxn modelId="{A6F46C80-04F1-43E9-843F-7A32671B507A}" type="presOf" srcId="{10553578-CE14-4C6B-BC1A-1CD81402BE0E}" destId="{52318757-E185-4387-B8A5-0A8EA791EB4A}" srcOrd="0" destOrd="0" presId="urn:microsoft.com/office/officeart/2005/8/layout/process4"/>
    <dgm:cxn modelId="{ACFA2993-577F-4E5E-AD86-66BC8DA47D2B}" srcId="{A1085347-03F8-4B21-A22D-E40A96E13AA4}" destId="{B9193A80-0F5A-479B-810D-8DDE8873FE2F}" srcOrd="1" destOrd="0" parTransId="{64047ED7-CE6C-46E6-8769-C65AB74F9D85}" sibTransId="{A55A6C27-105D-453A-8D56-F26EDFF0C19D}"/>
    <dgm:cxn modelId="{718BF19A-F6D8-4D31-BDFE-34B827EC76F9}" srcId="{A1085347-03F8-4B21-A22D-E40A96E13AA4}" destId="{10553578-CE14-4C6B-BC1A-1CD81402BE0E}" srcOrd="3" destOrd="0" parTransId="{0E864E07-31FC-40F5-AEF6-B0CE70B69AD9}" sibTransId="{218EE63E-32B2-46AD-AF4A-EFB003E78914}"/>
    <dgm:cxn modelId="{3D74E89C-8F7E-42EF-99EE-1AA82D60C87A}" srcId="{A1085347-03F8-4B21-A22D-E40A96E13AA4}" destId="{1EDBF910-FCE0-4537-8AF5-2DD078FFCFF8}" srcOrd="2" destOrd="0" parTransId="{7A40D4BD-83F3-4192-9742-6ADE5E2CFDAA}" sibTransId="{A52D9F2E-54E0-4E56-BC3C-0BFB8B88CDFB}"/>
    <dgm:cxn modelId="{AF76C3B1-0033-4586-A059-B3F2893525EC}" type="presOf" srcId="{B9193A80-0F5A-479B-810D-8DDE8873FE2F}" destId="{1ADF8612-FD89-4BD9-BA6A-84C171128C87}" srcOrd="0" destOrd="0" presId="urn:microsoft.com/office/officeart/2005/8/layout/process4"/>
    <dgm:cxn modelId="{0DCD6551-DB32-47A3-A67F-910055599912}" type="presParOf" srcId="{24F4B09B-1CD3-44CC-BCF3-04987C91916C}" destId="{BBB4297A-94BA-40F1-85E2-7284F053B0F0}" srcOrd="0" destOrd="0" presId="urn:microsoft.com/office/officeart/2005/8/layout/process4"/>
    <dgm:cxn modelId="{7998FAA5-BE5E-4EFC-9B46-AD88DA09A3DB}" type="presParOf" srcId="{BBB4297A-94BA-40F1-85E2-7284F053B0F0}" destId="{52318757-E185-4387-B8A5-0A8EA791EB4A}" srcOrd="0" destOrd="0" presId="urn:microsoft.com/office/officeart/2005/8/layout/process4"/>
    <dgm:cxn modelId="{863016C8-390B-40CA-86E5-661BEBEF211F}" type="presParOf" srcId="{24F4B09B-1CD3-44CC-BCF3-04987C91916C}" destId="{C574926E-CEB6-4A43-B5A4-A862645B834A}" srcOrd="1" destOrd="0" presId="urn:microsoft.com/office/officeart/2005/8/layout/process4"/>
    <dgm:cxn modelId="{24335912-3E06-4E17-89BC-8D82943502F5}" type="presParOf" srcId="{24F4B09B-1CD3-44CC-BCF3-04987C91916C}" destId="{D5CA1733-2D3D-41AD-862A-61D6556F3C9B}" srcOrd="2" destOrd="0" presId="urn:microsoft.com/office/officeart/2005/8/layout/process4"/>
    <dgm:cxn modelId="{76779556-F91D-42F0-A6A9-49875BB96EA8}" type="presParOf" srcId="{D5CA1733-2D3D-41AD-862A-61D6556F3C9B}" destId="{612E4881-40DB-4DE1-BD3D-0F531D544BE8}" srcOrd="0" destOrd="0" presId="urn:microsoft.com/office/officeart/2005/8/layout/process4"/>
    <dgm:cxn modelId="{4B295A2B-BBB2-4EAA-AB03-BE402954C675}" type="presParOf" srcId="{24F4B09B-1CD3-44CC-BCF3-04987C91916C}" destId="{1A5853FD-1402-4604-8250-5C6C17DA4A68}" srcOrd="3" destOrd="0" presId="urn:microsoft.com/office/officeart/2005/8/layout/process4"/>
    <dgm:cxn modelId="{DC6B6068-FC2B-4ABC-B4C9-668A5486E6EE}" type="presParOf" srcId="{24F4B09B-1CD3-44CC-BCF3-04987C91916C}" destId="{32A2AFFC-52D3-4881-B4C1-72C7EE98C030}" srcOrd="4" destOrd="0" presId="urn:microsoft.com/office/officeart/2005/8/layout/process4"/>
    <dgm:cxn modelId="{9380F739-A464-43BD-8F31-05DBB31A9B82}" type="presParOf" srcId="{32A2AFFC-52D3-4881-B4C1-72C7EE98C030}" destId="{1ADF8612-FD89-4BD9-BA6A-84C171128C87}" srcOrd="0" destOrd="0" presId="urn:microsoft.com/office/officeart/2005/8/layout/process4"/>
    <dgm:cxn modelId="{B32E495A-0D6F-454C-B243-C2ED082B1153}" type="presParOf" srcId="{24F4B09B-1CD3-44CC-BCF3-04987C91916C}" destId="{014182DD-1F37-4C73-8D37-7F85DBF15E69}" srcOrd="5" destOrd="0" presId="urn:microsoft.com/office/officeart/2005/8/layout/process4"/>
    <dgm:cxn modelId="{2B2746F0-74AF-4370-8914-6C90220E5654}" type="presParOf" srcId="{24F4B09B-1CD3-44CC-BCF3-04987C91916C}" destId="{B16878AE-3670-4DCF-A594-3C2BF90DB84C}" srcOrd="6" destOrd="0" presId="urn:microsoft.com/office/officeart/2005/8/layout/process4"/>
    <dgm:cxn modelId="{D2352BD8-9B2D-4E4D-BAC7-E3ED725059FA}" type="presParOf" srcId="{B16878AE-3670-4DCF-A594-3C2BF90DB84C}" destId="{CC1E75C9-D2D5-48B1-9C7C-724A1C32BD67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01731CF-AF4C-469D-9BD2-710E1D14FB9D}" type="doc">
      <dgm:prSet loTypeId="urn:microsoft.com/office/officeart/2005/8/layout/vList2" loCatId="list" qsTypeId="urn:microsoft.com/office/officeart/2005/8/quickstyle/simple1" qsCatId="simple" csTypeId="urn:microsoft.com/office/officeart/2005/8/colors/accent0_2" csCatId="mainScheme"/>
      <dgm:spPr/>
      <dgm:t>
        <a:bodyPr/>
        <a:lstStyle/>
        <a:p>
          <a:endParaRPr lang="ru-RU"/>
        </a:p>
      </dgm:t>
    </dgm:pt>
    <dgm:pt modelId="{53598DE2-9058-4C62-9D72-1178F9E4891E}">
      <dgm:prSet custT="1"/>
      <dgm:spPr/>
      <dgm:t>
        <a:bodyPr/>
        <a:lstStyle/>
        <a:p>
          <a:pPr algn="ctr" rtl="0"/>
          <a:r>
            <a:rPr lang="ru-RU" sz="2000" b="1"/>
            <a:t>СПАСИБО ЗА ВНИМАНИЕ!</a:t>
          </a:r>
        </a:p>
      </dgm:t>
    </dgm:pt>
    <dgm:pt modelId="{EE9AD465-BCAB-436D-847E-0CBCA82627E7}" type="parTrans" cxnId="{2D7215FC-8FD8-4E82-B567-60062F1A6F6C}">
      <dgm:prSet/>
      <dgm:spPr/>
      <dgm:t>
        <a:bodyPr/>
        <a:lstStyle/>
        <a:p>
          <a:endParaRPr lang="ru-RU"/>
        </a:p>
      </dgm:t>
    </dgm:pt>
    <dgm:pt modelId="{F6C73493-30B1-4451-87E9-9E9D7D002FC5}" type="sibTrans" cxnId="{2D7215FC-8FD8-4E82-B567-60062F1A6F6C}">
      <dgm:prSet/>
      <dgm:spPr/>
      <dgm:t>
        <a:bodyPr/>
        <a:lstStyle/>
        <a:p>
          <a:endParaRPr lang="ru-RU"/>
        </a:p>
      </dgm:t>
    </dgm:pt>
    <dgm:pt modelId="{29C85A27-A534-4034-9D2B-B8FA3D893619}" type="pres">
      <dgm:prSet presAssocID="{201731CF-AF4C-469D-9BD2-710E1D14FB9D}" presName="linear" presStyleCnt="0">
        <dgm:presLayoutVars>
          <dgm:animLvl val="lvl"/>
          <dgm:resizeHandles val="exact"/>
        </dgm:presLayoutVars>
      </dgm:prSet>
      <dgm:spPr/>
    </dgm:pt>
    <dgm:pt modelId="{594DC475-C7C2-40A2-8591-67BD0972B271}" type="pres">
      <dgm:prSet presAssocID="{53598DE2-9058-4C62-9D72-1178F9E4891E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54D5B097-EC67-4D54-A4AD-D36919381D1D}" type="presOf" srcId="{53598DE2-9058-4C62-9D72-1178F9E4891E}" destId="{594DC475-C7C2-40A2-8591-67BD0972B271}" srcOrd="0" destOrd="0" presId="urn:microsoft.com/office/officeart/2005/8/layout/vList2"/>
    <dgm:cxn modelId="{6B68B498-000B-4690-89FE-C10615A704D8}" type="presOf" srcId="{201731CF-AF4C-469D-9BD2-710E1D14FB9D}" destId="{29C85A27-A534-4034-9D2B-B8FA3D893619}" srcOrd="0" destOrd="0" presId="urn:microsoft.com/office/officeart/2005/8/layout/vList2"/>
    <dgm:cxn modelId="{2D7215FC-8FD8-4E82-B567-60062F1A6F6C}" srcId="{201731CF-AF4C-469D-9BD2-710E1D14FB9D}" destId="{53598DE2-9058-4C62-9D72-1178F9E4891E}" srcOrd="0" destOrd="0" parTransId="{EE9AD465-BCAB-436D-847E-0CBCA82627E7}" sibTransId="{F6C73493-30B1-4451-87E9-9E9D7D002FC5}"/>
    <dgm:cxn modelId="{9472CBB8-B708-434D-A390-E1E747AF65CE}" type="presParOf" srcId="{29C85A27-A534-4034-9D2B-B8FA3D893619}" destId="{594DC475-C7C2-40A2-8591-67BD0972B271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CA5820-65BD-4989-B1FE-9D105395BDA4}">
      <dsp:nvSpPr>
        <dsp:cNvPr id="0" name=""/>
        <dsp:cNvSpPr/>
      </dsp:nvSpPr>
      <dsp:spPr>
        <a:xfrm>
          <a:off x="0" y="0"/>
          <a:ext cx="7038782" cy="159857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kern="1200"/>
            <a:t>Правительство РФ устанавливает квоту приема на целевое обучение</a:t>
          </a:r>
        </a:p>
      </dsp:txBody>
      <dsp:txXfrm>
        <a:off x="46821" y="46821"/>
        <a:ext cx="5313791" cy="1504935"/>
      </dsp:txXfrm>
    </dsp:sp>
    <dsp:sp modelId="{69FEAACE-5708-438B-B02A-94A2DE84A537}">
      <dsp:nvSpPr>
        <dsp:cNvPr id="0" name=""/>
        <dsp:cNvSpPr/>
      </dsp:nvSpPr>
      <dsp:spPr>
        <a:xfrm>
          <a:off x="621068" y="1865007"/>
          <a:ext cx="7038782" cy="159857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kern="1200"/>
            <a:t>Минобрнауки России вправе установить количество мест для приема на целевое обучение (детализировать квоту)</a:t>
          </a:r>
        </a:p>
      </dsp:txBody>
      <dsp:txXfrm>
        <a:off x="667889" y="1911828"/>
        <a:ext cx="5284995" cy="1504935"/>
      </dsp:txXfrm>
    </dsp:sp>
    <dsp:sp modelId="{64AE1653-3DAC-4265-A8F1-F6EDB4CC3F3A}">
      <dsp:nvSpPr>
        <dsp:cNvPr id="0" name=""/>
        <dsp:cNvSpPr/>
      </dsp:nvSpPr>
      <dsp:spPr>
        <a:xfrm>
          <a:off x="1242137" y="3730014"/>
          <a:ext cx="7038782" cy="159857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kern="1200"/>
            <a:t>БашГУ не позднее 1 июня 2021 г. выделяет количество мест для приема на целевое обучение по конкретным специальностям и направлениям подготовки</a:t>
          </a:r>
        </a:p>
      </dsp:txBody>
      <dsp:txXfrm>
        <a:off x="1288958" y="3776835"/>
        <a:ext cx="5284995" cy="1504935"/>
      </dsp:txXfrm>
    </dsp:sp>
    <dsp:sp modelId="{8D3FD49B-1D6E-4A35-B402-DF2CA8B3AD06}">
      <dsp:nvSpPr>
        <dsp:cNvPr id="0" name=""/>
        <dsp:cNvSpPr/>
      </dsp:nvSpPr>
      <dsp:spPr>
        <a:xfrm>
          <a:off x="5999706" y="1212254"/>
          <a:ext cx="1039075" cy="1039075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3600" kern="1200"/>
        </a:p>
      </dsp:txBody>
      <dsp:txXfrm>
        <a:off x="6233498" y="1212254"/>
        <a:ext cx="571491" cy="781904"/>
      </dsp:txXfrm>
    </dsp:sp>
    <dsp:sp modelId="{092F000E-41DC-42EB-A21E-4F89326A07BA}">
      <dsp:nvSpPr>
        <dsp:cNvPr id="0" name=""/>
        <dsp:cNvSpPr/>
      </dsp:nvSpPr>
      <dsp:spPr>
        <a:xfrm>
          <a:off x="6620775" y="3066604"/>
          <a:ext cx="1039075" cy="1039075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3600" kern="1200"/>
        </a:p>
      </dsp:txBody>
      <dsp:txXfrm>
        <a:off x="6854567" y="3066604"/>
        <a:ext cx="571491" cy="78190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C37F70-1D83-4D0D-BB00-999B1D52C84A}">
      <dsp:nvSpPr>
        <dsp:cNvPr id="0" name=""/>
        <dsp:cNvSpPr/>
      </dsp:nvSpPr>
      <dsp:spPr>
        <a:xfrm>
          <a:off x="0" y="77178"/>
          <a:ext cx="8229600" cy="192464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just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500" kern="1200" dirty="0">
              <a:solidFill>
                <a:srgbClr val="0070C0"/>
              </a:solidFill>
            </a:rPr>
            <a:t>Форма договора о целевом обучении по образовательной программе высшего образования</a:t>
          </a:r>
        </a:p>
      </dsp:txBody>
      <dsp:txXfrm>
        <a:off x="93954" y="171132"/>
        <a:ext cx="8041692" cy="1736741"/>
      </dsp:txXfrm>
    </dsp:sp>
    <dsp:sp modelId="{55A23D64-390B-41F1-99E6-6AB9DEAC927F}">
      <dsp:nvSpPr>
        <dsp:cNvPr id="0" name=""/>
        <dsp:cNvSpPr/>
      </dsp:nvSpPr>
      <dsp:spPr>
        <a:xfrm>
          <a:off x="0" y="2102628"/>
          <a:ext cx="8229600" cy="192464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just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500" kern="1200" dirty="0">
              <a:solidFill>
                <a:srgbClr val="0070C0"/>
              </a:solidFill>
            </a:rPr>
            <a:t>Форма договора о целевом обучении по образовательной программе среднего профессионального образования</a:t>
          </a:r>
        </a:p>
      </dsp:txBody>
      <dsp:txXfrm>
        <a:off x="93954" y="2196582"/>
        <a:ext cx="8041692" cy="173674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42DA43-A5E6-4C37-89A1-02F539EE6751}">
      <dsp:nvSpPr>
        <dsp:cNvPr id="0" name=""/>
        <dsp:cNvSpPr/>
      </dsp:nvSpPr>
      <dsp:spPr>
        <a:xfrm>
          <a:off x="0" y="4575410"/>
          <a:ext cx="8568952" cy="75063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>
              <a:solidFill>
                <a:schemeClr val="accent6">
                  <a:lumMod val="75000"/>
                </a:schemeClr>
              </a:solidFill>
            </a:rPr>
            <a:t>образовательные программы высшего образования – программы аспирантуры</a:t>
          </a:r>
        </a:p>
      </dsp:txBody>
      <dsp:txXfrm>
        <a:off x="0" y="4575410"/>
        <a:ext cx="8568952" cy="750634"/>
      </dsp:txXfrm>
    </dsp:sp>
    <dsp:sp modelId="{4E37CF69-C2B2-4E46-ADBF-8EC6CBA3BC44}">
      <dsp:nvSpPr>
        <dsp:cNvPr id="0" name=""/>
        <dsp:cNvSpPr/>
      </dsp:nvSpPr>
      <dsp:spPr>
        <a:xfrm rot="10800000">
          <a:off x="0" y="3432194"/>
          <a:ext cx="8568952" cy="1154475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>
              <a:solidFill>
                <a:schemeClr val="accent6">
                  <a:lumMod val="75000"/>
                </a:schemeClr>
              </a:solidFill>
            </a:rPr>
            <a:t>образовательные программы высшего образования – программы магистратуры</a:t>
          </a:r>
        </a:p>
      </dsp:txBody>
      <dsp:txXfrm rot="10800000">
        <a:off x="0" y="3432194"/>
        <a:ext cx="8568952" cy="750143"/>
      </dsp:txXfrm>
    </dsp:sp>
    <dsp:sp modelId="{ADEB7E08-6155-4C08-898C-ED278EC14E0C}">
      <dsp:nvSpPr>
        <dsp:cNvPr id="0" name=""/>
        <dsp:cNvSpPr/>
      </dsp:nvSpPr>
      <dsp:spPr>
        <a:xfrm rot="10800000">
          <a:off x="0" y="2288978"/>
          <a:ext cx="8568952" cy="1154475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>
              <a:solidFill>
                <a:schemeClr val="accent6">
                  <a:lumMod val="75000"/>
                </a:schemeClr>
              </a:solidFill>
            </a:rPr>
            <a:t>образовательные программы высшего образования – программы специалитета</a:t>
          </a:r>
        </a:p>
      </dsp:txBody>
      <dsp:txXfrm rot="10800000">
        <a:off x="0" y="2288978"/>
        <a:ext cx="8568952" cy="750143"/>
      </dsp:txXfrm>
    </dsp:sp>
    <dsp:sp modelId="{3145E500-E5C7-4374-AB1F-EAF81590DD56}">
      <dsp:nvSpPr>
        <dsp:cNvPr id="0" name=""/>
        <dsp:cNvSpPr/>
      </dsp:nvSpPr>
      <dsp:spPr>
        <a:xfrm rot="10800000">
          <a:off x="0" y="1145763"/>
          <a:ext cx="8568952" cy="1154475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>
              <a:solidFill>
                <a:schemeClr val="accent6">
                  <a:lumMod val="75000"/>
                </a:schemeClr>
              </a:solidFill>
            </a:rPr>
            <a:t>образовательные программы высшего образования – программы бакалавриата</a:t>
          </a:r>
        </a:p>
      </dsp:txBody>
      <dsp:txXfrm rot="10800000">
        <a:off x="0" y="1145763"/>
        <a:ext cx="8568952" cy="750143"/>
      </dsp:txXfrm>
    </dsp:sp>
    <dsp:sp modelId="{7B26FFCE-04A7-4B95-B8D4-B46CCC315DF8}">
      <dsp:nvSpPr>
        <dsp:cNvPr id="0" name=""/>
        <dsp:cNvSpPr/>
      </dsp:nvSpPr>
      <dsp:spPr>
        <a:xfrm rot="10800000">
          <a:off x="0" y="2547"/>
          <a:ext cx="8568952" cy="1154475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 dirty="0">
              <a:solidFill>
                <a:schemeClr val="accent6">
                  <a:lumMod val="75000"/>
                </a:schemeClr>
              </a:solidFill>
            </a:rPr>
            <a:t>образовательные программы среднего профессионального образования</a:t>
          </a:r>
        </a:p>
      </dsp:txBody>
      <dsp:txXfrm rot="10800000">
        <a:off x="0" y="2547"/>
        <a:ext cx="8568952" cy="75014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D401CB-B740-46BE-AD86-E0F57BDF3987}">
      <dsp:nvSpPr>
        <dsp:cNvPr id="0" name=""/>
        <dsp:cNvSpPr/>
      </dsp:nvSpPr>
      <dsp:spPr>
        <a:xfrm>
          <a:off x="574670" y="1168581"/>
          <a:ext cx="3367385" cy="21888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100" kern="1200"/>
            <a:t>Гражданин – поступающий на программу ВО или СПО</a:t>
          </a:r>
        </a:p>
      </dsp:txBody>
      <dsp:txXfrm>
        <a:off x="681518" y="1275429"/>
        <a:ext cx="3153689" cy="1975104"/>
      </dsp:txXfrm>
    </dsp:sp>
    <dsp:sp modelId="{674F4B48-7D13-47BD-9133-29913F43A8D4}">
      <dsp:nvSpPr>
        <dsp:cNvPr id="0" name=""/>
        <dsp:cNvSpPr/>
      </dsp:nvSpPr>
      <dsp:spPr>
        <a:xfrm>
          <a:off x="2258363" y="406544"/>
          <a:ext cx="3712873" cy="3712873"/>
        </a:xfrm>
        <a:custGeom>
          <a:avLst/>
          <a:gdLst/>
          <a:ahLst/>
          <a:cxnLst/>
          <a:rect l="0" t="0" r="0" b="0"/>
          <a:pathLst>
            <a:path>
              <a:moveTo>
                <a:pt x="781965" y="342544"/>
              </a:moveTo>
              <a:arcTo wR="1856436" hR="1856436" stAng="14078107" swAng="4243786"/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559058-8C86-47C4-B7CD-5B519FB8D480}">
      <dsp:nvSpPr>
        <dsp:cNvPr id="0" name=""/>
        <dsp:cNvSpPr/>
      </dsp:nvSpPr>
      <dsp:spPr>
        <a:xfrm>
          <a:off x="4287544" y="1168581"/>
          <a:ext cx="3367385" cy="2188800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100" kern="1200"/>
            <a:t>Гражданин – обучающийся по программе ВО или СПО</a:t>
          </a:r>
        </a:p>
      </dsp:txBody>
      <dsp:txXfrm>
        <a:off x="4394392" y="1275429"/>
        <a:ext cx="3153689" cy="1975104"/>
      </dsp:txXfrm>
    </dsp:sp>
    <dsp:sp modelId="{14319CAC-8A5A-4C77-B763-7B479B01D3D8}">
      <dsp:nvSpPr>
        <dsp:cNvPr id="0" name=""/>
        <dsp:cNvSpPr/>
      </dsp:nvSpPr>
      <dsp:spPr>
        <a:xfrm>
          <a:off x="2258363" y="406544"/>
          <a:ext cx="3712873" cy="3712873"/>
        </a:xfrm>
        <a:custGeom>
          <a:avLst/>
          <a:gdLst/>
          <a:ahLst/>
          <a:cxnLst/>
          <a:rect l="0" t="0" r="0" b="0"/>
          <a:pathLst>
            <a:path>
              <a:moveTo>
                <a:pt x="2930908" y="3370328"/>
              </a:moveTo>
              <a:arcTo wR="1856436" hR="1856436" stAng="3278107" swAng="4243786"/>
            </a:path>
          </a:pathLst>
        </a:custGeom>
        <a:noFill/>
        <a:ln w="9525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318757-E185-4387-B8A5-0A8EA791EB4A}">
      <dsp:nvSpPr>
        <dsp:cNvPr id="0" name=""/>
        <dsp:cNvSpPr/>
      </dsp:nvSpPr>
      <dsp:spPr>
        <a:xfrm>
          <a:off x="0" y="3839040"/>
          <a:ext cx="8517632" cy="83988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b="1" kern="1200"/>
            <a:t>Прием в БашГУ осуществляется на конкурсной основе в интересах всех заказчиков</a:t>
          </a:r>
          <a:endParaRPr lang="ru-RU" sz="1900" kern="1200"/>
        </a:p>
      </dsp:txBody>
      <dsp:txXfrm>
        <a:off x="0" y="3839040"/>
        <a:ext cx="8517632" cy="839888"/>
      </dsp:txXfrm>
    </dsp:sp>
    <dsp:sp modelId="{612E4881-40DB-4DE1-BD3D-0F531D544BE8}">
      <dsp:nvSpPr>
        <dsp:cNvPr id="0" name=""/>
        <dsp:cNvSpPr/>
      </dsp:nvSpPr>
      <dsp:spPr>
        <a:xfrm rot="10800000">
          <a:off x="0" y="2559890"/>
          <a:ext cx="8517632" cy="1291748"/>
        </a:xfrm>
        <a:prstGeom prst="upArrowCallou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b="1" kern="1200" dirty="0" err="1"/>
            <a:t>БашГУ</a:t>
          </a:r>
          <a:r>
            <a:rPr lang="ru-RU" sz="1900" b="1" kern="1200" dirty="0"/>
            <a:t> проверяет договор на соответствие постановлению Правительства РФ от 13 октября 2020 г. N 1681</a:t>
          </a:r>
          <a:endParaRPr lang="ru-RU" sz="1900" kern="1200" dirty="0"/>
        </a:p>
      </dsp:txBody>
      <dsp:txXfrm rot="10800000">
        <a:off x="0" y="2559890"/>
        <a:ext cx="8517632" cy="839339"/>
      </dsp:txXfrm>
    </dsp:sp>
    <dsp:sp modelId="{1ADF8612-FD89-4BD9-BA6A-84C171128C87}">
      <dsp:nvSpPr>
        <dsp:cNvPr id="0" name=""/>
        <dsp:cNvSpPr/>
      </dsp:nvSpPr>
      <dsp:spPr>
        <a:xfrm rot="10800000">
          <a:off x="0" y="1280740"/>
          <a:ext cx="8517632" cy="1291748"/>
        </a:xfrm>
        <a:prstGeom prst="upArrowCallou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b="1" kern="1200"/>
            <a:t>Абитуриент предоставляет договор о целевом обучении в БашГУ </a:t>
          </a:r>
          <a:endParaRPr lang="ru-RU" sz="1900" kern="1200"/>
        </a:p>
      </dsp:txBody>
      <dsp:txXfrm rot="10800000">
        <a:off x="0" y="1280740"/>
        <a:ext cx="8517632" cy="839339"/>
      </dsp:txXfrm>
    </dsp:sp>
    <dsp:sp modelId="{CC1E75C9-D2D5-48B1-9C7C-724A1C32BD67}">
      <dsp:nvSpPr>
        <dsp:cNvPr id="0" name=""/>
        <dsp:cNvSpPr/>
      </dsp:nvSpPr>
      <dsp:spPr>
        <a:xfrm rot="10800000">
          <a:off x="0" y="1591"/>
          <a:ext cx="8517632" cy="1291748"/>
        </a:xfrm>
        <a:prstGeom prst="upArrowCallou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b="1" kern="1200"/>
            <a:t>Гражданин и Заказчик заключают договор о целевом обучении до подачи заявления в БашГУ на поступление</a:t>
          </a:r>
          <a:endParaRPr lang="ru-RU" sz="1900" kern="1200"/>
        </a:p>
      </dsp:txBody>
      <dsp:txXfrm rot="10800000">
        <a:off x="0" y="1591"/>
        <a:ext cx="8517632" cy="83933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4DC475-C7C2-40A2-8591-67BD0972B271}">
      <dsp:nvSpPr>
        <dsp:cNvPr id="0" name=""/>
        <dsp:cNvSpPr/>
      </dsp:nvSpPr>
      <dsp:spPr>
        <a:xfrm>
          <a:off x="0" y="65"/>
          <a:ext cx="8229600" cy="43191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/>
            <a:t>СПАСИБО ЗА ВНИМАНИЕ!</a:t>
          </a:r>
        </a:p>
      </dsp:txBody>
      <dsp:txXfrm>
        <a:off x="21084" y="21149"/>
        <a:ext cx="8187432" cy="3897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3543151"/>
            <a:ext cx="7772400" cy="1470025"/>
          </a:xfrm>
        </p:spPr>
        <p:txBody>
          <a:bodyPr>
            <a:normAutofit/>
          </a:bodyPr>
          <a:lstStyle>
            <a:lvl1pPr>
              <a:defRPr sz="3000"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47664" y="5373216"/>
            <a:ext cx="6400800" cy="744488"/>
          </a:xfrm>
        </p:spPr>
        <p:txBody>
          <a:bodyPr>
            <a:normAutofit/>
          </a:bodyPr>
          <a:lstStyle>
            <a:lvl1pPr marL="0" indent="0" algn="ctr">
              <a:buNone/>
              <a:defRPr sz="25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8481" y="202630"/>
            <a:ext cx="7704856" cy="634082"/>
          </a:xfrm>
        </p:spPr>
        <p:txBody>
          <a:bodyPr>
            <a:normAutofit/>
          </a:bodyPr>
          <a:lstStyle>
            <a:lvl1pPr algn="ctr">
              <a:defRPr sz="2500"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556792"/>
            <a:ext cx="8229600" cy="4525963"/>
          </a:xfrm>
        </p:spPr>
        <p:txBody>
          <a:bodyPr>
            <a:normAutofit/>
          </a:bodyPr>
          <a:lstStyle>
            <a:lvl1pPr algn="l">
              <a:defRPr sz="1800">
                <a:latin typeface="Times New Roman" pitchFamily="18" charset="0"/>
                <a:cs typeface="Times New Roman" pitchFamily="18" charset="0"/>
              </a:defRPr>
            </a:lvl1pPr>
            <a:lvl2pPr algn="l">
              <a:defRPr sz="1800">
                <a:latin typeface="Times New Roman" pitchFamily="18" charset="0"/>
                <a:cs typeface="Times New Roman" pitchFamily="18" charset="0"/>
              </a:defRPr>
            </a:lvl2pPr>
            <a:lvl3pPr algn="l">
              <a:defRPr sz="1800">
                <a:latin typeface="Times New Roman" pitchFamily="18" charset="0"/>
                <a:cs typeface="Times New Roman" pitchFamily="18" charset="0"/>
              </a:defRPr>
            </a:lvl3pPr>
            <a:lvl4pPr algn="l">
              <a:defRPr sz="1800">
                <a:latin typeface="Times New Roman" pitchFamily="18" charset="0"/>
                <a:cs typeface="Times New Roman" pitchFamily="18" charset="0"/>
              </a:defRPr>
            </a:lvl4pPr>
            <a:lvl5pPr algn="l">
              <a:defRPr sz="1800">
                <a:latin typeface="Times New Roman" pitchFamily="18" charset="0"/>
                <a:cs typeface="Times New Roman" pitchFamily="18" charset="0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07.07.2021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anissimov@bk.ru" TargetMode="External"/><Relationship Id="rId2" Type="http://schemas.openxmlformats.org/officeDocument/2006/relationships/hyperlink" Target="mailto:13101980@mail.ru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3471143"/>
            <a:ext cx="7772400" cy="1470025"/>
          </a:xfrm>
        </p:spPr>
        <p:txBody>
          <a:bodyPr>
            <a:noAutofit/>
          </a:bodyPr>
          <a:lstStyle/>
          <a:p>
            <a:r>
              <a:rPr lang="ru-RU" sz="2500" b="1" dirty="0">
                <a:solidFill>
                  <a:srgbClr val="0070C0"/>
                </a:solidFill>
              </a:rPr>
              <a:t>Особенности приема на целевое обучение </a:t>
            </a:r>
            <a:br>
              <a:rPr lang="ru-RU" sz="2500" b="1" dirty="0">
                <a:solidFill>
                  <a:srgbClr val="0070C0"/>
                </a:solidFill>
              </a:rPr>
            </a:br>
            <a:r>
              <a:rPr lang="ru-RU" sz="2500" b="1" dirty="0">
                <a:solidFill>
                  <a:srgbClr val="0070C0"/>
                </a:solidFill>
              </a:rPr>
              <a:t>в 2021 году</a:t>
            </a:r>
          </a:p>
        </p:txBody>
      </p:sp>
    </p:spTree>
    <p:extLst>
      <p:ext uri="{BB962C8B-B14F-4D97-AF65-F5344CB8AC3E}">
        <p14:creationId xmlns:p14="http://schemas.microsoft.com/office/powerpoint/2010/main" val="11023925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8481" y="202630"/>
            <a:ext cx="7586007" cy="634082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0070C0"/>
                </a:solidFill>
              </a:rPr>
              <a:t>Санкции за неисполнение обязательств</a:t>
            </a:r>
            <a:endParaRPr lang="ru-RU" dirty="0"/>
          </a:p>
        </p:txBody>
      </p:sp>
      <p:pic>
        <p:nvPicPr>
          <p:cNvPr id="4099" name="Picture 3" descr="C:\Users\Nur\Desktop\Безымянный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24744"/>
            <a:ext cx="9143999" cy="5544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62911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8481" y="202630"/>
            <a:ext cx="7586007" cy="634082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0070C0"/>
                </a:solidFill>
              </a:rPr>
              <a:t>Прием на целевое обучение</a:t>
            </a:r>
            <a:endParaRPr lang="ru-RU" dirty="0"/>
          </a:p>
        </p:txBody>
      </p:sp>
      <p:graphicFrame>
        <p:nvGraphicFramePr>
          <p:cNvPr id="9" name="Объект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2927652"/>
              </p:ext>
            </p:extLst>
          </p:nvPr>
        </p:nvGraphicFramePr>
        <p:xfrm>
          <a:off x="395536" y="1412776"/>
          <a:ext cx="8517632" cy="4680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408899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8481" y="202630"/>
            <a:ext cx="7586007" cy="634082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0070C0"/>
                </a:solidFill>
              </a:rPr>
              <a:t>Контакты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fontAlgn="auto">
              <a:buFont typeface="Wingdings 3" panose="05040102010807070707" pitchFamily="18" charset="2"/>
              <a:buNone/>
              <a:defRPr/>
            </a:pPr>
            <a:r>
              <a:rPr lang="ru-RU" b="1" dirty="0">
                <a:solidFill>
                  <a:srgbClr val="0000FF"/>
                </a:solidFill>
              </a:rPr>
              <a:t>По вопросам целевого обучения в </a:t>
            </a:r>
            <a:r>
              <a:rPr lang="ru-RU" b="1" dirty="0" err="1">
                <a:solidFill>
                  <a:srgbClr val="0000FF"/>
                </a:solidFill>
              </a:rPr>
              <a:t>БашГУ</a:t>
            </a:r>
            <a:r>
              <a:rPr lang="ru-RU" b="1" dirty="0">
                <a:solidFill>
                  <a:srgbClr val="0000FF"/>
                </a:solidFill>
              </a:rPr>
              <a:t> просим </a:t>
            </a:r>
            <a:r>
              <a:rPr lang="ru-RU" b="1">
                <a:solidFill>
                  <a:srgbClr val="0000FF"/>
                </a:solidFill>
              </a:rPr>
              <a:t>обращаться:</a:t>
            </a:r>
          </a:p>
          <a:p>
            <a:pPr marL="0" indent="0" algn="ctr" fontAlgn="auto">
              <a:buFont typeface="Wingdings 3" panose="05040102010807070707" pitchFamily="18" charset="2"/>
              <a:buNone/>
              <a:defRPr/>
            </a:pPr>
            <a:endParaRPr lang="ru-RU" b="1" dirty="0">
              <a:solidFill>
                <a:srgbClr val="0000FF"/>
              </a:solidFill>
            </a:endParaRPr>
          </a:p>
          <a:p>
            <a:pPr marL="0" indent="0" algn="ctr" fontAlgn="auto">
              <a:buFont typeface="Wingdings 3" panose="05040102010807070707" pitchFamily="18" charset="2"/>
              <a:buNone/>
              <a:defRPr/>
            </a:pPr>
            <a:r>
              <a:rPr lang="ru-RU" b="1" dirty="0">
                <a:solidFill>
                  <a:srgbClr val="0000FF"/>
                </a:solidFill>
              </a:rPr>
              <a:t>З.И. </a:t>
            </a:r>
            <a:r>
              <a:rPr lang="ru-RU" b="1" dirty="0" err="1">
                <a:solidFill>
                  <a:srgbClr val="0000FF"/>
                </a:solidFill>
              </a:rPr>
              <a:t>Сагитдинова</a:t>
            </a:r>
            <a:r>
              <a:rPr lang="ru-RU" b="1" dirty="0">
                <a:solidFill>
                  <a:srgbClr val="0000FF"/>
                </a:solidFill>
              </a:rPr>
              <a:t>, начальник отдела организации приема и профориентации</a:t>
            </a:r>
          </a:p>
          <a:p>
            <a:pPr marL="0" indent="0" algn="ctr" fontAlgn="auto">
              <a:buFont typeface="Wingdings 3" panose="05040102010807070707" pitchFamily="18" charset="2"/>
              <a:buNone/>
              <a:defRPr/>
            </a:pPr>
            <a:r>
              <a:rPr lang="ru-RU" b="1" dirty="0">
                <a:solidFill>
                  <a:srgbClr val="0000FF"/>
                </a:solidFill>
              </a:rPr>
              <a:t>89174057187, (347) 229-97-21, </a:t>
            </a:r>
            <a:r>
              <a:rPr lang="ru-RU" b="1" dirty="0">
                <a:solidFill>
                  <a:srgbClr val="0000FF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13101980</a:t>
            </a:r>
            <a:r>
              <a:rPr lang="en-US" b="1" dirty="0">
                <a:solidFill>
                  <a:srgbClr val="0000FF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@mail.ru</a:t>
            </a:r>
            <a:r>
              <a:rPr lang="ru-RU" b="1" dirty="0">
                <a:solidFill>
                  <a:srgbClr val="0000FF"/>
                </a:solidFill>
              </a:rPr>
              <a:t> 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endParaRPr lang="ru-RU" b="1" dirty="0">
              <a:solidFill>
                <a:srgbClr val="0000FF"/>
              </a:solidFill>
            </a:endParaRPr>
          </a:p>
          <a:p>
            <a:pPr marL="0" indent="0" algn="ctr" fontAlgn="auto">
              <a:buFont typeface="Wingdings 3" panose="05040102010807070707" pitchFamily="18" charset="2"/>
              <a:buNone/>
              <a:defRPr/>
            </a:pPr>
            <a:endParaRPr lang="ru-RU" b="1" dirty="0">
              <a:solidFill>
                <a:srgbClr val="0000FF"/>
              </a:solidFill>
            </a:endParaRPr>
          </a:p>
          <a:p>
            <a:pPr marL="0" indent="0" algn="ctr" fontAlgn="auto">
              <a:buFont typeface="Wingdings 3" panose="05040102010807070707" pitchFamily="18" charset="2"/>
              <a:buNone/>
              <a:defRPr/>
            </a:pPr>
            <a:r>
              <a:rPr lang="ru-RU" b="1" dirty="0">
                <a:solidFill>
                  <a:srgbClr val="0000FF"/>
                </a:solidFill>
              </a:rPr>
              <a:t>В.А. Анисимов, юрисконсульт приемной комиссии </a:t>
            </a:r>
            <a:r>
              <a:rPr lang="ru-RU" b="1" dirty="0" err="1">
                <a:solidFill>
                  <a:srgbClr val="0000FF"/>
                </a:solidFill>
              </a:rPr>
              <a:t>БашГУ</a:t>
            </a:r>
            <a:endParaRPr lang="ru-RU" b="1" dirty="0">
              <a:solidFill>
                <a:srgbClr val="0000FF"/>
              </a:solidFill>
            </a:endParaRPr>
          </a:p>
          <a:p>
            <a:pPr marL="0" indent="0" algn="ctr" fontAlgn="auto">
              <a:buFont typeface="Wingdings 3" panose="05040102010807070707" pitchFamily="18" charset="2"/>
              <a:buNone/>
              <a:defRPr/>
            </a:pPr>
            <a:r>
              <a:rPr lang="ru-RU" b="1" dirty="0">
                <a:solidFill>
                  <a:srgbClr val="0000FF"/>
                </a:solidFill>
              </a:rPr>
              <a:t>89174252759, </a:t>
            </a:r>
            <a:r>
              <a:rPr lang="en-US" b="1" dirty="0">
                <a:solidFill>
                  <a:srgbClr val="0000FF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anissimov@bk.ru</a:t>
            </a:r>
            <a:r>
              <a:rPr lang="ru-RU" b="1" dirty="0">
                <a:solidFill>
                  <a:srgbClr val="0000FF"/>
                </a:solidFill>
              </a:rPr>
              <a:t> 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endParaRPr lang="ru-RU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98347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2471889"/>
              </p:ext>
            </p:extLst>
          </p:nvPr>
        </p:nvGraphicFramePr>
        <p:xfrm>
          <a:off x="539552" y="3140968"/>
          <a:ext cx="8229600" cy="432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696748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8481" y="202630"/>
            <a:ext cx="7586007" cy="634082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0070C0"/>
                </a:solidFill>
              </a:rPr>
              <a:t>Федеральные НПА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556793"/>
            <a:ext cx="8229600" cy="410445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500" b="1" dirty="0">
                <a:solidFill>
                  <a:srgbClr val="0070C0"/>
                </a:solidFill>
              </a:rPr>
              <a:t>Постановление Правительства РФ от 13.10.2020 N 1681</a:t>
            </a:r>
          </a:p>
          <a:p>
            <a:pPr marL="0" indent="0" algn="ctr">
              <a:buNone/>
            </a:pPr>
            <a:endParaRPr lang="ru-RU" sz="2500" b="1" dirty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ru-RU" sz="2500" b="1" dirty="0">
                <a:solidFill>
                  <a:srgbClr val="0070C0"/>
                </a:solidFill>
              </a:rPr>
              <a:t>«О целевом обучении по образовательным программам среднего профессионального и высшего образования»</a:t>
            </a:r>
          </a:p>
          <a:p>
            <a:pPr marL="0" indent="0" algn="ctr">
              <a:buNone/>
            </a:pPr>
            <a:endParaRPr lang="ru-RU" sz="2500" b="1" dirty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ru-RU" sz="2500" b="1" dirty="0">
                <a:solidFill>
                  <a:srgbClr val="0070C0"/>
                </a:solidFill>
              </a:rPr>
              <a:t>(вступило в силу с 1 января 2021 г.)</a:t>
            </a:r>
          </a:p>
        </p:txBody>
      </p:sp>
    </p:spTree>
    <p:extLst>
      <p:ext uri="{BB962C8B-B14F-4D97-AF65-F5344CB8AC3E}">
        <p14:creationId xmlns:p14="http://schemas.microsoft.com/office/powerpoint/2010/main" val="30552112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8481" y="202630"/>
            <a:ext cx="7586007" cy="634082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0070C0"/>
                </a:solidFill>
              </a:rPr>
              <a:t>Квоты по целевому обучению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556793"/>
            <a:ext cx="8229600" cy="410445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500" b="1" dirty="0">
                <a:solidFill>
                  <a:srgbClr val="0070C0"/>
                </a:solidFill>
              </a:rPr>
              <a:t>Распоряжение Правительства РФ</a:t>
            </a:r>
          </a:p>
          <a:p>
            <a:pPr marL="0" indent="0" algn="ctr">
              <a:buNone/>
            </a:pPr>
            <a:r>
              <a:rPr lang="ru-RU" sz="2500" b="1" dirty="0">
                <a:solidFill>
                  <a:srgbClr val="0070C0"/>
                </a:solidFill>
              </a:rPr>
              <a:t>от 28.11.2020 N 3161-р</a:t>
            </a:r>
          </a:p>
          <a:p>
            <a:pPr marL="0" indent="0" algn="ctr">
              <a:buNone/>
            </a:pPr>
            <a:endParaRPr lang="ru-RU" sz="2500" b="1" dirty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ru-RU" sz="2500" b="1" dirty="0">
                <a:solidFill>
                  <a:srgbClr val="0070C0"/>
                </a:solidFill>
              </a:rPr>
              <a:t>«Об установлении на 2021 год квоты приема на целевое обучение по образовательным программам высшего образования за счет бюджетных ассигнований федерального бюджета»</a:t>
            </a:r>
          </a:p>
        </p:txBody>
      </p:sp>
    </p:spTree>
    <p:extLst>
      <p:ext uri="{BB962C8B-B14F-4D97-AF65-F5344CB8AC3E}">
        <p14:creationId xmlns:p14="http://schemas.microsoft.com/office/powerpoint/2010/main" val="34882813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8481" y="202630"/>
            <a:ext cx="7586007" cy="634082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0070C0"/>
                </a:solidFill>
              </a:rPr>
              <a:t>Квоты по целевому обучению</a:t>
            </a:r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8097785"/>
              </p:ext>
            </p:extLst>
          </p:nvPr>
        </p:nvGraphicFramePr>
        <p:xfrm>
          <a:off x="539552" y="1196752"/>
          <a:ext cx="8280920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146185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8481" y="202630"/>
            <a:ext cx="7586007" cy="634082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0070C0"/>
                </a:solidFill>
              </a:rPr>
              <a:t>Локальные НПА</a:t>
            </a: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2669071"/>
              </p:ext>
            </p:extLst>
          </p:nvPr>
        </p:nvGraphicFramePr>
        <p:xfrm>
          <a:off x="539552" y="1556793"/>
          <a:ext cx="8229600" cy="41044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529149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8481" y="202630"/>
            <a:ext cx="7586007" cy="634082"/>
          </a:xfrm>
        </p:spPr>
        <p:txBody>
          <a:bodyPr>
            <a:noAutofit/>
          </a:bodyPr>
          <a:lstStyle/>
          <a:p>
            <a:r>
              <a:rPr lang="ru-RU" sz="2000" b="1" dirty="0">
                <a:solidFill>
                  <a:srgbClr val="0070C0"/>
                </a:solidFill>
              </a:rPr>
              <a:t>Какие уровни образования могут реализованы по целевому обучению?</a:t>
            </a:r>
            <a:endParaRPr lang="ru-RU" sz="20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9429646"/>
              </p:ext>
            </p:extLst>
          </p:nvPr>
        </p:nvGraphicFramePr>
        <p:xfrm>
          <a:off x="323528" y="1268760"/>
          <a:ext cx="8568952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29644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8481" y="202630"/>
            <a:ext cx="7586007" cy="634082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0070C0"/>
                </a:solidFill>
              </a:rPr>
              <a:t>Кто может заключать договор о целевом обучении?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8820852"/>
              </p:ext>
            </p:extLst>
          </p:nvPr>
        </p:nvGraphicFramePr>
        <p:xfrm>
          <a:off x="539552" y="1556792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139185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8481" y="202630"/>
            <a:ext cx="7586007" cy="634082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0070C0"/>
                </a:solidFill>
              </a:rPr>
              <a:t>Кто может быть заказчиком по целевому обучению?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268760"/>
            <a:ext cx="8928992" cy="5040560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10000"/>
              </a:lnSpc>
              <a:buNone/>
            </a:pPr>
            <a:r>
              <a:rPr lang="ru-RU" dirty="0">
                <a:solidFill>
                  <a:schemeClr val="tx2"/>
                </a:solidFill>
              </a:rPr>
              <a:t>Статья 71.1 Федерального закона от 29.12.2012 № 273-ФЗ «Об образовании в Российской Федерации»</a:t>
            </a:r>
          </a:p>
          <a:p>
            <a:pPr marL="0" indent="0" algn="just">
              <a:lnSpc>
                <a:spcPct val="110000"/>
              </a:lnSpc>
              <a:buNone/>
            </a:pPr>
            <a:r>
              <a:rPr lang="ru-RU" dirty="0">
                <a:solidFill>
                  <a:schemeClr val="tx2"/>
                </a:solidFill>
              </a:rPr>
              <a:t>1) федеральными государственными органами, органами государственной власти субъектов Российской Федерации, органами местного самоуправления;</a:t>
            </a:r>
          </a:p>
          <a:p>
            <a:pPr marL="0" indent="0" algn="just">
              <a:lnSpc>
                <a:spcPct val="110000"/>
              </a:lnSpc>
              <a:buNone/>
            </a:pPr>
            <a:r>
              <a:rPr lang="ru-RU" dirty="0">
                <a:solidFill>
                  <a:schemeClr val="tx2"/>
                </a:solidFill>
              </a:rPr>
              <a:t>2) государственными и муниципальными учреждениями, унитарными предприятиями;</a:t>
            </a:r>
          </a:p>
          <a:p>
            <a:pPr marL="0" indent="0" algn="just">
              <a:lnSpc>
                <a:spcPct val="110000"/>
              </a:lnSpc>
              <a:buNone/>
            </a:pPr>
            <a:r>
              <a:rPr lang="ru-RU" dirty="0">
                <a:solidFill>
                  <a:schemeClr val="tx2"/>
                </a:solidFill>
              </a:rPr>
              <a:t>3) государственными корпорациями;</a:t>
            </a:r>
          </a:p>
          <a:p>
            <a:pPr marL="0" indent="0" algn="just">
              <a:lnSpc>
                <a:spcPct val="110000"/>
              </a:lnSpc>
              <a:buNone/>
            </a:pPr>
            <a:r>
              <a:rPr lang="ru-RU" dirty="0">
                <a:solidFill>
                  <a:schemeClr val="tx2"/>
                </a:solidFill>
              </a:rPr>
              <a:t>4) государственными компаниями;</a:t>
            </a:r>
          </a:p>
          <a:p>
            <a:pPr marL="0" indent="0" algn="just">
              <a:lnSpc>
                <a:spcPct val="110000"/>
              </a:lnSpc>
              <a:buNone/>
            </a:pPr>
            <a:r>
              <a:rPr lang="ru-RU" dirty="0">
                <a:solidFill>
                  <a:schemeClr val="tx2"/>
                </a:solidFill>
              </a:rPr>
              <a:t>5) организациями, включенными в сводный реестр организаций оборонно-промышленного комплекса, формируемый в соответствии с частью 2 статьи 21 Федерального закона от 31 декабря 2014 года N 488-ФЗ "О промышленной политике в Российской Федерации";</a:t>
            </a:r>
          </a:p>
          <a:p>
            <a:pPr marL="0" indent="0" algn="just">
              <a:lnSpc>
                <a:spcPct val="110000"/>
              </a:lnSpc>
              <a:buNone/>
            </a:pPr>
            <a:r>
              <a:rPr lang="ru-RU" dirty="0">
                <a:solidFill>
                  <a:schemeClr val="tx2"/>
                </a:solidFill>
              </a:rPr>
              <a:t>6) хозяйственными обществами, в уставном капитале которых присутствует доля Российской Федерации, субъекта Российской Федерации или муниципального образования;</a:t>
            </a:r>
          </a:p>
          <a:p>
            <a:pPr marL="0" indent="0" algn="just">
              <a:lnSpc>
                <a:spcPct val="110000"/>
              </a:lnSpc>
              <a:buNone/>
            </a:pPr>
            <a:r>
              <a:rPr lang="ru-RU" dirty="0">
                <a:solidFill>
                  <a:schemeClr val="tx2"/>
                </a:solidFill>
              </a:rPr>
              <a:t>7) акционерными обществами, акции которых находятся в собственности или в доверительном управлении государственной корпорации;</a:t>
            </a:r>
          </a:p>
          <a:p>
            <a:pPr marL="0" indent="0" algn="just">
              <a:lnSpc>
                <a:spcPct val="110000"/>
              </a:lnSpc>
              <a:buNone/>
            </a:pPr>
            <a:r>
              <a:rPr lang="ru-RU" dirty="0">
                <a:solidFill>
                  <a:schemeClr val="tx2"/>
                </a:solidFill>
              </a:rPr>
              <a:t>8) дочерними хозяйственными обществами организаций, указанных в пунктах 4, 6 и 7 настоящей части;</a:t>
            </a:r>
          </a:p>
          <a:p>
            <a:pPr marL="0" indent="0" algn="just">
              <a:lnSpc>
                <a:spcPct val="110000"/>
              </a:lnSpc>
              <a:buNone/>
            </a:pPr>
            <a:r>
              <a:rPr lang="ru-RU" dirty="0">
                <a:solidFill>
                  <a:schemeClr val="tx2"/>
                </a:solidFill>
              </a:rPr>
              <a:t>9) организациями, которые созданы государственными корпорациями или переданы государственным корпорациям в соответствии с положениями федеральных законов об указанных корпорациях.</a:t>
            </a:r>
          </a:p>
        </p:txBody>
      </p:sp>
    </p:spTree>
    <p:extLst>
      <p:ext uri="{BB962C8B-B14F-4D97-AF65-F5344CB8AC3E}">
        <p14:creationId xmlns:p14="http://schemas.microsoft.com/office/powerpoint/2010/main" val="33105337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8481" y="202630"/>
            <a:ext cx="7586007" cy="634082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0070C0"/>
                </a:solidFill>
              </a:rPr>
              <a:t>Существенные условия договора целевого обучения</a:t>
            </a:r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8091968"/>
              </p:ext>
            </p:extLst>
          </p:nvPr>
        </p:nvGraphicFramePr>
        <p:xfrm>
          <a:off x="323528" y="1196750"/>
          <a:ext cx="8568952" cy="5328596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18742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947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32149">
                <a:tc rowSpan="2"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chemeClr val="tx2"/>
                          </a:solidFill>
                        </a:rPr>
                        <a:t>Обязательства заказчика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2"/>
                          </a:solidFill>
                        </a:rPr>
                        <a:t>по организации предоставления и (или) предоставлению гражданину в период обучения мер поддержки (определяются сторонами самостоятельно)</a:t>
                      </a:r>
                      <a:endParaRPr lang="ru-RU" b="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32149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2"/>
                          </a:solidFill>
                        </a:rPr>
                        <a:t>по трудоустройству гражданина, не позднее срока, установленного договором в соответствии с полученной квалификацией</a:t>
                      </a:r>
                      <a:endParaRPr lang="ru-RU" b="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32149">
                <a:tc rowSpan="2"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chemeClr val="tx2"/>
                          </a:solidFill>
                        </a:rPr>
                        <a:t>Обязательства гражданина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2"/>
                          </a:solidFill>
                        </a:rPr>
                        <a:t>по освоению образовательной программы, указанной в договоре (с возможностью изменения образовательной программы и (или) формы обучения по согласованию с заказчиком)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32149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2"/>
                          </a:solidFill>
                        </a:rPr>
                        <a:t>по осуществлению трудовой деятельности в течение не менее 3 лет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6405610"/>
      </p:ext>
    </p:extLst>
  </p:cSld>
  <p:clrMapOvr>
    <a:masterClrMapping/>
  </p:clrMapOvr>
</p:sld>
</file>

<file path=ppt/theme/theme1.xml><?xml version="1.0" encoding="utf-8"?>
<a:theme xmlns:a="http://schemas.openxmlformats.org/drawingml/2006/main" name="Шаблон БашГУ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Шаблон БашГУ</Template>
  <TotalTime>2031</TotalTime>
  <Words>579</Words>
  <Application>Microsoft Office PowerPoint</Application>
  <PresentationFormat>Экран (4:3)</PresentationFormat>
  <Paragraphs>61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Calibri</vt:lpstr>
      <vt:lpstr>Times New Roman</vt:lpstr>
      <vt:lpstr>Wingdings 3</vt:lpstr>
      <vt:lpstr>Шаблон БашГУ</vt:lpstr>
      <vt:lpstr>Особенности приема на целевое обучение  в 2021 году</vt:lpstr>
      <vt:lpstr>Федеральные НПА</vt:lpstr>
      <vt:lpstr>Квоты по целевому обучению</vt:lpstr>
      <vt:lpstr>Квоты по целевому обучению</vt:lpstr>
      <vt:lpstr>Локальные НПА</vt:lpstr>
      <vt:lpstr>Какие уровни образования могут реализованы по целевому обучению?</vt:lpstr>
      <vt:lpstr>Кто может заключать договор о целевом обучении?</vt:lpstr>
      <vt:lpstr>Кто может быть заказчиком по целевому обучению?</vt:lpstr>
      <vt:lpstr>Существенные условия договора целевого обучения</vt:lpstr>
      <vt:lpstr>Санкции за неисполнение обязательств</vt:lpstr>
      <vt:lpstr>Прием на целевое обучение</vt:lpstr>
      <vt:lpstr>Контакты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ИТОГИ ДЕЯТЕЛЬНОСТИ БАШКИРСКОГО ГОСУДАРСТВЕННОГО УНИВЕРСИТЕТА  ЗА 2018/2019 УЧЕБНЫЙ ГОД И ОСНОВНЫЕ ЗАДАЧИ НА 2019/2020 УЧЕБНЫЙ ГОД</dc:title>
  <dc:creator>SH</dc:creator>
  <cp:lastModifiedBy>user</cp:lastModifiedBy>
  <cp:revision>481</cp:revision>
  <dcterms:created xsi:type="dcterms:W3CDTF">2019-09-24T03:13:19Z</dcterms:created>
  <dcterms:modified xsi:type="dcterms:W3CDTF">2021-07-07T04:24:12Z</dcterms:modified>
</cp:coreProperties>
</file>