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4" r:id="rId4"/>
    <p:sldId id="265" r:id="rId5"/>
    <p:sldId id="283" r:id="rId6"/>
    <p:sldId id="284" r:id="rId7"/>
    <p:sldId id="286" r:id="rId8"/>
    <p:sldId id="260" r:id="rId9"/>
    <p:sldId id="261" r:id="rId10"/>
    <p:sldId id="268" r:id="rId11"/>
    <p:sldId id="269" r:id="rId12"/>
    <p:sldId id="270" r:id="rId13"/>
    <p:sldId id="272" r:id="rId14"/>
    <p:sldId id="271" r:id="rId15"/>
    <p:sldId id="273" r:id="rId16"/>
    <p:sldId id="274" r:id="rId17"/>
    <p:sldId id="282" r:id="rId18"/>
    <p:sldId id="275" r:id="rId19"/>
    <p:sldId id="287" r:id="rId20"/>
    <p:sldId id="276" r:id="rId21"/>
    <p:sldId id="278" r:id="rId22"/>
    <p:sldId id="279" r:id="rId23"/>
    <p:sldId id="285" r:id="rId24"/>
    <p:sldId id="263" r:id="rId25"/>
    <p:sldId id="277" r:id="rId26"/>
    <p:sldId id="280" r:id="rId27"/>
    <p:sldId id="281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1FB793"/>
    <a:srgbClr val="C448BE"/>
    <a:srgbClr val="D06ECB"/>
    <a:srgbClr val="24D6AC"/>
    <a:srgbClr val="1E929E"/>
    <a:srgbClr val="26B9C8"/>
    <a:srgbClr val="A737A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1.xlsx"/><Relationship Id="rId1" Type="http://schemas.openxmlformats.org/officeDocument/2006/relationships/image" Target="../media/image15.jpeg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AngAx val="1"/>
    </c:view3D>
    <c:plotArea>
      <c:layout>
        <c:manualLayout>
          <c:layoutTarget val="inner"/>
          <c:xMode val="edge"/>
          <c:yMode val="edge"/>
          <c:x val="6.000452513673054E-2"/>
          <c:y val="3.1081643485820851E-2"/>
          <c:w val="0.93999547486326962"/>
          <c:h val="0.89878593736498491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blipFill>
              <a:blip xmlns:r="http://schemas.openxmlformats.org/officeDocument/2006/relationships" r:embed="rId1"/>
              <a:tile tx="0" ty="0" sx="100000" sy="100000" flip="none" algn="tl"/>
            </a:blipFill>
          </c:spPr>
          <c:cat>
            <c:strRef>
              <c:f>Лист1!$A$2:$A$6</c:f>
              <c:strCache>
                <c:ptCount val="5"/>
                <c:pt idx="0">
                  <c:v>2011 год</c:v>
                </c:pt>
                <c:pt idx="1">
                  <c:v>2012 год</c:v>
                </c:pt>
                <c:pt idx="2">
                  <c:v>2013 год</c:v>
                </c:pt>
                <c:pt idx="3">
                  <c:v>2014 год</c:v>
                </c:pt>
                <c:pt idx="4">
                  <c:v>2015 год</c:v>
                </c:pt>
              </c:strCache>
            </c:strRef>
          </c:cat>
          <c:val>
            <c:numRef>
              <c:f>Лист1!$B$2:$B$6</c:f>
              <c:numCache>
                <c:formatCode>0%</c:formatCode>
                <c:ptCount val="5"/>
                <c:pt idx="0">
                  <c:v>0.59000000000000041</c:v>
                </c:pt>
                <c:pt idx="1">
                  <c:v>0.61000000000000065</c:v>
                </c:pt>
                <c:pt idx="2">
                  <c:v>0.61000000000000065</c:v>
                </c:pt>
                <c:pt idx="3">
                  <c:v>0.61000000000000065</c:v>
                </c:pt>
                <c:pt idx="4">
                  <c:v>0.63000000000000089</c:v>
                </c:pt>
              </c:numCache>
            </c:numRef>
          </c:val>
        </c:ser>
        <c:shape val="cylinder"/>
        <c:axId val="79287424"/>
        <c:axId val="79288960"/>
        <c:axId val="0"/>
      </c:bar3DChart>
      <c:catAx>
        <c:axId val="79287424"/>
        <c:scaling>
          <c:orientation val="minMax"/>
        </c:scaling>
        <c:axPos val="b"/>
        <c:tickLblPos val="nextTo"/>
        <c:crossAx val="79288960"/>
        <c:crosses val="autoZero"/>
        <c:auto val="1"/>
        <c:lblAlgn val="ctr"/>
        <c:lblOffset val="100"/>
      </c:catAx>
      <c:valAx>
        <c:axId val="79288960"/>
        <c:scaling>
          <c:orientation val="minMax"/>
        </c:scaling>
        <c:axPos val="l"/>
        <c:majorGridlines/>
        <c:numFmt formatCode="0%" sourceLinked="1"/>
        <c:tickLblPos val="nextTo"/>
        <c:crossAx val="79287424"/>
        <c:crosses val="autoZero"/>
        <c:crossBetween val="between"/>
      </c:valAx>
    </c:plotArea>
    <c:plotVisOnly val="1"/>
    <c:dispBlanksAs val="gap"/>
  </c:chart>
  <c:externalData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perspective val="30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СГО</c:v>
                </c:pt>
              </c:strCache>
            </c:strRef>
          </c:tx>
          <c:spPr>
            <a:solidFill>
              <a:srgbClr val="1FB793"/>
            </a:solidFill>
          </c:spPr>
          <c:cat>
            <c:strRef>
              <c:f>Лист1!$A$2:$A$5</c:f>
              <c:strCache>
                <c:ptCount val="4"/>
                <c:pt idx="0">
                  <c:v>ОГЭ 2014г</c:v>
                </c:pt>
                <c:pt idx="1">
                  <c:v>ДКР в 10кл.2015г</c:v>
                </c:pt>
                <c:pt idx="2">
                  <c:v>ДКР в 8кл.2015г.</c:v>
                </c:pt>
                <c:pt idx="3">
                  <c:v>ДКР в 5кл 2015г.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34.630000000000003</c:v>
                </c:pt>
                <c:pt idx="1">
                  <c:v>12.2</c:v>
                </c:pt>
                <c:pt idx="2">
                  <c:v>15.3</c:v>
                </c:pt>
                <c:pt idx="3">
                  <c:v>39.800000000000004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МАОУ СОШ №3</c:v>
                </c:pt>
              </c:strCache>
            </c:strRef>
          </c:tx>
          <c:spPr>
            <a:solidFill>
              <a:srgbClr val="C448BE"/>
            </a:solidFill>
          </c:spPr>
          <c:cat>
            <c:strRef>
              <c:f>Лист1!$A$2:$A$5</c:f>
              <c:strCache>
                <c:ptCount val="4"/>
                <c:pt idx="0">
                  <c:v>ОГЭ 2014г</c:v>
                </c:pt>
                <c:pt idx="1">
                  <c:v>ДКР в 10кл.2015г</c:v>
                </c:pt>
                <c:pt idx="2">
                  <c:v>ДКР в 8кл.2015г.</c:v>
                </c:pt>
                <c:pt idx="3">
                  <c:v>ДКР в 5кл 2015г.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45.7</c:v>
                </c:pt>
                <c:pt idx="1">
                  <c:v>22.2</c:v>
                </c:pt>
                <c:pt idx="2">
                  <c:v>15.7</c:v>
                </c:pt>
                <c:pt idx="3">
                  <c:v>40.6</c:v>
                </c:pt>
              </c:numCache>
            </c:numRef>
          </c:val>
        </c:ser>
        <c:shape val="box"/>
        <c:axId val="68141056"/>
        <c:axId val="68142592"/>
        <c:axId val="0"/>
      </c:bar3DChart>
      <c:catAx>
        <c:axId val="68141056"/>
        <c:scaling>
          <c:orientation val="minMax"/>
        </c:scaling>
        <c:axPos val="b"/>
        <c:tickLblPos val="nextTo"/>
        <c:crossAx val="68142592"/>
        <c:crosses val="autoZero"/>
        <c:auto val="1"/>
        <c:lblAlgn val="ctr"/>
        <c:lblOffset val="100"/>
      </c:catAx>
      <c:valAx>
        <c:axId val="68142592"/>
        <c:scaling>
          <c:orientation val="minMax"/>
        </c:scaling>
        <c:axPos val="l"/>
        <c:majorGridlines/>
        <c:numFmt formatCode="General" sourceLinked="1"/>
        <c:tickLblPos val="nextTo"/>
        <c:crossAx val="6814105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4446088268673383"/>
          <c:y val="0.51343755855456452"/>
          <c:w val="0.13944793757093099"/>
          <c:h val="0.18714895824288327"/>
        </c:manualLayout>
      </c:layout>
      <c:txPr>
        <a:bodyPr/>
        <a:lstStyle/>
        <a:p>
          <a:pPr>
            <a:defRPr sz="1100"/>
          </a:pPr>
          <a:endParaRPr lang="ru-RU"/>
        </a:p>
      </c:txPr>
    </c:legend>
    <c:plotVisOnly val="1"/>
    <c:dispBlanksAs val="gap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6,7,8,9Акл</c:v>
                </c:pt>
              </c:strCache>
            </c:strRef>
          </c:tx>
          <c:spPr>
            <a:solidFill>
              <a:srgbClr val="00B050"/>
            </a:solidFill>
          </c:spPr>
          <c:cat>
            <c:strRef>
              <c:f>Лист1!$A$2:$A$5</c:f>
              <c:strCache>
                <c:ptCount val="4"/>
                <c:pt idx="0">
                  <c:v>2011уч.г.</c:v>
                </c:pt>
                <c:pt idx="1">
                  <c:v>2012уч.г.</c:v>
                </c:pt>
                <c:pt idx="2">
                  <c:v>2013уч.г.</c:v>
                </c:pt>
                <c:pt idx="3">
                  <c:v>2014уч.г.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45</c:v>
                </c:pt>
                <c:pt idx="1">
                  <c:v>48</c:v>
                </c:pt>
                <c:pt idx="2">
                  <c:v>53</c:v>
                </c:pt>
                <c:pt idx="3">
                  <c:v>67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6,7,8,9Бкл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</c:spPr>
          <c:cat>
            <c:strRef>
              <c:f>Лист1!$A$2:$A$5</c:f>
              <c:strCache>
                <c:ptCount val="4"/>
                <c:pt idx="0">
                  <c:v>2011уч.г.</c:v>
                </c:pt>
                <c:pt idx="1">
                  <c:v>2012уч.г.</c:v>
                </c:pt>
                <c:pt idx="2">
                  <c:v>2013уч.г.</c:v>
                </c:pt>
                <c:pt idx="3">
                  <c:v>2014уч.г.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52</c:v>
                </c:pt>
                <c:pt idx="1">
                  <c:v>53</c:v>
                </c:pt>
                <c:pt idx="2">
                  <c:v>67</c:v>
                </c:pt>
                <c:pt idx="3">
                  <c:v>68</c:v>
                </c:pt>
              </c:numCache>
            </c:numRef>
          </c:val>
        </c:ser>
        <c:shape val="box"/>
        <c:axId val="80202368"/>
        <c:axId val="79298944"/>
        <c:axId val="0"/>
      </c:bar3DChart>
      <c:catAx>
        <c:axId val="80202368"/>
        <c:scaling>
          <c:orientation val="minMax"/>
        </c:scaling>
        <c:axPos val="b"/>
        <c:tickLblPos val="nextTo"/>
        <c:crossAx val="79298944"/>
        <c:crosses val="autoZero"/>
        <c:auto val="1"/>
        <c:lblAlgn val="ctr"/>
        <c:lblOffset val="100"/>
      </c:catAx>
      <c:valAx>
        <c:axId val="79298944"/>
        <c:scaling>
          <c:orientation val="minMax"/>
        </c:scaling>
        <c:axPos val="l"/>
        <c:majorGridlines/>
        <c:numFmt formatCode="General" sourceLinked="1"/>
        <c:tickLblPos val="nextTo"/>
        <c:crossAx val="80202368"/>
        <c:crosses val="autoZero"/>
        <c:crossBetween val="between"/>
      </c:valAx>
    </c:plotArea>
    <c:legend>
      <c:legendPos val="r"/>
      <c:layout/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5Бкл</c:v>
                </c:pt>
              </c:strCache>
            </c:strRef>
          </c:tx>
          <c:spPr>
            <a:gradFill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lin ang="5400000" scaled="0"/>
            </a:gradFill>
          </c:spPr>
          <c:cat>
            <c:strRef>
              <c:f>Лист1!$A$2:$A$5</c:f>
              <c:strCache>
                <c:ptCount val="4"/>
                <c:pt idx="0">
                  <c:v>2012ч.г.</c:v>
                </c:pt>
                <c:pt idx="1">
                  <c:v>2013уч.г.</c:v>
                </c:pt>
                <c:pt idx="2">
                  <c:v>2014уч.г.</c:v>
                </c:pt>
                <c:pt idx="3">
                  <c:v>2015уч.г.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6Бкл</c:v>
                </c:pt>
              </c:strCache>
            </c:strRef>
          </c:tx>
          <c:spPr>
            <a:gradFill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lin ang="5400000" scaled="0"/>
            </a:gradFill>
          </c:spPr>
          <c:cat>
            <c:strRef>
              <c:f>Лист1!$A$2:$A$5</c:f>
              <c:strCache>
                <c:ptCount val="4"/>
                <c:pt idx="0">
                  <c:v>2012ч.г.</c:v>
                </c:pt>
                <c:pt idx="1">
                  <c:v>2013уч.г.</c:v>
                </c:pt>
                <c:pt idx="2">
                  <c:v>2014уч.г.</c:v>
                </c:pt>
                <c:pt idx="3">
                  <c:v>2015уч.г.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1">
                  <c:v>65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7Бкл</c:v>
                </c:pt>
              </c:strCache>
            </c:strRef>
          </c:tx>
          <c:spPr>
            <a:gradFill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lin ang="5400000" scaled="0"/>
            </a:gradFill>
          </c:spPr>
          <c:cat>
            <c:strRef>
              <c:f>Лист1!$A$2:$A$5</c:f>
              <c:strCache>
                <c:ptCount val="4"/>
                <c:pt idx="0">
                  <c:v>2012ч.г.</c:v>
                </c:pt>
                <c:pt idx="1">
                  <c:v>2013уч.г.</c:v>
                </c:pt>
                <c:pt idx="2">
                  <c:v>2014уч.г.</c:v>
                </c:pt>
                <c:pt idx="3">
                  <c:v>2015уч.г.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2">
                  <c:v>67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8Бкл</c:v>
                </c:pt>
              </c:strCache>
            </c:strRef>
          </c:tx>
          <c:spPr>
            <a:gradFill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lin ang="5400000" scaled="0"/>
            </a:gradFill>
          </c:spPr>
          <c:cat>
            <c:strRef>
              <c:f>Лист1!$A$2:$A$5</c:f>
              <c:strCache>
                <c:ptCount val="4"/>
                <c:pt idx="0">
                  <c:v>2012ч.г.</c:v>
                </c:pt>
                <c:pt idx="1">
                  <c:v>2013уч.г.</c:v>
                </c:pt>
                <c:pt idx="2">
                  <c:v>2014уч.г.</c:v>
                </c:pt>
                <c:pt idx="3">
                  <c:v>2015уч.г.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  <c:pt idx="3">
                  <c:v>72</c:v>
                </c:pt>
              </c:numCache>
            </c:numRef>
          </c:val>
        </c:ser>
        <c:shape val="box"/>
        <c:axId val="80218752"/>
        <c:axId val="80224640"/>
        <c:axId val="0"/>
      </c:bar3DChart>
      <c:catAx>
        <c:axId val="80218752"/>
        <c:scaling>
          <c:orientation val="minMax"/>
        </c:scaling>
        <c:axPos val="b"/>
        <c:tickLblPos val="nextTo"/>
        <c:crossAx val="80224640"/>
        <c:crosses val="autoZero"/>
        <c:auto val="1"/>
        <c:lblAlgn val="ctr"/>
        <c:lblOffset val="100"/>
      </c:catAx>
      <c:valAx>
        <c:axId val="80224640"/>
        <c:scaling>
          <c:orientation val="minMax"/>
        </c:scaling>
        <c:axPos val="l"/>
        <c:majorGridlines/>
        <c:numFmt formatCode="General" sourceLinked="1"/>
        <c:tickLblPos val="nextTo"/>
        <c:crossAx val="80218752"/>
        <c:crosses val="autoZero"/>
        <c:crossBetween val="between"/>
      </c:valAx>
    </c:plotArea>
    <c:legend>
      <c:legendPos val="r"/>
      <c:layout/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03.12.2007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03.12.2007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03.12.2007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03.12.2007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03.12.2007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03.12.2007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03.12.2007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03.12.2007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03.12.2007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03.12.2007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03.12.2007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03.12.2007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7" Type="http://schemas.openxmlformats.org/officeDocument/2006/relationships/image" Target="../media/image51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jpeg"/><Relationship Id="rId3" Type="http://schemas.openxmlformats.org/officeDocument/2006/relationships/image" Target="../media/image57.jpeg"/><Relationship Id="rId7" Type="http://schemas.openxmlformats.org/officeDocument/2006/relationships/image" Target="../media/image61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7" Type="http://schemas.openxmlformats.org/officeDocument/2006/relationships/image" Target="../media/image68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gi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355976" y="260648"/>
            <a:ext cx="4788024" cy="2808311"/>
          </a:xfrm>
        </p:spPr>
        <p:txBody>
          <a:bodyPr>
            <a:noAutofit/>
          </a:bodyPr>
          <a:lstStyle/>
          <a:p>
            <a:r>
              <a:rPr lang="ru-RU" altLang="ru-RU" sz="3200" b="1" i="1" dirty="0" smtClean="0">
                <a:solidFill>
                  <a:srgbClr val="002060"/>
                </a:solidFill>
                <a:latin typeface="Times New Roman" pitchFamily="18" charset="0"/>
              </a:rPr>
              <a:t>Результаты педагогической деятельности за </a:t>
            </a:r>
            <a:r>
              <a:rPr lang="ru-RU" altLang="ru-RU" sz="3200" b="1" i="1" dirty="0" err="1" smtClean="0">
                <a:solidFill>
                  <a:srgbClr val="002060"/>
                </a:solidFill>
                <a:latin typeface="Times New Roman" pitchFamily="18" charset="0"/>
              </a:rPr>
              <a:t>межаттестационный</a:t>
            </a:r>
            <a:r>
              <a:rPr lang="ru-RU" altLang="ru-RU" sz="3200" b="1" i="1" dirty="0" smtClean="0">
                <a:solidFill>
                  <a:srgbClr val="002060"/>
                </a:solidFill>
                <a:latin typeface="Times New Roman" pitchFamily="18" charset="0"/>
              </a:rPr>
              <a:t> период с 2011 по 201</a:t>
            </a:r>
            <a:r>
              <a:rPr lang="en-US" altLang="ru-RU" sz="3200" b="1" i="1" dirty="0" smtClean="0">
                <a:solidFill>
                  <a:srgbClr val="002060"/>
                </a:solidFill>
                <a:latin typeface="Times New Roman" pitchFamily="18" charset="0"/>
              </a:rPr>
              <a:t>5</a:t>
            </a:r>
            <a:r>
              <a:rPr lang="ru-RU" altLang="ru-RU" sz="3200" b="1" i="1" dirty="0" smtClean="0">
                <a:solidFill>
                  <a:srgbClr val="002060"/>
                </a:solidFill>
                <a:latin typeface="Times New Roman" pitchFamily="18" charset="0"/>
              </a:rPr>
              <a:t>гг.</a:t>
            </a:r>
            <a:endParaRPr lang="ru-RU" sz="32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355976" y="3356992"/>
            <a:ext cx="4788024" cy="3240360"/>
          </a:xfrm>
        </p:spPr>
        <p:txBody>
          <a:bodyPr>
            <a:normAutofit fontScale="92500" lnSpcReduction="10000"/>
          </a:bodyPr>
          <a:lstStyle/>
          <a:p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Плешковой</a:t>
            </a:r>
            <a:b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Элины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Николаевны</a:t>
            </a:r>
            <a:r>
              <a:rPr lang="en-US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учителя математики первой квалификационной категории</a:t>
            </a:r>
          </a:p>
          <a:p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МАОУ СОШ №3</a:t>
            </a:r>
          </a:p>
          <a:p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п.Двуреченск</a:t>
            </a:r>
          </a:p>
          <a:p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F:\ФОТОГРАФИИ\Плешкова Э.Н..jpg"/>
          <p:cNvPicPr>
            <a:picLocks noChangeAspect="1" noChangeArrowheads="1"/>
          </p:cNvPicPr>
          <p:nvPr/>
        </p:nvPicPr>
        <p:blipFill>
          <a:blip r:embed="rId2" cstate="print"/>
          <a:srcRect l="30003" t="29102" r="22361" b="21030"/>
          <a:stretch>
            <a:fillRect/>
          </a:stretch>
        </p:blipFill>
        <p:spPr bwMode="auto">
          <a:xfrm>
            <a:off x="539552" y="476672"/>
            <a:ext cx="3600400" cy="5328592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Уровень </a:t>
            </a:r>
            <a:r>
              <a:rPr lang="ru-RU" sz="3200" b="1" i="1" dirty="0" err="1" smtClean="0">
                <a:latin typeface="Times New Roman" pitchFamily="18" charset="0"/>
                <a:cs typeface="Times New Roman" pitchFamily="18" charset="0"/>
              </a:rPr>
              <a:t>сформированности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умения применять алгоритм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Уровень </a:t>
            </a:r>
            <a:r>
              <a:rPr lang="ru-RU" sz="3200" b="1" i="1" dirty="0" err="1" smtClean="0">
                <a:latin typeface="Times New Roman" pitchFamily="18" charset="0"/>
                <a:cs typeface="Times New Roman" pitchFamily="18" charset="0"/>
              </a:rPr>
              <a:t>сформированности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умения выполнять вычислительные действия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554960" cy="1143000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Математический марафон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Picture 2" descr="J:\школа П.Э\Математический марафон\DSC0521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1794" y="1484785"/>
            <a:ext cx="5824569" cy="3168352"/>
          </a:xfrm>
          <a:prstGeom prst="rect">
            <a:avLst/>
          </a:prstGeom>
          <a:noFill/>
        </p:spPr>
      </p:pic>
      <p:pic>
        <p:nvPicPr>
          <p:cNvPr id="22531" name="Picture 3" descr="J:\школа П.Э\Математический марафон\DSC05193.JPG"/>
          <p:cNvPicPr>
            <a:picLocks noChangeAspect="1" noChangeArrowheads="1"/>
          </p:cNvPicPr>
          <p:nvPr/>
        </p:nvPicPr>
        <p:blipFill>
          <a:blip r:embed="rId3" cstate="print"/>
          <a:srcRect l="25588" t="12201" r="34250" b="29000"/>
          <a:stretch>
            <a:fillRect/>
          </a:stretch>
        </p:blipFill>
        <p:spPr bwMode="auto">
          <a:xfrm>
            <a:off x="5436096" y="4221088"/>
            <a:ext cx="2952328" cy="2431329"/>
          </a:xfrm>
          <a:prstGeom prst="rect">
            <a:avLst/>
          </a:prstGeom>
          <a:noFill/>
        </p:spPr>
      </p:pic>
      <p:pic>
        <p:nvPicPr>
          <p:cNvPr id="22532" name="Picture 4" descr="J:\школа П.Э\Математический марафон\DSC05202.JPG"/>
          <p:cNvPicPr>
            <a:picLocks noChangeAspect="1" noChangeArrowheads="1"/>
          </p:cNvPicPr>
          <p:nvPr/>
        </p:nvPicPr>
        <p:blipFill>
          <a:blip r:embed="rId4" cstate="print"/>
          <a:srcRect l="55512" t="5201" r="13776" b="29000"/>
          <a:stretch>
            <a:fillRect/>
          </a:stretch>
        </p:blipFill>
        <p:spPr bwMode="auto">
          <a:xfrm>
            <a:off x="6695728" y="1628800"/>
            <a:ext cx="2448272" cy="2950482"/>
          </a:xfrm>
          <a:prstGeom prst="rect">
            <a:avLst/>
          </a:prstGeom>
          <a:noFill/>
        </p:spPr>
      </p:pic>
      <p:pic>
        <p:nvPicPr>
          <p:cNvPr id="22533" name="Picture 5" descr="J:\школа П.Э\Математический марафон\DSC05200.JPG"/>
          <p:cNvPicPr>
            <a:picLocks noChangeAspect="1" noChangeArrowheads="1"/>
          </p:cNvPicPr>
          <p:nvPr/>
        </p:nvPicPr>
        <p:blipFill>
          <a:blip r:embed="rId5" cstate="print"/>
          <a:srcRect l="19288" t="16400" r="16925" b="12201"/>
          <a:stretch>
            <a:fillRect/>
          </a:stretch>
        </p:blipFill>
        <p:spPr bwMode="auto">
          <a:xfrm>
            <a:off x="539552" y="4293096"/>
            <a:ext cx="3672408" cy="2312256"/>
          </a:xfrm>
          <a:prstGeom prst="rect">
            <a:avLst/>
          </a:prstGeom>
          <a:noFill/>
        </p:spPr>
      </p:pic>
      <p:pic>
        <p:nvPicPr>
          <p:cNvPr id="22534" name="Picture 6" descr="J:\школа П.Э\Математический марафон\7ucG6ef8rq4.jpg"/>
          <p:cNvPicPr>
            <a:picLocks noChangeAspect="1" noChangeArrowheads="1"/>
          </p:cNvPicPr>
          <p:nvPr/>
        </p:nvPicPr>
        <p:blipFill>
          <a:blip r:embed="rId6" cstate="print"/>
          <a:srcRect l="11047" t="15350" r="14205" b="22701"/>
          <a:stretch>
            <a:fillRect/>
          </a:stretch>
        </p:blipFill>
        <p:spPr bwMode="auto">
          <a:xfrm>
            <a:off x="5436096" y="260648"/>
            <a:ext cx="2079689" cy="1728192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Всероссийская олимпиада 2014г.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600200"/>
            <a:ext cx="8435280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Банных Максим 8Б класса занял II место, Кузьмин Даниил 8А класс - призер, 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Блинов Анатолий 5В класс - призер, 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Ушкалов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Максим 5А класс - призер, 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Лаптев Никита 5В класс - призер, 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Шубин Виталий 5А класс – призер.</a:t>
            </a:r>
          </a:p>
          <a:p>
            <a:pPr>
              <a:buNone/>
            </a:pPr>
            <a:r>
              <a:rPr lang="ru-RU" dirty="0" smtClean="0"/>
              <a:t>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Общероссийская предметная олимпиада по математике «</a:t>
            </a:r>
            <a:r>
              <a:rPr lang="ru-RU" sz="3600" b="1" i="1" dirty="0" err="1" smtClean="0">
                <a:latin typeface="Times New Roman" pitchFamily="18" charset="0"/>
                <a:cs typeface="Times New Roman" pitchFamily="18" charset="0"/>
              </a:rPr>
              <a:t>Олимпус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4" name="Picture 2" descr="J:\школа П.Э\недели математики\мультитест\DSCN183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1988840"/>
            <a:ext cx="4464496" cy="3348372"/>
          </a:xfrm>
          <a:prstGeom prst="rect">
            <a:avLst/>
          </a:prstGeom>
          <a:noFill/>
        </p:spPr>
      </p:pic>
      <p:pic>
        <p:nvPicPr>
          <p:cNvPr id="23555" name="Picture 3" descr="J:\школа П.Э\недели математики\мультитест\DSCN18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4365104"/>
            <a:ext cx="2945904" cy="2209428"/>
          </a:xfrm>
          <a:prstGeom prst="rect">
            <a:avLst/>
          </a:prstGeom>
          <a:noFill/>
        </p:spPr>
      </p:pic>
      <p:pic>
        <p:nvPicPr>
          <p:cNvPr id="23556" name="Picture 4" descr="J:\школа П.Э\недели математики\мультитест\DSCN183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700808"/>
            <a:ext cx="2085696" cy="2780928"/>
          </a:xfrm>
          <a:prstGeom prst="rect">
            <a:avLst/>
          </a:prstGeom>
          <a:noFill/>
        </p:spPr>
      </p:pic>
      <p:pic>
        <p:nvPicPr>
          <p:cNvPr id="23557" name="Picture 5" descr="J:\школа П.Э\фото все 9а кл 2014год\DSC04231.jpg"/>
          <p:cNvPicPr>
            <a:picLocks noChangeAspect="1" noChangeArrowheads="1"/>
          </p:cNvPicPr>
          <p:nvPr/>
        </p:nvPicPr>
        <p:blipFill>
          <a:blip r:embed="rId5" cstate="print"/>
          <a:srcRect l="11364" t="8144" r="19413" b="21023"/>
          <a:stretch>
            <a:fillRect/>
          </a:stretch>
        </p:blipFill>
        <p:spPr bwMode="auto">
          <a:xfrm>
            <a:off x="1115616" y="4509120"/>
            <a:ext cx="2685347" cy="2060848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Открытые уроки</a:t>
            </a:r>
            <a:endParaRPr lang="ru-RU" sz="4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2011 году открытый урок в рамках конкурса «Учитель года»  по теме: «Золотое сечение» в 6А классе;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2012 году в рамках семинара ШМО учителей математики открытый урок по теме: «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Флексогоны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» в 5Б классе;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в 2012 году в рамках школьной методической недели открытый урок по теме: «Прямоугольный параллелепипед»;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в 2013 году в рамках школьной методической недели открытый урок по теме: «Степень с натуральным показателем» в 7Б классе. </a:t>
            </a:r>
          </a:p>
          <a:p>
            <a:endParaRPr lang="ru-RU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347048" cy="922114"/>
          </a:xfrm>
        </p:spPr>
        <p:txBody>
          <a:bodyPr>
            <a:normAutofit/>
          </a:bodyPr>
          <a:lstStyle/>
          <a:p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Недели математики</a:t>
            </a:r>
            <a:endParaRPr lang="ru-RU" sz="4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268761"/>
            <a:ext cx="4536504" cy="2880320"/>
          </a:xfrm>
        </p:spPr>
        <p:txBody>
          <a:bodyPr>
            <a:normAutofit fontScale="85000" lnSpcReduction="10000"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2011г. - «Великолепная семерка» в 6-х классах, 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2012 г. - «Воздушное путешествие на гору Эверест» в 7-х классах, 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2013г. - «По волнам математики» в 5-х классах, 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2014 г. - «Линейные уравнения» в 8-х классах, «Своя игра» в 9-х классах</a:t>
            </a:r>
            <a:r>
              <a:rPr lang="ru-RU" sz="2400" b="1" dirty="0" smtClean="0"/>
              <a:t>.</a:t>
            </a:r>
          </a:p>
          <a:p>
            <a:endParaRPr lang="ru-RU" dirty="0"/>
          </a:p>
        </p:txBody>
      </p:sp>
      <p:pic>
        <p:nvPicPr>
          <p:cNvPr id="24578" name="Picture 2" descr="J:\школа П.Э\недели математики\5 кл По волнам математики\DSCN0208.JPG"/>
          <p:cNvPicPr>
            <a:picLocks noChangeAspect="1" noChangeArrowheads="1"/>
          </p:cNvPicPr>
          <p:nvPr/>
        </p:nvPicPr>
        <p:blipFill>
          <a:blip r:embed="rId2" cstate="print"/>
          <a:srcRect l="42125" t="11151" r="31888" b="55250"/>
          <a:stretch>
            <a:fillRect/>
          </a:stretch>
        </p:blipFill>
        <p:spPr bwMode="auto">
          <a:xfrm>
            <a:off x="7092280" y="332656"/>
            <a:ext cx="1782198" cy="1728192"/>
          </a:xfrm>
          <a:prstGeom prst="rect">
            <a:avLst/>
          </a:prstGeom>
          <a:noFill/>
        </p:spPr>
      </p:pic>
      <p:pic>
        <p:nvPicPr>
          <p:cNvPr id="24580" name="Picture 4" descr="J:\школа П.Э\недели математики\8 кл.Лин.ур\DSC03558.JPG"/>
          <p:cNvPicPr>
            <a:picLocks noChangeAspect="1" noChangeArrowheads="1"/>
          </p:cNvPicPr>
          <p:nvPr/>
        </p:nvPicPr>
        <p:blipFill>
          <a:blip r:embed="rId3" cstate="print"/>
          <a:srcRect t="9217" r="14583"/>
          <a:stretch>
            <a:fillRect/>
          </a:stretch>
        </p:blipFill>
        <p:spPr bwMode="auto">
          <a:xfrm>
            <a:off x="251519" y="4149080"/>
            <a:ext cx="2529395" cy="2016224"/>
          </a:xfrm>
          <a:prstGeom prst="rect">
            <a:avLst/>
          </a:prstGeom>
          <a:noFill/>
        </p:spPr>
      </p:pic>
      <p:pic>
        <p:nvPicPr>
          <p:cNvPr id="24581" name="Picture 5" descr="J:\школа П.Э\недели математики\8 кл.Лин.ур\DSC03563.JPG"/>
          <p:cNvPicPr>
            <a:picLocks noChangeAspect="1" noChangeArrowheads="1"/>
          </p:cNvPicPr>
          <p:nvPr/>
        </p:nvPicPr>
        <p:blipFill>
          <a:blip r:embed="rId4" cstate="print"/>
          <a:srcRect l="8144" t="17803" r="14584" b="28536"/>
          <a:stretch>
            <a:fillRect/>
          </a:stretch>
        </p:blipFill>
        <p:spPr bwMode="auto">
          <a:xfrm>
            <a:off x="5796136" y="3284984"/>
            <a:ext cx="3087703" cy="1608179"/>
          </a:xfrm>
          <a:prstGeom prst="rect">
            <a:avLst/>
          </a:prstGeom>
          <a:noFill/>
        </p:spPr>
      </p:pic>
      <p:pic>
        <p:nvPicPr>
          <p:cNvPr id="24582" name="Picture 6" descr="J:\школа П.Э\недели математики\5 кл По волнам математики\DSCN0210.JPG"/>
          <p:cNvPicPr>
            <a:picLocks noChangeAspect="1" noChangeArrowheads="1"/>
          </p:cNvPicPr>
          <p:nvPr/>
        </p:nvPicPr>
        <p:blipFill>
          <a:blip r:embed="rId5" cstate="print"/>
          <a:srcRect r="2751" b="14300"/>
          <a:stretch>
            <a:fillRect/>
          </a:stretch>
        </p:blipFill>
        <p:spPr bwMode="auto">
          <a:xfrm>
            <a:off x="4932040" y="1412776"/>
            <a:ext cx="2808312" cy="1856086"/>
          </a:xfrm>
          <a:prstGeom prst="rect">
            <a:avLst/>
          </a:prstGeom>
          <a:noFill/>
        </p:spPr>
      </p:pic>
      <p:pic>
        <p:nvPicPr>
          <p:cNvPr id="24583" name="Picture 7" descr="J:\школа П.Э\недели математики\эверест 7кл\DSCN0345.JPG"/>
          <p:cNvPicPr>
            <a:picLocks noChangeAspect="1" noChangeArrowheads="1"/>
          </p:cNvPicPr>
          <p:nvPr/>
        </p:nvPicPr>
        <p:blipFill>
          <a:blip r:embed="rId6" cstate="print"/>
          <a:srcRect t="22700" b="8001"/>
          <a:stretch>
            <a:fillRect/>
          </a:stretch>
        </p:blipFill>
        <p:spPr bwMode="auto">
          <a:xfrm>
            <a:off x="2699792" y="3789040"/>
            <a:ext cx="3528392" cy="1833856"/>
          </a:xfrm>
          <a:prstGeom prst="rect">
            <a:avLst/>
          </a:prstGeom>
          <a:noFill/>
        </p:spPr>
      </p:pic>
      <p:pic>
        <p:nvPicPr>
          <p:cNvPr id="24584" name="Picture 8" descr="J:\школа П.Э\недели математики\эверест 7кл\DSCN0342.JPG"/>
          <p:cNvPicPr>
            <a:picLocks noChangeAspect="1" noChangeArrowheads="1"/>
          </p:cNvPicPr>
          <p:nvPr/>
        </p:nvPicPr>
        <p:blipFill>
          <a:blip r:embed="rId7" cstate="print"/>
          <a:srcRect t="38450" b="33200"/>
          <a:stretch>
            <a:fillRect/>
          </a:stretch>
        </p:blipFill>
        <p:spPr bwMode="auto">
          <a:xfrm>
            <a:off x="3419872" y="5445224"/>
            <a:ext cx="5418669" cy="1152128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Сайт МАОУ СОШ №3</a:t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п.Двуреченск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6996" b="5499"/>
          <a:stretch>
            <a:fillRect/>
          </a:stretch>
        </p:blipFill>
        <p:spPr bwMode="auto">
          <a:xfrm>
            <a:off x="179512" y="1772816"/>
            <a:ext cx="8781911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258816" cy="2002234"/>
          </a:xfrm>
        </p:spPr>
        <p:txBody>
          <a:bodyPr>
            <a:noAutofit/>
          </a:bodyPr>
          <a:lstStyle/>
          <a:p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Школьный этап конкурса </a:t>
            </a:r>
            <a:b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«Учитель года»</a:t>
            </a: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3" name="Picture 3" descr="J:\DCIM\100MEDIA\IMAG0719.jpg"/>
          <p:cNvPicPr>
            <a:picLocks noChangeAspect="1" noChangeArrowheads="1"/>
          </p:cNvPicPr>
          <p:nvPr/>
        </p:nvPicPr>
        <p:blipFill>
          <a:blip r:embed="rId2" cstate="print"/>
          <a:srcRect t="8657" r="10626"/>
          <a:stretch>
            <a:fillRect/>
          </a:stretch>
        </p:blipFill>
        <p:spPr bwMode="auto">
          <a:xfrm>
            <a:off x="323528" y="2708920"/>
            <a:ext cx="5400600" cy="3679709"/>
          </a:xfrm>
          <a:prstGeom prst="rect">
            <a:avLst/>
          </a:prstGeom>
          <a:noFill/>
        </p:spPr>
      </p:pic>
      <p:pic>
        <p:nvPicPr>
          <p:cNvPr id="25602" name="Picture 2" descr="J:\DCIM\100MEDIA\IMAG0718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1209" t="3814"/>
          <a:stretch>
            <a:fillRect/>
          </a:stretch>
        </p:blipFill>
        <p:spPr bwMode="auto">
          <a:xfrm>
            <a:off x="4283968" y="1196752"/>
            <a:ext cx="4659343" cy="3024336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«Мотивация учения – основное условие успешного обучения школьников»</a:t>
            </a:r>
            <a:endParaRPr lang="ru-RU" sz="32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AppData\Local\Temp\Rar$DIa0.239\DSCN928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1556792"/>
            <a:ext cx="3347864" cy="2510898"/>
          </a:xfrm>
          <a:prstGeom prst="rect">
            <a:avLst/>
          </a:prstGeom>
          <a:noFill/>
        </p:spPr>
      </p:pic>
      <p:pic>
        <p:nvPicPr>
          <p:cNvPr id="1028" name="Picture 4" descr="C:\Users\user\AppData\Local\Temp\Rar$DIa0.602\DSCN9278.JPG"/>
          <p:cNvPicPr>
            <a:picLocks noChangeAspect="1" noChangeArrowheads="1"/>
          </p:cNvPicPr>
          <p:nvPr/>
        </p:nvPicPr>
        <p:blipFill>
          <a:blip r:embed="rId3" cstate="print"/>
          <a:srcRect r="40533" b="6294"/>
          <a:stretch>
            <a:fillRect/>
          </a:stretch>
        </p:blipFill>
        <p:spPr bwMode="auto">
          <a:xfrm>
            <a:off x="1907704" y="3861048"/>
            <a:ext cx="2376264" cy="2808312"/>
          </a:xfrm>
          <a:prstGeom prst="rect">
            <a:avLst/>
          </a:prstGeom>
          <a:noFill/>
        </p:spPr>
      </p:pic>
      <p:pic>
        <p:nvPicPr>
          <p:cNvPr id="1029" name="Picture 5" descr="C:\Users\user\AppData\Local\Temp\Rar$DIa0.117\DSCN93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628800"/>
            <a:ext cx="3600400" cy="2700300"/>
          </a:xfrm>
          <a:prstGeom prst="rect">
            <a:avLst/>
          </a:prstGeom>
          <a:noFill/>
        </p:spPr>
      </p:pic>
      <p:pic>
        <p:nvPicPr>
          <p:cNvPr id="1030" name="Picture 6" descr="C:\Users\user\AppData\Local\Temp\Rar$DIa0.428\DSCN928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8" y="3861048"/>
            <a:ext cx="3803915" cy="2852936"/>
          </a:xfrm>
          <a:prstGeom prst="rect">
            <a:avLst/>
          </a:prstGeom>
          <a:noFill/>
        </p:spPr>
      </p:pic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18258"/>
          </a:xfrm>
        </p:spPr>
        <p:txBody>
          <a:bodyPr>
            <a:normAutofit fontScale="90000"/>
          </a:bodyPr>
          <a:lstStyle/>
          <a:p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Тема самообразования</a:t>
            </a: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Индивидуальный подход как средство формирования у учащихся основных приемов умственной деятельности»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2852936"/>
            <a:ext cx="8712968" cy="360040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Поиск путей повышения эффективности обучения математике школьников на основе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деятельностного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подхода.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latinLnBrk="1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pPr lvl="0" latinLnBrk="1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обучение учащихся ставить цели, организовывать свою деятельность для их достижения и оценивать результаты своих действий;</a:t>
            </a:r>
          </a:p>
          <a:p>
            <a:pPr lvl="0" latinLnBrk="1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формирование личностных качеств — ума, воли, чувств и эмоции, нравственных качеств, познавательных мотивов деятельности;</a:t>
            </a:r>
          </a:p>
          <a:p>
            <a:pPr lvl="0" latinLnBrk="1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повышение эффективности обучения математики, не нарушая формирование картины мира, адекватной современному уровню знаний и уровню образовательной программы. </a:t>
            </a:r>
          </a:p>
          <a:p>
            <a:pPr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Фестиваль педагогических идей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13360" b="3908"/>
          <a:stretch>
            <a:fillRect/>
          </a:stretch>
        </p:blipFill>
        <p:spPr bwMode="auto">
          <a:xfrm>
            <a:off x="82529" y="1988840"/>
            <a:ext cx="8978941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4968552" cy="562074"/>
          </a:xfrm>
        </p:spPr>
        <p:txBody>
          <a:bodyPr>
            <a:normAutofit fontScale="90000"/>
          </a:bodyPr>
          <a:lstStyle/>
          <a:p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Классное руководство</a:t>
            </a: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6" name="Picture 2" descr="J:\школа П.Э\фото все 9а кл 2014год\DSC0199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24497" b="24591"/>
          <a:stretch>
            <a:fillRect/>
          </a:stretch>
        </p:blipFill>
        <p:spPr bwMode="auto">
          <a:xfrm>
            <a:off x="0" y="908720"/>
            <a:ext cx="6034617" cy="2304256"/>
          </a:xfrm>
          <a:prstGeom prst="rect">
            <a:avLst/>
          </a:prstGeom>
          <a:noFill/>
        </p:spPr>
      </p:pic>
      <p:pic>
        <p:nvPicPr>
          <p:cNvPr id="26627" name="Picture 3" descr="J:\школа П.Э\фото все 9а кл 2014год\DSC02445.JPG"/>
          <p:cNvPicPr>
            <a:picLocks noChangeAspect="1" noChangeArrowheads="1"/>
          </p:cNvPicPr>
          <p:nvPr/>
        </p:nvPicPr>
        <p:blipFill>
          <a:blip r:embed="rId3" cstate="print"/>
          <a:srcRect l="12974" t="14584" r="14583" b="33901"/>
          <a:stretch>
            <a:fillRect/>
          </a:stretch>
        </p:blipFill>
        <p:spPr bwMode="auto">
          <a:xfrm>
            <a:off x="4607496" y="2708920"/>
            <a:ext cx="4536504" cy="2419469"/>
          </a:xfrm>
          <a:prstGeom prst="rect">
            <a:avLst/>
          </a:prstGeom>
          <a:noFill/>
        </p:spPr>
      </p:pic>
      <p:pic>
        <p:nvPicPr>
          <p:cNvPr id="26628" name="Picture 4" descr="J:\школа П.Э\фото все 9а кл 2014год\DSC02827.JPG"/>
          <p:cNvPicPr>
            <a:picLocks noChangeAspect="1" noChangeArrowheads="1"/>
          </p:cNvPicPr>
          <p:nvPr/>
        </p:nvPicPr>
        <p:blipFill>
          <a:blip r:embed="rId4" cstate="print"/>
          <a:srcRect l="6534" t="32828" r="4924" b="32829"/>
          <a:stretch>
            <a:fillRect/>
          </a:stretch>
        </p:blipFill>
        <p:spPr bwMode="auto">
          <a:xfrm>
            <a:off x="251520" y="4941168"/>
            <a:ext cx="5544616" cy="1612979"/>
          </a:xfrm>
          <a:prstGeom prst="rect">
            <a:avLst/>
          </a:prstGeom>
          <a:noFill/>
        </p:spPr>
      </p:pic>
      <p:pic>
        <p:nvPicPr>
          <p:cNvPr id="26629" name="Picture 5" descr="J:\школа П.Э\фото все 9а кл 2014год\DSC03655.JPG"/>
          <p:cNvPicPr>
            <a:picLocks noChangeAspect="1" noChangeArrowheads="1"/>
          </p:cNvPicPr>
          <p:nvPr/>
        </p:nvPicPr>
        <p:blipFill>
          <a:blip r:embed="rId5" cstate="print"/>
          <a:srcRect l="16998" t="34975" r="11364" b="30682"/>
          <a:stretch>
            <a:fillRect/>
          </a:stretch>
        </p:blipFill>
        <p:spPr bwMode="auto">
          <a:xfrm>
            <a:off x="5148064" y="260648"/>
            <a:ext cx="3805173" cy="1368152"/>
          </a:xfrm>
          <a:prstGeom prst="rect">
            <a:avLst/>
          </a:prstGeom>
          <a:noFill/>
        </p:spPr>
      </p:pic>
      <p:pic>
        <p:nvPicPr>
          <p:cNvPr id="26630" name="Picture 6" descr="J:\школа П.Э\фото все 9а кл 2014год\DSC0366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84168" y="4563126"/>
            <a:ext cx="2960820" cy="2220615"/>
          </a:xfrm>
          <a:prstGeom prst="rect">
            <a:avLst/>
          </a:prstGeom>
          <a:noFill/>
        </p:spPr>
      </p:pic>
      <p:pic>
        <p:nvPicPr>
          <p:cNvPr id="26631" name="Picture 7" descr="J:\школа П.Э\фото все 9а кл 2014год\DSC04600.JPG"/>
          <p:cNvPicPr>
            <a:picLocks noChangeAspect="1" noChangeArrowheads="1"/>
          </p:cNvPicPr>
          <p:nvPr/>
        </p:nvPicPr>
        <p:blipFill>
          <a:blip r:embed="rId7" cstate="print"/>
          <a:srcRect l="16193" t="25316" r="23438" b="19950"/>
          <a:stretch>
            <a:fillRect/>
          </a:stretch>
        </p:blipFill>
        <p:spPr bwMode="auto">
          <a:xfrm>
            <a:off x="6444208" y="1556792"/>
            <a:ext cx="2011988" cy="1368152"/>
          </a:xfrm>
          <a:prstGeom prst="rect">
            <a:avLst/>
          </a:prstGeom>
          <a:noFill/>
        </p:spPr>
      </p:pic>
      <p:pic>
        <p:nvPicPr>
          <p:cNvPr id="26632" name="Picture 8" descr="J:\школа П.Э\фото все 9а кл 2014год\DSC04611.JPG"/>
          <p:cNvPicPr>
            <a:picLocks noChangeAspect="1" noChangeArrowheads="1"/>
          </p:cNvPicPr>
          <p:nvPr/>
        </p:nvPicPr>
        <p:blipFill>
          <a:blip r:embed="rId8" cstate="print"/>
          <a:srcRect l="16193" t="51073"/>
          <a:stretch>
            <a:fillRect/>
          </a:stretch>
        </p:blipFill>
        <p:spPr bwMode="auto">
          <a:xfrm>
            <a:off x="179512" y="2996952"/>
            <a:ext cx="3879278" cy="1698557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школа П.Э\классное руководство\10класс фото\DSC0501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8640"/>
            <a:ext cx="3514814" cy="1977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D:\школа П.Э\классное руководство\10класс фото\DSC0507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88640"/>
            <a:ext cx="4103723" cy="2308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D:\школа П.Э\классное руководство\10класс фото\IMAG062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2132856"/>
            <a:ext cx="1613665" cy="2420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J:\школа П.Э\классное руководство\10класс фото\DSC05080.JPG"/>
          <p:cNvPicPr>
            <a:picLocks noChangeAspect="1" noChangeArrowheads="1"/>
          </p:cNvPicPr>
          <p:nvPr/>
        </p:nvPicPr>
        <p:blipFill>
          <a:blip r:embed="rId5" cstate="print"/>
          <a:srcRect l="4326" t="23400"/>
          <a:stretch>
            <a:fillRect/>
          </a:stretch>
        </p:blipFill>
        <p:spPr bwMode="auto">
          <a:xfrm>
            <a:off x="3347864" y="4365104"/>
            <a:ext cx="4932040" cy="2221162"/>
          </a:xfrm>
          <a:prstGeom prst="rect">
            <a:avLst/>
          </a:prstGeom>
          <a:noFill/>
        </p:spPr>
      </p:pic>
      <p:pic>
        <p:nvPicPr>
          <p:cNvPr id="1027" name="Picture 3" descr="D:\школа П.Э\классное руководство\10класс фото\DSC0508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988840"/>
            <a:ext cx="4355976" cy="2450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J:\школа П.Э\классное руководство\10класс фото\IMAG0619.jpg"/>
          <p:cNvPicPr>
            <a:picLocks noChangeAspect="1" noChangeArrowheads="1"/>
          </p:cNvPicPr>
          <p:nvPr/>
        </p:nvPicPr>
        <p:blipFill>
          <a:blip r:embed="rId7" cstate="print"/>
          <a:srcRect t="22717" b="14149"/>
          <a:stretch>
            <a:fillRect/>
          </a:stretch>
        </p:blipFill>
        <p:spPr bwMode="auto">
          <a:xfrm>
            <a:off x="251520" y="4149080"/>
            <a:ext cx="2585261" cy="244827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67408800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01" name="Picture 5" descr="J:\школа П.Э\классное руководство\10класс фото\DSC0517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3933056"/>
            <a:ext cx="4443986" cy="2499742"/>
          </a:xfrm>
          <a:prstGeom prst="rect">
            <a:avLst/>
          </a:prstGeom>
          <a:noFill/>
        </p:spPr>
      </p:pic>
      <p:pic>
        <p:nvPicPr>
          <p:cNvPr id="4098" name="Picture 2" descr="J:\школа П.Э\классное руководство\10класс фото\IMAG059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573016"/>
            <a:ext cx="3851920" cy="2567947"/>
          </a:xfrm>
          <a:prstGeom prst="rect">
            <a:avLst/>
          </a:prstGeom>
          <a:noFill/>
        </p:spPr>
      </p:pic>
      <p:pic>
        <p:nvPicPr>
          <p:cNvPr id="8" name="Picture 6" descr="D:\школа П.Э\классное руководство\10класс фото\DSC05177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069" r="20862"/>
          <a:stretch/>
        </p:blipFill>
        <p:spPr bwMode="auto">
          <a:xfrm>
            <a:off x="323528" y="620688"/>
            <a:ext cx="2721723" cy="2282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J:\школа П.Э\фото все 9а кл 2014год\DSC0232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1920" y="476672"/>
            <a:ext cx="4280967" cy="3210725"/>
          </a:xfrm>
          <a:prstGeom prst="rect">
            <a:avLst/>
          </a:prstGeom>
          <a:noFill/>
        </p:spPr>
      </p:pic>
    </p:spTree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Курсы повышения квалификации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 descr="C:\Users\user\Documents\My Scans\hppscan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489892" y="2038500"/>
            <a:ext cx="1152128" cy="1628872"/>
          </a:xfrm>
          <a:prstGeom prst="rect">
            <a:avLst/>
          </a:prstGeom>
          <a:noFill/>
        </p:spPr>
      </p:pic>
      <p:pic>
        <p:nvPicPr>
          <p:cNvPr id="3077" name="Picture 5" descr="C:\Users\user\Documents\My Scans\hppscan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1844824"/>
            <a:ext cx="720080" cy="1018045"/>
          </a:xfrm>
          <a:prstGeom prst="rect">
            <a:avLst/>
          </a:prstGeom>
          <a:noFill/>
        </p:spPr>
      </p:pic>
      <p:pic>
        <p:nvPicPr>
          <p:cNvPr id="3078" name="Picture 6" descr="C:\Users\user\Documents\My Scans\hppscan1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525562" y="4811142"/>
            <a:ext cx="976498" cy="1380566"/>
          </a:xfrm>
          <a:prstGeom prst="rect">
            <a:avLst/>
          </a:prstGeom>
          <a:noFill/>
        </p:spPr>
      </p:pic>
      <p:pic>
        <p:nvPicPr>
          <p:cNvPr id="1026" name="Picture 2" descr="C:\Users\user\Documents\My Scans\hppscan1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79712" y="3212976"/>
            <a:ext cx="792088" cy="1119849"/>
          </a:xfrm>
          <a:prstGeom prst="rect">
            <a:avLst/>
          </a:prstGeom>
          <a:noFill/>
        </p:spPr>
      </p:pic>
      <p:pic>
        <p:nvPicPr>
          <p:cNvPr id="10" name="Picture 2" descr="C:\Users\user\Documents\My Scans\hppscan13.jpg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/>
          <a:srcRect r="32005" b="29364"/>
          <a:stretch>
            <a:fillRect/>
          </a:stretch>
        </p:blipFill>
        <p:spPr bwMode="auto">
          <a:xfrm rot="5400000">
            <a:off x="507722" y="724526"/>
            <a:ext cx="1137387" cy="1649791"/>
          </a:xfrm>
          <a:prstGeom prst="rect">
            <a:avLst/>
          </a:prstGeom>
          <a:noFill/>
        </p:spPr>
      </p:pic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2915816" y="858313"/>
            <a:ext cx="5976664" cy="5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2013г. ГБОУ ДПО СО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ИРО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Реализация Федерального государственного стандарта основного общего образования в обучении математике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120 ч.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2014г. ГАОУ ДПО СО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ИРО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Развитие ключевых компетенций обучающихся в преподавании естественнонаучных дисциплин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Вариативный модуль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Итоговая аттестация обучающихся в форме ОГЭ и ЕГЭ по предметам естественнонаучного цикла (математика)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108 ч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2015г.</a:t>
            </a:r>
            <a:r>
              <a:rPr lang="ru-RU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ГАОУ ДПО СО </a:t>
            </a:r>
            <a:r>
              <a:rPr lang="ru-RU" b="1" dirty="0" smtClean="0">
                <a:ea typeface="Calibri" pitchFamily="34" charset="0"/>
                <a:cs typeface="Times New Roman" pitchFamily="18" charset="0"/>
              </a:rPr>
              <a:t>«</a:t>
            </a:r>
            <a:r>
              <a:rPr 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ИРО</a:t>
            </a:r>
            <a:r>
              <a:rPr lang="ru-RU" b="1" dirty="0" smtClean="0">
                <a:ea typeface="Calibri" pitchFamily="34" charset="0"/>
                <a:cs typeface="Times New Roman" pitchFamily="18" charset="0"/>
              </a:rPr>
              <a:t>»</a:t>
            </a:r>
            <a:r>
              <a:rPr 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«Подготовка организаторов ЕГЭ, ОГЭ» вариативный модуль: Модуль №1 для организаторов в ППЭ, для ассистентов участников ЕГЭ, ОГЭ с ОВЗ» 20 ч.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ru-RU" sz="11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2011г. Издательство «Дрофа» и «Просвещение» «Создание современной информационно-образовательной среды на уроках математики в 5-6 классах, соответствующей требованиям нового ФГОС, на примере использования УМК «Сфера» 8ч.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2013г. </a:t>
            </a:r>
            <a:r>
              <a:rPr lang="ru-RU" sz="1100" b="1" dirty="0" err="1" smtClean="0">
                <a:latin typeface="Times New Roman" pitchFamily="18" charset="0"/>
                <a:cs typeface="Times New Roman" pitchFamily="18" charset="0"/>
              </a:rPr>
              <a:t>УрФУ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b="1" dirty="0" smtClean="0">
                <a:latin typeface="Times New Roman" pitchFamily="18" charset="0"/>
                <a:cs typeface="Times New Roman" pitchFamily="18" charset="0"/>
              </a:rPr>
              <a:t>III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конгресс учителей «Профориентация школьников – партнерство интересов» «Учебно-методическое обеспечение современной образовательной среды» 12ч.</a:t>
            </a:r>
            <a:endParaRPr lang="ru-RU" sz="1100" b="1" dirty="0" smtClean="0">
              <a:latin typeface="Arial" pitchFamily="34" charset="0"/>
              <a:cs typeface="Arial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2013г. АНО «ЦСИ» «Модель и технологии гражданско-патриотического воспитания учащихся в условиях образовательной среды школы и учреждений начального и среднего профессионального образования» 24ч.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ru-RU" sz="11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2014г. Издательский центр </a:t>
            </a:r>
            <a:r>
              <a:rPr lang="ru-RU" sz="11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Вентана</a:t>
            </a:r>
            <a:r>
              <a:rPr lang="ru-RU" sz="11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1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графт</a:t>
            </a:r>
            <a:r>
              <a:rPr lang="ru-RU" sz="11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«Реализация требований ФГОС к результатам обучения средствами линий учебно-методических комплектов по математике системы УМК «Алгоритм успеха» 8ч.</a:t>
            </a:r>
          </a:p>
        </p:txBody>
      </p:sp>
      <p:pic>
        <p:nvPicPr>
          <p:cNvPr id="3074" name="Picture 2" descr="C:\Users\user\Documents\My Scans\hppscan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5400000">
            <a:off x="493888" y="3330647"/>
            <a:ext cx="1171447" cy="1656184"/>
          </a:xfrm>
          <a:prstGeom prst="rect">
            <a:avLst/>
          </a:prstGeom>
          <a:noFill/>
        </p:spPr>
      </p:pic>
      <p:pic>
        <p:nvPicPr>
          <p:cNvPr id="3076" name="Picture 4" descr="C:\Users\user\Documents\My Scans\hppscan15.jpg"/>
          <p:cNvPicPr>
            <a:picLocks noChangeAspect="1" noChangeArrowheads="1"/>
          </p:cNvPicPr>
          <p:nvPr/>
        </p:nvPicPr>
        <p:blipFill>
          <a:blip r:embed="rId8" cstate="print"/>
          <a:srcRect r="33631" b="34473"/>
          <a:stretch>
            <a:fillRect/>
          </a:stretch>
        </p:blipFill>
        <p:spPr bwMode="auto">
          <a:xfrm rot="5400000">
            <a:off x="1503303" y="5489585"/>
            <a:ext cx="867302" cy="1210629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user\Documents\My Scans\грамота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9596820">
            <a:off x="510141" y="278377"/>
            <a:ext cx="1756450" cy="2483258"/>
          </a:xfrm>
          <a:prstGeom prst="rect">
            <a:avLst/>
          </a:prstGeom>
          <a:noFill/>
        </p:spPr>
      </p:pic>
      <p:pic>
        <p:nvPicPr>
          <p:cNvPr id="2052" name="Picture 4" descr="C:\Users\user\Documents\My Scans\грамота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9520407">
            <a:off x="6479790" y="3667527"/>
            <a:ext cx="2028658" cy="2868104"/>
          </a:xfrm>
          <a:prstGeom prst="rect">
            <a:avLst/>
          </a:prstGeom>
          <a:noFill/>
        </p:spPr>
      </p:pic>
      <p:pic>
        <p:nvPicPr>
          <p:cNvPr id="2053" name="Picture 5" descr="C:\Users\user\Documents\My Scans\грамота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9636386">
            <a:off x="4511172" y="3809514"/>
            <a:ext cx="1939369" cy="2741867"/>
          </a:xfrm>
          <a:prstGeom prst="rect">
            <a:avLst/>
          </a:prstGeom>
          <a:noFill/>
        </p:spPr>
      </p:pic>
      <p:pic>
        <p:nvPicPr>
          <p:cNvPr id="2054" name="Picture 6" descr="C:\Users\user\Documents\My Scans\грамота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9660206">
            <a:off x="514408" y="2042939"/>
            <a:ext cx="1711637" cy="2419901"/>
          </a:xfrm>
          <a:prstGeom prst="rect">
            <a:avLst/>
          </a:prstGeom>
          <a:noFill/>
        </p:spPr>
      </p:pic>
      <p:pic>
        <p:nvPicPr>
          <p:cNvPr id="1026" name="Picture 2" descr="C:\Users\user\Documents\My Scans\hppscan3.jpg"/>
          <p:cNvPicPr>
            <a:picLocks noChangeAspect="1" noChangeArrowheads="1"/>
          </p:cNvPicPr>
          <p:nvPr/>
        </p:nvPicPr>
        <p:blipFill>
          <a:blip r:embed="rId6" cstate="print"/>
          <a:srcRect b="2853"/>
          <a:stretch>
            <a:fillRect/>
          </a:stretch>
        </p:blipFill>
        <p:spPr bwMode="auto">
          <a:xfrm rot="19703978">
            <a:off x="620981" y="3993946"/>
            <a:ext cx="1867495" cy="2564937"/>
          </a:xfrm>
          <a:prstGeom prst="rect">
            <a:avLst/>
          </a:prstGeom>
          <a:noFill/>
        </p:spPr>
      </p:pic>
      <p:pic>
        <p:nvPicPr>
          <p:cNvPr id="2050" name="Picture 2" descr="C:\Users\user\Documents\My Scans\грамота 5.jpg"/>
          <p:cNvPicPr>
            <a:picLocks noGrp="1" noChangeAspect="1" noChangeArrowheads="1"/>
          </p:cNvPicPr>
          <p:nvPr>
            <p:ph idx="1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 rot="19585577">
            <a:off x="2646875" y="3814820"/>
            <a:ext cx="1935411" cy="2736270"/>
          </a:xfrm>
          <a:prstGeom prst="rect">
            <a:avLst/>
          </a:prstGeom>
          <a:noFill/>
        </p:spPr>
      </p:pic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2627784" y="244934"/>
            <a:ext cx="6516216" cy="3877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Почетная грамота Управления образования Администрации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Сысертского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городского округа. Приказ от 10.11.2014г. № 54-н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Грамота Управления образования Администрации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Сысертского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городского округа от 19.11.2010г.,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пр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52-Н</a:t>
            </a:r>
            <a:endParaRPr kumimoji="0" lang="ru-RU" sz="105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lang="ru-RU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Грамота Территориального органа Администрации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Сысертского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округа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Двуреченской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сельской администрации. 2014г.</a:t>
            </a:r>
            <a:endParaRPr kumimoji="0" lang="ru-RU" sz="105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lang="ru-RU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Грамоты МАОУ СОШ №3 п.Двуреченск. 01.10 2011г., Пр. № 10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 от 6.03.2012г. Пр. № 49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 2014г.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274638"/>
            <a:ext cx="6347048" cy="1143000"/>
          </a:xfrm>
        </p:spPr>
        <p:txBody>
          <a:bodyPr>
            <a:normAutofit fontScale="90000"/>
          </a:bodyPr>
          <a:lstStyle/>
          <a:p>
            <a:r>
              <a:rPr lang="ru-RU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работы на следующий </a:t>
            </a:r>
            <a:r>
              <a:rPr lang="ru-RU" sz="36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межаттестационный</a:t>
            </a:r>
            <a:r>
              <a:rPr lang="ru-RU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период</a:t>
            </a:r>
            <a:endParaRPr lang="ru-RU" sz="3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564904"/>
            <a:ext cx="8229600" cy="3561259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«Организация проектной деятельности с целью формирования УУД обучающихся на уроках математики в условиях реализации ФГОС»</a:t>
            </a:r>
          </a:p>
        </p:txBody>
      </p:sp>
      <p:pic>
        <p:nvPicPr>
          <p:cNvPr id="2050" name="Picture 2" descr="C:\Users\26\Desktop\shkkol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02519" y="4368353"/>
            <a:ext cx="2728257" cy="2489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D:\школа П.Э\1 сентября картинки\школьные принадлежности\книги папки\1a63573f300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525" y="100428"/>
            <a:ext cx="2438400" cy="2464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7365374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764704"/>
            <a:ext cx="8640960" cy="3168351"/>
          </a:xfrm>
        </p:spPr>
        <p:txBody>
          <a:bodyPr>
            <a:prstTxWarp prst="textCanUp">
              <a:avLst>
                <a:gd name="adj" fmla="val 66667"/>
              </a:avLst>
            </a:prstTxWarp>
          </a:bodyPr>
          <a:lstStyle/>
          <a:p>
            <a:pPr marL="0" indent="0" algn="ctr">
              <a:buNone/>
            </a:pPr>
            <a:r>
              <a:rPr lang="ru-RU" b="1" i="1" dirty="0" smtClean="0"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Благодарю за внимание</a:t>
            </a:r>
            <a:endParaRPr lang="ru-RU" b="1" i="1" dirty="0">
              <a:solidFill>
                <a:srgbClr val="99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D:\школа П.Э\1 сентября картинки\деверья, листья\839371137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619534"/>
            <a:ext cx="3888432" cy="4118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6007742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904656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5100" b="1" i="1" dirty="0" smtClean="0">
                <a:latin typeface="Times New Roman" pitchFamily="18" charset="0"/>
                <a:cs typeface="Times New Roman" pitchFamily="18" charset="0"/>
              </a:rPr>
              <a:t>Нормативно-правовые документы Федерального уровня</a:t>
            </a:r>
            <a:endParaRPr lang="en-US" sz="51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en-US" sz="51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3400" b="1" dirty="0">
                <a:latin typeface="Times New Roman" pitchFamily="18" charset="0"/>
                <a:cs typeface="Times New Roman" pitchFamily="18" charset="0"/>
              </a:rPr>
              <a:t>Федеральный закон от 29.12.2012 № 273-ФЗ « Об образовании в Российской федерации</a:t>
            </a:r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>
              <a:buNone/>
            </a:pPr>
            <a:r>
              <a:rPr lang="ru-RU" sz="34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. Концепция развития математического образования в РФ.(№2506-р от 24.12.2013г.)</a:t>
            </a:r>
            <a:endParaRPr lang="en-US" sz="3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sz="3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5100" b="1" i="1" dirty="0" smtClean="0">
                <a:latin typeface="Times New Roman" pitchFamily="18" charset="0"/>
                <a:cs typeface="Times New Roman" pitchFamily="18" charset="0"/>
              </a:rPr>
              <a:t>Нормативно-правовые документы регионального уровня</a:t>
            </a:r>
            <a:endParaRPr lang="en-US" sz="51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4200" b="1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1. Закон «Об образовании Свердловской области» от 15.07ю13 № 78-03</a:t>
            </a:r>
          </a:p>
          <a:p>
            <a:pPr>
              <a:buNone/>
            </a:pPr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2. Стратегия действий в интересах детей на 2013-17 гг. Свердловской области от 16.01.13 г. №3-ПП.</a:t>
            </a:r>
          </a:p>
          <a:p>
            <a:pPr>
              <a:buNone/>
            </a:pPr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3. Областная целевая программа «Наша новая школа» «Развитие образования Свердловской области на 2011-2015 гг.</a:t>
            </a:r>
            <a:endParaRPr lang="en-US" sz="3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3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5100" b="1" i="1" dirty="0" smtClean="0">
                <a:latin typeface="Times New Roman" pitchFamily="18" charset="0"/>
                <a:cs typeface="Times New Roman" pitchFamily="18" charset="0"/>
              </a:rPr>
              <a:t>Локальные нормативные акты ОУ</a:t>
            </a:r>
            <a:endParaRPr lang="en-US" sz="51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4200" b="1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1. образовательная программа </a:t>
            </a:r>
          </a:p>
          <a:p>
            <a:pPr>
              <a:buNone/>
            </a:pPr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2. учебный план</a:t>
            </a:r>
          </a:p>
          <a:p>
            <a:pPr>
              <a:buNone/>
            </a:pPr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3. рабочие программы по предметам</a:t>
            </a:r>
          </a:p>
          <a:p>
            <a:pPr>
              <a:buNone/>
            </a:pPr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4. учебно-методические комплекты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43808" y="980728"/>
            <a:ext cx="5842992" cy="5145435"/>
          </a:xfrm>
        </p:spPr>
        <p:txBody>
          <a:bodyPr>
            <a:normAutofit fontScale="92500" lnSpcReduction="10000"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Методический семинар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19.01.2012г.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Тема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Развитие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творческих способностей учащихся на уроке математики.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Ознакомить членов ШМО с методикой создания условий для развития творческих способностей учащихся на уроках математики.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620688"/>
            <a:ext cx="2408655" cy="2439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7" y="3989742"/>
            <a:ext cx="2304256" cy="2076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i="1" dirty="0" err="1" smtClean="0">
                <a:latin typeface="Times New Roman" pitchFamily="18" charset="0"/>
                <a:cs typeface="Times New Roman" pitchFamily="18" charset="0"/>
              </a:rPr>
              <a:t>Синквейны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 и кластеры</a:t>
            </a: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1600" b="1" u="sng" dirty="0" smtClean="0">
                <a:latin typeface="Times New Roman" pitchFamily="18" charset="0"/>
                <a:cs typeface="Times New Roman" pitchFamily="18" charset="0"/>
              </a:rPr>
              <a:t>Теорема Пифагора</a:t>
            </a:r>
          </a:p>
          <a:p>
            <a:pPr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2. Строгая, логичная.</a:t>
            </a:r>
          </a:p>
          <a:p>
            <a:pPr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3. Строим, доказываем, вычисляем.</a:t>
            </a:r>
          </a:p>
          <a:p>
            <a:pPr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4. Квадрат, построенный на гипотенузе, </a:t>
            </a:r>
            <a:endParaRPr lang="en-US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равен сумме квадратов, </a:t>
            </a:r>
            <a:endParaRPr lang="en-US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построенных на катетах.</a:t>
            </a:r>
          </a:p>
          <a:p>
            <a:pPr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5. Прямоугольный треугольник.</a:t>
            </a:r>
          </a:p>
          <a:p>
            <a:pPr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(Родина Анна 8Б класс)</a:t>
            </a:r>
          </a:p>
          <a:p>
            <a:pPr>
              <a:buNone/>
            </a:pP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AutoNum type="arabicPeriod"/>
            </a:pPr>
            <a:r>
              <a:rPr lang="ru-RU" sz="1600" b="1" u="sng" dirty="0" smtClean="0">
                <a:latin typeface="Times New Roman" pitchFamily="18" charset="0"/>
                <a:cs typeface="Times New Roman" pitchFamily="18" charset="0"/>
              </a:rPr>
              <a:t>Квадратичная функция</a:t>
            </a:r>
          </a:p>
          <a:p>
            <a:pPr>
              <a:buAutoNum type="arabicPeriod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Кривая, степенная.</a:t>
            </a:r>
          </a:p>
          <a:p>
            <a:pPr>
              <a:buAutoNum type="arabicPeriod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Убывает, возрастает, строится.</a:t>
            </a:r>
          </a:p>
          <a:p>
            <a:pPr>
              <a:buAutoNum type="arabicPeriod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Функция вида 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y=</a:t>
            </a: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ах</a:t>
            </a:r>
            <a:r>
              <a:rPr lang="ru-RU" sz="1600" b="1" i="1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sz="1600" b="1" i="1" dirty="0" err="1" smtClean="0">
                <a:latin typeface="Times New Roman" pitchFamily="18" charset="0"/>
                <a:cs typeface="Times New Roman" pitchFamily="18" charset="0"/>
              </a:rPr>
              <a:t>bx+c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, где </a:t>
            </a:r>
          </a:p>
          <a:p>
            <a:pPr>
              <a:buNone/>
            </a:pPr>
            <a:r>
              <a:rPr lang="en-US" sz="1600" b="1" i="1" dirty="0" smtClean="0">
                <a:latin typeface="Times New Roman" pitchFamily="18" charset="0"/>
                <a:cs typeface="Times New Roman" pitchFamily="18" charset="0"/>
              </a:rPr>
              <a:t>a,</a:t>
            </a: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i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коэффициенты, </a:t>
            </a:r>
          </a:p>
          <a:p>
            <a:pPr>
              <a:buNone/>
            </a:pPr>
            <a:r>
              <a:rPr lang="ru-RU" sz="1600" b="1" i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– независимая переменная.</a:t>
            </a:r>
          </a:p>
          <a:p>
            <a:pPr>
              <a:buAutoNum type="arabicPeriod" startAt="5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Парабола.</a:t>
            </a:r>
          </a:p>
          <a:p>
            <a:pPr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(Волкова Ольга 8Б класс)</a:t>
            </a:r>
          </a:p>
          <a:p>
            <a:pPr>
              <a:buAutoNum type="arabicPeriod"/>
            </a:pP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1268760"/>
            <a:ext cx="3898404" cy="23000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B/>
          </a:sp3d>
        </p:spPr>
      </p:pic>
      <p:pic>
        <p:nvPicPr>
          <p:cNvPr id="2051" name="Picture 3" descr="J:\школа П.Э\фото все 9а кл 2014год\DSC0195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3645024"/>
            <a:ext cx="4040940" cy="3030705"/>
          </a:xfrm>
          <a:prstGeom prst="rect">
            <a:avLst/>
          </a:prstGeom>
          <a:noFill/>
        </p:spPr>
      </p:pic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5" name="Picture 3" descr="J:\школа П.Э\фото все 9а кл 2014год\DSCN03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692696"/>
            <a:ext cx="3923928" cy="2942946"/>
          </a:xfrm>
          <a:prstGeom prst="rect">
            <a:avLst/>
          </a:prstGeom>
          <a:noFill/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7" name="Picture 5" descr="J:\школа П.Э\фото все 9а кл 2014год\DSCN033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933056"/>
            <a:ext cx="3611893" cy="2708920"/>
          </a:xfrm>
          <a:prstGeom prst="rect">
            <a:avLst/>
          </a:prstGeom>
          <a:noFill/>
        </p:spPr>
      </p:pic>
      <p:pic>
        <p:nvPicPr>
          <p:cNvPr id="3078" name="Picture 6" descr="J:\школа П.Э\классное руководство\10класс фото\DSC0505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1556792"/>
            <a:ext cx="3931929" cy="2211710"/>
          </a:xfrm>
          <a:prstGeom prst="rect">
            <a:avLst/>
          </a:prstGeom>
          <a:noFill/>
        </p:spPr>
      </p:pic>
      <p:pic>
        <p:nvPicPr>
          <p:cNvPr id="3081" name="Picture 9" descr="J:\школа П.Э\фото все 9а кл 2014год\DSC0196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4048" y="4221088"/>
            <a:ext cx="3096344" cy="2322258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8" descr="J:\школа П.Э\фото все 9а кл 2014год\DSCN03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1052736"/>
            <a:ext cx="2843808" cy="2132856"/>
          </a:xfrm>
          <a:prstGeom prst="rect">
            <a:avLst/>
          </a:prstGeom>
          <a:noFill/>
        </p:spPr>
      </p:pic>
      <p:pic>
        <p:nvPicPr>
          <p:cNvPr id="5122" name="Picture 2" descr="J:\школа П.Э\фото все 9а кл 2014год\DSCN03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789040"/>
            <a:ext cx="3203848" cy="2402886"/>
          </a:xfrm>
          <a:prstGeom prst="rect">
            <a:avLst/>
          </a:prstGeom>
          <a:noFill/>
        </p:spPr>
      </p:pic>
      <p:pic>
        <p:nvPicPr>
          <p:cNvPr id="6" name="Picture 7" descr="J:\школа П.Э\классное руководство\10класс фото\DSC0507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39952" y="3933056"/>
            <a:ext cx="4211960" cy="2369228"/>
          </a:xfrm>
          <a:prstGeom prst="rect">
            <a:avLst/>
          </a:prstGeom>
          <a:noFill/>
        </p:spPr>
      </p:pic>
      <p:pic>
        <p:nvPicPr>
          <p:cNvPr id="7" name="Picture 4" descr="J:\школа П.Э\классное руководство\10класс фото\DSC0509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836712"/>
            <a:ext cx="4860032" cy="2733768"/>
          </a:xfrm>
          <a:prstGeom prst="rect">
            <a:avLst/>
          </a:prstGeom>
          <a:noFill/>
        </p:spPr>
      </p:pic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20688"/>
            <a:ext cx="8229600" cy="936104"/>
          </a:xfrm>
        </p:spPr>
        <p:txBody>
          <a:bodyPr>
            <a:no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Качество знаний по итогам 2011-2015 </a:t>
            </a:r>
            <a:r>
              <a:rPr lang="ru-RU" sz="3200" b="1" i="1" dirty="0" err="1" smtClean="0">
                <a:latin typeface="Times New Roman" pitchFamily="18" charset="0"/>
                <a:cs typeface="Times New Roman" pitchFamily="18" charset="0"/>
              </a:rPr>
              <a:t>уч.г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51520" y="1916832"/>
          <a:ext cx="5688632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6084168" y="2690336"/>
            <a:ext cx="305983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2011 </a:t>
            </a:r>
            <a:r>
              <a:rPr lang="ru-RU" sz="3200" b="1" dirty="0" err="1" smtClean="0"/>
              <a:t>уч.г</a:t>
            </a:r>
            <a:r>
              <a:rPr lang="ru-RU" sz="3200" b="1" dirty="0" smtClean="0"/>
              <a:t>.- 59%;</a:t>
            </a:r>
            <a:br>
              <a:rPr lang="ru-RU" sz="3200" b="1" dirty="0" smtClean="0"/>
            </a:br>
            <a:r>
              <a:rPr lang="ru-RU" sz="3200" b="1" dirty="0" smtClean="0"/>
              <a:t>2012 </a:t>
            </a:r>
            <a:r>
              <a:rPr lang="ru-RU" sz="3200" b="1" dirty="0" err="1" smtClean="0"/>
              <a:t>уч.г</a:t>
            </a:r>
            <a:r>
              <a:rPr lang="ru-RU" sz="3200" b="1" dirty="0" smtClean="0"/>
              <a:t>.- 61%; </a:t>
            </a:r>
            <a:br>
              <a:rPr lang="ru-RU" sz="3200" b="1" dirty="0" smtClean="0"/>
            </a:br>
            <a:r>
              <a:rPr lang="ru-RU" sz="3200" b="1" dirty="0" smtClean="0"/>
              <a:t>2013 </a:t>
            </a:r>
            <a:r>
              <a:rPr lang="ru-RU" sz="3200" b="1" dirty="0" err="1" smtClean="0"/>
              <a:t>уч.г</a:t>
            </a:r>
            <a:r>
              <a:rPr lang="ru-RU" sz="3200" b="1" dirty="0" smtClean="0"/>
              <a:t>.- 61%;</a:t>
            </a:r>
            <a:br>
              <a:rPr lang="ru-RU" sz="3200" b="1" dirty="0" smtClean="0"/>
            </a:br>
            <a:r>
              <a:rPr lang="ru-RU" sz="3200" b="1" dirty="0" smtClean="0"/>
              <a:t>2014 </a:t>
            </a:r>
            <a:r>
              <a:rPr lang="ru-RU" sz="3200" b="1" dirty="0" err="1" smtClean="0"/>
              <a:t>уч.г</a:t>
            </a:r>
            <a:r>
              <a:rPr lang="ru-RU" sz="3200" b="1" dirty="0" smtClean="0"/>
              <a:t>.- 61%;</a:t>
            </a:r>
            <a:br>
              <a:rPr lang="ru-RU" sz="3200" b="1" dirty="0" smtClean="0"/>
            </a:br>
            <a:r>
              <a:rPr lang="ru-RU" sz="3200" b="1" dirty="0" smtClean="0"/>
              <a:t>2015 </a:t>
            </a:r>
            <a:r>
              <a:rPr lang="ru-RU" sz="3200" b="1" dirty="0" err="1" smtClean="0"/>
              <a:t>уч.г</a:t>
            </a:r>
            <a:r>
              <a:rPr lang="ru-RU" sz="3200" b="1" dirty="0" smtClean="0"/>
              <a:t>.- 63%.</a:t>
            </a:r>
            <a:endParaRPr lang="ru-RU" sz="3200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Достижения обучающихся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298400263"/>
              </p:ext>
            </p:extLst>
          </p:nvPr>
        </p:nvGraphicFramePr>
        <p:xfrm>
          <a:off x="179512" y="1700808"/>
          <a:ext cx="5688632" cy="40324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292081" y="1556792"/>
          <a:ext cx="3672408" cy="3960439"/>
        </p:xfrm>
        <a:graphic>
          <a:graphicData uri="http://schemas.openxmlformats.org/drawingml/2006/table">
            <a:tbl>
              <a:tblPr/>
              <a:tblGrid>
                <a:gridCol w="1623006"/>
                <a:gridCol w="1027570"/>
                <a:gridCol w="1021832"/>
              </a:tblGrid>
              <a:tr h="69890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latin typeface="Times New Roman"/>
                          <a:ea typeface="Calibri"/>
                          <a:cs typeface="Times New Roman"/>
                        </a:rPr>
                        <a:t>мероприятия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 smtClean="0">
                          <a:latin typeface="Times New Roman"/>
                          <a:ea typeface="Calibri"/>
                          <a:cs typeface="Times New Roman"/>
                        </a:rPr>
                        <a:t>результаты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МАОУ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СОШ №3</a:t>
                      </a:r>
                      <a:endParaRPr lang="ru-RU" sz="1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>
                          <a:latin typeface="Times New Roman"/>
                          <a:ea typeface="Calibri"/>
                          <a:cs typeface="Times New Roman"/>
                        </a:rPr>
                        <a:t>Средний показатель по СГО</a:t>
                      </a:r>
                      <a:endParaRPr lang="ru-RU" sz="1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890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latin typeface="Times New Roman"/>
                          <a:ea typeface="Calibri"/>
                          <a:cs typeface="Times New Roman"/>
                        </a:rPr>
                        <a:t>ОГЭ 2014г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latin typeface="Times New Roman"/>
                          <a:ea typeface="Calibri"/>
                          <a:cs typeface="Times New Roman"/>
                        </a:rPr>
                        <a:t> (качество знаний)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latin typeface="Times New Roman"/>
                          <a:ea typeface="Calibri"/>
                          <a:cs typeface="Times New Roman"/>
                        </a:rPr>
                        <a:t>45,7%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>
                          <a:latin typeface="Times New Roman"/>
                          <a:ea typeface="Calibri"/>
                          <a:cs typeface="Times New Roman"/>
                        </a:rPr>
                        <a:t>34,63%</a:t>
                      </a:r>
                      <a:endParaRPr lang="ru-RU" sz="1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18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latin typeface="Times New Roman"/>
                          <a:ea typeface="Calibri"/>
                          <a:cs typeface="Times New Roman"/>
                        </a:rPr>
                        <a:t>ДКР в 10 </a:t>
                      </a:r>
                      <a:r>
                        <a:rPr lang="ru-RU" sz="1300" b="1" dirty="0" err="1">
                          <a:latin typeface="Times New Roman"/>
                          <a:ea typeface="Calibri"/>
                          <a:cs typeface="Times New Roman"/>
                        </a:rPr>
                        <a:t>кл</a:t>
                      </a:r>
                      <a:r>
                        <a:rPr lang="ru-RU" sz="1300" b="1" dirty="0">
                          <a:latin typeface="Times New Roman"/>
                          <a:ea typeface="Calibri"/>
                          <a:cs typeface="Times New Roman"/>
                        </a:rPr>
                        <a:t> 2015г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latin typeface="Times New Roman"/>
                          <a:ea typeface="Calibri"/>
                          <a:cs typeface="Times New Roman"/>
                        </a:rPr>
                        <a:t>(процент выполнения)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latin typeface="Times New Roman"/>
                          <a:ea typeface="Calibri"/>
                          <a:cs typeface="Times New Roman"/>
                        </a:rPr>
                        <a:t>22,2%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latin typeface="Times New Roman"/>
                          <a:ea typeface="Calibri"/>
                          <a:cs typeface="Times New Roman"/>
                        </a:rPr>
                        <a:t>12,2%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890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>
                          <a:latin typeface="Times New Roman"/>
                          <a:ea typeface="Calibri"/>
                          <a:cs typeface="Times New Roman"/>
                        </a:rPr>
                        <a:t>ДКР в 8 кл 2015г</a:t>
                      </a:r>
                      <a:endParaRPr lang="ru-RU" sz="1000" b="1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>
                          <a:latin typeface="Times New Roman"/>
                          <a:ea typeface="Calibri"/>
                          <a:cs typeface="Times New Roman"/>
                        </a:rPr>
                        <a:t>(процент выполнения)</a:t>
                      </a:r>
                      <a:endParaRPr lang="ru-RU" sz="1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latin typeface="Times New Roman"/>
                          <a:ea typeface="Calibri"/>
                          <a:cs typeface="Times New Roman"/>
                        </a:rPr>
                        <a:t>15,7%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latin typeface="Times New Roman"/>
                          <a:ea typeface="Calibri"/>
                          <a:cs typeface="Times New Roman"/>
                        </a:rPr>
                        <a:t>15,3%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18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latin typeface="Times New Roman"/>
                          <a:ea typeface="Calibri"/>
                          <a:cs typeface="Times New Roman"/>
                        </a:rPr>
                        <a:t>Тестирование в </a:t>
                      </a:r>
                      <a:r>
                        <a:rPr lang="ru-RU" sz="1300" b="1" dirty="0" smtClean="0">
                          <a:latin typeface="Times New Roman"/>
                          <a:ea typeface="Calibri"/>
                          <a:cs typeface="Times New Roman"/>
                        </a:rPr>
                        <a:t>5кл </a:t>
                      </a:r>
                      <a:r>
                        <a:rPr lang="ru-RU" sz="1300" b="1" dirty="0">
                          <a:latin typeface="Times New Roman"/>
                          <a:ea typeface="Calibri"/>
                          <a:cs typeface="Times New Roman"/>
                        </a:rPr>
                        <a:t>2015г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latin typeface="Times New Roman"/>
                          <a:ea typeface="Calibri"/>
                          <a:cs typeface="Times New Roman"/>
                        </a:rPr>
                        <a:t>(процент выполнения)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>
                          <a:latin typeface="Times New Roman"/>
                          <a:ea typeface="Calibri"/>
                          <a:cs typeface="Times New Roman"/>
                        </a:rPr>
                        <a:t>40,6%</a:t>
                      </a:r>
                      <a:endParaRPr lang="ru-RU" sz="1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latin typeface="Times New Roman"/>
                          <a:ea typeface="Calibri"/>
                          <a:cs typeface="Times New Roman"/>
                        </a:rPr>
                        <a:t>39,8%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633" marR="616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1051</TotalTime>
  <Words>951</Words>
  <Application>Microsoft Office PowerPoint</Application>
  <PresentationFormat>Экран (4:3)</PresentationFormat>
  <Paragraphs>117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Результаты педагогической деятельности за межаттестационный период с 2011 по 2015гг.</vt:lpstr>
      <vt:lpstr>Тема самообразования: «Индивидуальный подход как средство формирования у учащихся основных приемов умственной деятельности» </vt:lpstr>
      <vt:lpstr>Слайд 3</vt:lpstr>
      <vt:lpstr>Слайд 4</vt:lpstr>
      <vt:lpstr>Синквейны и кластеры</vt:lpstr>
      <vt:lpstr>Слайд 6</vt:lpstr>
      <vt:lpstr>Слайд 7</vt:lpstr>
      <vt:lpstr>Качество знаний по итогам 2011-2015 уч.г.  </vt:lpstr>
      <vt:lpstr>Достижения обучающихся</vt:lpstr>
      <vt:lpstr>Уровень сформированности умения применять алгоритм</vt:lpstr>
      <vt:lpstr>Уровень сформированности умения выполнять вычислительные действия</vt:lpstr>
      <vt:lpstr>Математический марафон</vt:lpstr>
      <vt:lpstr>Всероссийская олимпиада 2014г.</vt:lpstr>
      <vt:lpstr>Общероссийская предметная олимпиада по математике «Олимпус»</vt:lpstr>
      <vt:lpstr>Открытые уроки</vt:lpstr>
      <vt:lpstr>Недели математики</vt:lpstr>
      <vt:lpstr>Сайт МАОУ СОШ №3 п.Двуреченск</vt:lpstr>
      <vt:lpstr>Школьный этап конкурса  «Учитель года»</vt:lpstr>
      <vt:lpstr>«Мотивация учения – основное условие успешного обучения школьников»</vt:lpstr>
      <vt:lpstr>Фестиваль педагогических идей</vt:lpstr>
      <vt:lpstr>Классное руководство</vt:lpstr>
      <vt:lpstr>Слайд 22</vt:lpstr>
      <vt:lpstr>Слайд 23</vt:lpstr>
      <vt:lpstr>Курсы повышения квалификации</vt:lpstr>
      <vt:lpstr>Слайд 25</vt:lpstr>
      <vt:lpstr>Тема работы на следующий межаттестационный период</vt:lpstr>
      <vt:lpstr>Слайд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Плешкова Элина Николаевна</dc:title>
  <dc:creator>user</dc:creator>
  <cp:lastModifiedBy>user</cp:lastModifiedBy>
  <cp:revision>94</cp:revision>
  <dcterms:created xsi:type="dcterms:W3CDTF">2007-12-03T09:39:29Z</dcterms:created>
  <dcterms:modified xsi:type="dcterms:W3CDTF">2007-12-03T03:25:52Z</dcterms:modified>
</cp:coreProperties>
</file>