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985"/>
    <a:srgbClr val="00CC99"/>
    <a:srgbClr val="0066FF"/>
    <a:srgbClr val="99FF99"/>
    <a:srgbClr val="12BAEE"/>
    <a:srgbClr val="66FF99"/>
    <a:srgbClr val="90E1F4"/>
    <a:srgbClr val="8BBAFF"/>
    <a:srgbClr val="7EDAFA"/>
    <a:srgbClr val="5939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4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916F4-850B-4E85-8852-BBC408FBAAAF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D82B3-0362-44C3-BF03-34CA94DB32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D82B3-0362-44C3-BF03-34CA94DB32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6FF"/>
            </a:gs>
            <a:gs pos="50000">
              <a:srgbClr val="00CC99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4EBC0E-6FB6-4656-8FC8-D779C82333C2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B15CB4-D27E-4262-A760-CFFCC45AC44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2928958"/>
          </a:xfrm>
        </p:spPr>
        <p:txBody>
          <a:bodyPr anchor="ctr" anchorCtr="0">
            <a:normAutofit/>
          </a:bodyPr>
          <a:lstStyle/>
          <a:p>
            <a:pPr algn="ctr"/>
            <a:r>
              <a:rPr lang="ru-RU" sz="7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Свойства жизни</a:t>
            </a:r>
            <a:endParaRPr lang="ru-RU" sz="7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857760"/>
            <a:ext cx="7854696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istral" pitchFamily="66" charset="0"/>
              </a:rPr>
              <a:t>Кольва </a:t>
            </a:r>
            <a:r>
              <a:rPr lang="ru-RU" sz="3600" dirty="0" smtClean="0">
                <a:latin typeface="Mistral" pitchFamily="66" charset="0"/>
              </a:rPr>
              <a:t>Валерии</a:t>
            </a:r>
            <a:endParaRPr lang="ru-RU" sz="3600" dirty="0">
              <a:latin typeface="Mistral" pitchFamily="66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928670"/>
            <a:ext cx="6943716" cy="307183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Чтобы расти, увеличивать массу, производить потомков и залечивать раны, необходим </a:t>
            </a:r>
            <a:r>
              <a:rPr lang="ru-RU" sz="2400" b="1" dirty="0" smtClean="0"/>
              <a:t>приток новых веществ и энергии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Чтобы жить, живые существа должны быть </a:t>
            </a:r>
            <a:r>
              <a:rPr lang="ru-RU" sz="2400" b="1" dirty="0" smtClean="0"/>
              <a:t>открытыми системами</a:t>
            </a:r>
            <a:r>
              <a:rPr lang="ru-RU" sz="2400" dirty="0" smtClean="0"/>
              <a:t>, осуществляющими </a:t>
            </a:r>
            <a:r>
              <a:rPr lang="ru-RU" sz="2400" b="1" dirty="0" smtClean="0"/>
              <a:t>обмен веществ</a:t>
            </a:r>
            <a:r>
              <a:rPr lang="ru-RU" sz="2400" dirty="0" smtClean="0"/>
              <a:t>. Обмен веществ состоит из двух противоположных процессов… </a:t>
            </a:r>
            <a:endParaRPr lang="ru-RU" sz="2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785786" y="3714752"/>
            <a:ext cx="7603119" cy="2776497"/>
            <a:chOff x="785786" y="3714752"/>
            <a:chExt cx="7603119" cy="2776497"/>
          </a:xfrm>
          <a:effectLst>
            <a:glow rad="101600">
              <a:srgbClr val="FFFF00">
                <a:alpha val="60000"/>
              </a:srgbClr>
            </a:glow>
          </a:effectLst>
        </p:grpSpPr>
        <p:pic>
          <p:nvPicPr>
            <p:cNvPr id="1026" name="Picture 2" descr="C:\Documents and Settings\user\Рабочий стол\Группа № 308\208\Картинки\1\HQ Wallpapers 1600x1200 - Set #4 Ocean Life [falafel]\Aquatic Curiosity, Bottlenose Dolphin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00430" y="4429132"/>
              <a:ext cx="2749490" cy="206211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 descr="C:\Documents and Settings\user\Рабочий стол\Группа № 308\208\Картинки\1\HQ Wallpapers 1600x1200 - Set #4 Ocean Life [falafel]\Anemone Tentacles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3714752"/>
              <a:ext cx="3068616" cy="230146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8" name="Picture 4" descr="C:\Documents and Settings\user\Рабочий стол\Группа № 308\208\Картинки\1\HQ Wallpapers 1600x1200 - Set #4 Ocean Life [falafel]\Crimson Flight, Humpback Whale, Alask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29322" y="3857628"/>
              <a:ext cx="2459583" cy="184468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305800" cy="3510730"/>
          </a:xfrm>
        </p:spPr>
        <p:txBody>
          <a:bodyPr anchor="ctr" anchorCtr="0">
            <a:norm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Ассимиляция и диссимиляция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928670"/>
            <a:ext cx="5643602" cy="47863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Ассимиляция</a:t>
            </a:r>
            <a:r>
              <a:rPr lang="ru-RU" dirty="0" smtClean="0"/>
              <a:t> - "уподобление". (Корень здесь тот же, что и в слове "симулянт" - </a:t>
            </a:r>
            <a:r>
              <a:rPr lang="ru-RU" dirty="0" err="1" smtClean="0"/>
              <a:t>симулянт</a:t>
            </a:r>
            <a:r>
              <a:rPr lang="ru-RU" dirty="0" smtClean="0"/>
              <a:t> "уподобляется больному"). Живое существо ассимилирует из внешней среды нужные ему вещества и превращает их в вещества, для него специфичные. Этот процесс требует энергии, для получения которой живые организмы расходуют большую часть потребляемой пищи. При этом неизбежны отходы. 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6143636" y="714356"/>
            <a:ext cx="2774979" cy="4626060"/>
            <a:chOff x="6143636" y="714356"/>
            <a:chExt cx="2774979" cy="4626060"/>
          </a:xfrm>
        </p:grpSpPr>
        <p:pic>
          <p:nvPicPr>
            <p:cNvPr id="2050" name="Picture 2" descr="G:\презент\40576478_waterstructure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43636" y="714356"/>
              <a:ext cx="1928826" cy="1885963"/>
            </a:xfrm>
            <a:prstGeom prst="roundRect">
              <a:avLst>
                <a:gd name="adj" fmla="val 16667"/>
              </a:avLst>
            </a:prstGeom>
            <a:ln>
              <a:solidFill>
                <a:srgbClr val="7030A0"/>
              </a:solidFill>
            </a:ln>
            <a:effectLst>
              <a:glow rad="101600">
                <a:srgbClr val="7030A0">
                  <a:alpha val="60000"/>
                </a:srgb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051" name="Picture 3" descr="G:\презент\photos0-800x600.jpe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15140" y="2285992"/>
              <a:ext cx="2203475" cy="1652606"/>
            </a:xfrm>
            <a:prstGeom prst="roundRect">
              <a:avLst>
                <a:gd name="adj" fmla="val 16667"/>
              </a:avLst>
            </a:prstGeom>
            <a:ln>
              <a:solidFill>
                <a:srgbClr val="7030A0"/>
              </a:solidFill>
            </a:ln>
            <a:effectLst>
              <a:glow rad="101600">
                <a:srgbClr val="7030A0">
                  <a:alpha val="60000"/>
                </a:srgb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052" name="Picture 4" descr="G:\презент\full_Horoshiymed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143636" y="3143248"/>
              <a:ext cx="2320952" cy="219716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00B050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7615262" cy="33509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Отходы же возникают при разрушении поврежденных структур и создании новых. Отходы живые существа выделяют в виде простых, неспецифичных для них соединений. Этот процесс называется </a:t>
            </a:r>
            <a:r>
              <a:rPr lang="ru-RU" sz="2800" b="1" dirty="0" smtClean="0"/>
              <a:t>диссимиляцией</a:t>
            </a:r>
            <a:r>
              <a:rPr lang="ru-RU" sz="2800" dirty="0" smtClean="0"/>
              <a:t> (</a:t>
            </a:r>
            <a:r>
              <a:rPr lang="ru-RU" sz="2800" dirty="0" err="1" smtClean="0"/>
              <a:t>разуподоблением</a:t>
            </a:r>
            <a:r>
              <a:rPr lang="ru-RU" sz="2800" dirty="0" smtClean="0"/>
              <a:t>).</a:t>
            </a:r>
            <a:endParaRPr lang="ru-RU" sz="2800" dirty="0"/>
          </a:p>
        </p:txBody>
      </p:sp>
      <p:pic>
        <p:nvPicPr>
          <p:cNvPr id="3075" name="Picture 3" descr="C:\Documents and Settings\user\Рабочий стол\Группа № 308\208\Картинки\1\Windows Vista Wallpaper Pack\Windows Vista Wallpaper Pack\Windows Vista Wallpaper Pack\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7716" y="4804573"/>
            <a:ext cx="2114643" cy="1691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6" name="Picture 4" descr="C:\Documents and Settings\user\Рабочий стол\Группа № 308\208\Картинки\1\Windows Vista Wallpaper Pack\Windows Vista Wallpaper Pack\Windows Vista Wallpaper Pack\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3382" y="4934301"/>
            <a:ext cx="1905013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4" name="Picture 2" descr="C:\Documents and Settings\user\Рабочий стол\Группа № 308\208\Картинки\1\Windows Vista Wallpaper Pack\Windows Vista Wallpaper Pack\Windows Vista Wallpaper Pack\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214817"/>
            <a:ext cx="1911817" cy="1433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142984"/>
            <a:ext cx="4714908" cy="4643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Чтобы живые существа могли скапливать в себе нужные вещества, они должны быть как-то обособлены от внешней среды.</a:t>
            </a:r>
          </a:p>
          <a:p>
            <a:endParaRPr lang="ru-RU" dirty="0"/>
          </a:p>
        </p:txBody>
      </p:sp>
      <p:pic>
        <p:nvPicPr>
          <p:cNvPr id="4098" name="Picture 2" descr="C:\Documents and Settings\user\Рабочий стол\Группа № 308\208\Картинки\1\HQ Wallpapers 1600x1200 - Set #4 Ocean Life [falafel]\Lionfish Lurking Among Feather Star Crino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3418365" cy="25637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2143116"/>
            <a:ext cx="919283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B70985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B70985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idx="2"/>
          </p:nvPr>
        </p:nvSpPr>
        <p:spPr>
          <a:xfrm>
            <a:off x="571472" y="1000108"/>
            <a:ext cx="3714776" cy="44291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Прежде чем рассматривать представителей живой природы, от примитивного вируса до человека, зададимся вопросом: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Что нас объединяет?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Какие свойства присущи всем живым существам на Земле? </a:t>
            </a:r>
          </a:p>
          <a:p>
            <a:endParaRPr lang="ru-RU" dirty="0"/>
          </a:p>
        </p:txBody>
      </p:sp>
      <p:pic>
        <p:nvPicPr>
          <p:cNvPr id="6" name="Содержимое 5" descr="http://school.bakai.ru/biolog/sv_life/picture/i01_3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643438" y="1428736"/>
            <a:ext cx="3683008" cy="3571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 anchor="ctr" anchorCtr="0">
            <a:normAutofit fontScale="9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Основные свойства жизни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428736"/>
            <a:ext cx="4572032" cy="321471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Организованность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Структура</a:t>
            </a:r>
            <a:r>
              <a:rPr lang="ru-RU" dirty="0" smtClean="0"/>
              <a:t> - совокупность частей, расположенных в пространстве и во времени в определенном порядке. она </a:t>
            </a:r>
            <a:r>
              <a:rPr lang="ru-RU" b="1" dirty="0" smtClean="0"/>
              <a:t>специфична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Самовоспроизведение</a:t>
            </a:r>
          </a:p>
          <a:p>
            <a:r>
              <a:rPr lang="ru-RU" b="1" dirty="0" err="1" smtClean="0"/>
              <a:t>Самоподдержание</a:t>
            </a:r>
            <a:endParaRPr lang="ru-RU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4786314" y="1428736"/>
            <a:ext cx="4143368" cy="4500567"/>
            <a:chOff x="4786314" y="1428736"/>
            <a:chExt cx="4143368" cy="4500567"/>
          </a:xfrm>
        </p:grpSpPr>
        <p:pic>
          <p:nvPicPr>
            <p:cNvPr id="1026" name="Picture 2" descr="C:\Documents and Settings\user\Рабочий стол\Группа № 308\208\Картинки\Новая папка\pneuma_80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 flipV="1">
              <a:off x="4786314" y="1428736"/>
              <a:ext cx="3357586" cy="251819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7" name="Picture 3" descr="C:\Documents and Settings\user\Рабочий стол\Группа № 308\208\Картинки\1\HQ Wallpapers 1600x1200 - Set #4 Ocean Life [falafel]\Atlantic Blue Angelfish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6446" y="3571876"/>
              <a:ext cx="3143236" cy="235742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000108"/>
            <a:ext cx="3714776" cy="428628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3200" dirty="0" smtClean="0"/>
              <a:t>Живые существа в течение всей жизни сохраняют специфичную структуру и передают ее своим потомкам при размножении. </a:t>
            </a:r>
            <a:endParaRPr lang="ru-RU" sz="3200" dirty="0"/>
          </a:p>
        </p:txBody>
      </p:sp>
      <p:pic>
        <p:nvPicPr>
          <p:cNvPr id="2050" name="Picture 2" descr="C:\Documents and Settings\user\Рабочий стол\Группа № 308\208\Картинки\1\HQ Wallpapers 1600x1200 - Set #4 Ocean Life [falafel]\Sally-Lightfoot Crabs and Marine Iguan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4081423" cy="30610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66FF99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142984"/>
            <a:ext cx="4286280" cy="44291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Каждое живое существо имеет ограниченный срок жизни, но оставляет после себя потомство (самовоспроизведение). Оно же может залечивать свои раны и повреждения, противостоять болезням и паразитам (</a:t>
            </a:r>
            <a:r>
              <a:rPr lang="ru-RU" dirty="0" err="1" smtClean="0"/>
              <a:t>самоподдержание</a:t>
            </a:r>
            <a:r>
              <a:rPr lang="ru-RU" dirty="0" smtClean="0"/>
              <a:t>). </a:t>
            </a:r>
          </a:p>
          <a:p>
            <a:endParaRPr lang="ru-RU" dirty="0"/>
          </a:p>
        </p:txBody>
      </p:sp>
      <p:pic>
        <p:nvPicPr>
          <p:cNvPr id="3074" name="Picture 2" descr="C:\Documents and Settings\user\Рабочий стол\Группа № 308\208\Картинки\1\HQ Wallpapers 1600x1200 - Set #4 Ocean Life [falafel]\Yellow Goatfish, Great Barrier Reef, Austral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57364"/>
            <a:ext cx="4000529" cy="3000396"/>
          </a:xfrm>
          <a:prstGeom prst="ellipse">
            <a:avLst/>
          </a:prstGeom>
          <a:ln w="63500" cap="rnd">
            <a:solidFill>
              <a:srgbClr val="0066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142984"/>
            <a:ext cx="4614866" cy="49292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Этих свойств недостаточно, чтобы четко определить понятие </a:t>
            </a:r>
            <a:r>
              <a:rPr lang="ru-RU" sz="3200" b="1" dirty="0" smtClean="0"/>
              <a:t>жизнь</a:t>
            </a:r>
            <a:r>
              <a:rPr lang="ru-RU" sz="3200" dirty="0" smtClean="0"/>
              <a:t>. Многие неживые объекты имеют сложную структуру, к тому же самоподдерживающуюся и размножающуюся.</a:t>
            </a:r>
            <a:endParaRPr lang="ru-RU" sz="3200" dirty="0"/>
          </a:p>
        </p:txBody>
      </p:sp>
      <p:pic>
        <p:nvPicPr>
          <p:cNvPr id="4098" name="Picture 2" descr="C:\Documents and Settings\user\Рабочий стол\Группа № 308\208\Картинки\1\HQ Wallpapers 1600x1200 - Set #4 Ocean Life [falafel]\A Soft Pil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2095514" cy="157163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C:\Documents and Settings\user\Рабочий стол\Группа № 308\208\Картинки\1\HQ Wallpapers 1600x1200 - Set #4 Ocean Life [falafel]\Aquatic Sympho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000240"/>
            <a:ext cx="1809763" cy="135732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214282" y="571480"/>
            <a:ext cx="3544801" cy="5759384"/>
            <a:chOff x="214282" y="571480"/>
            <a:chExt cx="3544801" cy="5759384"/>
          </a:xfrm>
        </p:grpSpPr>
        <p:pic>
          <p:nvPicPr>
            <p:cNvPr id="4100" name="Picture 4" descr="C:\Documents and Settings\user\Рабочий стол\Группа № 308\208\Картинки\1\HQ Wallpapers 1600x1200 - Set #4 Ocean Life [falafel]\Bicolor Angelfish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28728" y="3143248"/>
              <a:ext cx="2330355" cy="1747766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4101" name="Picture 5" descr="C:\Documents and Settings\user\Рабочий стол\Группа № 308\208\Картинки\1\HQ Wallpapers 1600x1200 - Set #4 Ocean Life [falafel]\Blue Linckia Sea Star, Great Barrier Reef, Australia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4500570"/>
              <a:ext cx="2440392" cy="1830294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Picture 2" descr="C:\Documents and Settings\user\Рабочий стол\Группа № 308\208\Картинки\1\HQ Wallpapers 1600x1200 - Set #4 Ocean Life [falafel]\A Soft Pillow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00166" y="571480"/>
              <a:ext cx="2095514" cy="1571636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9" name="Picture 3" descr="C:\Documents and Settings\user\Рабочий стол\Группа № 308\208\Картинки\1\HQ Wallpapers 1600x1200 - Set #4 Ocean Life [falafel]\Aquatic Symphony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2000240"/>
              <a:ext cx="1809763" cy="1357322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6143668" cy="1143000"/>
          </a:xfrm>
        </p:spPr>
        <p:txBody>
          <a:bodyPr anchor="ctr" anchorCtr="0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Таковы кристаллы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насыщенном растворе хлорида натрия (поваренной соли) выпадают кристаллы </a:t>
            </a:r>
            <a:r>
              <a:rPr lang="ru-RU" dirty="0" err="1" smtClean="0"/>
              <a:t>NaCl</a:t>
            </a:r>
            <a:r>
              <a:rPr lang="ru-RU" dirty="0" smtClean="0"/>
              <a:t>. По мере испарения раствора они растут, увеличиваются в числе и в размерах. Более того, обломив уголок кристалла и положив его обратно в раствор, мы сможем наблюдать, что кристалл "залечит" дефект, обломанный уголок достроится </a:t>
            </a:r>
            <a:r>
              <a:rPr lang="ru-RU" dirty="0" err="1" smtClean="0"/>
              <a:t>NaCl</a:t>
            </a:r>
            <a:r>
              <a:rPr lang="ru-RU" dirty="0" smtClean="0"/>
              <a:t>, выпадающего из раствора. Кроме того, структура кристаллов специфична, зависит от того вещества, из которого они возникают. </a:t>
            </a:r>
            <a:r>
              <a:rPr lang="ru-RU" dirty="0" err="1" smtClean="0"/>
              <a:t>NaCl</a:t>
            </a:r>
            <a:r>
              <a:rPr lang="ru-RU" dirty="0" smtClean="0"/>
              <a:t> кристаллизируется в виде кубов, алмаз - в виде двух четырехгранных пирамидок с общим основанием - октаэдров.</a:t>
            </a:r>
            <a:endParaRPr lang="ru-RU" dirty="0"/>
          </a:p>
        </p:txBody>
      </p:sp>
      <p:pic>
        <p:nvPicPr>
          <p:cNvPr id="5122" name="Picture 2" descr="G:\презент\Szalewiczfigl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16270">
            <a:off x="6498998" y="141024"/>
            <a:ext cx="1714512" cy="1714512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3543296" cy="39938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Живые структуры, наоборот, поглощают энергию при росте и развитии (растения - в виде света, животные - потребляя пищу). Так что в энергетическом балансе кристаллы и живые существа - противоположности. </a:t>
            </a:r>
          </a:p>
          <a:p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4071935" y="714356"/>
            <a:ext cx="4557757" cy="5375923"/>
            <a:chOff x="4071935" y="714356"/>
            <a:chExt cx="4557757" cy="5375923"/>
          </a:xfrm>
        </p:grpSpPr>
        <p:pic>
          <p:nvPicPr>
            <p:cNvPr id="6148" name="Picture 4" descr="G:\презент\Безымянный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71935" y="714356"/>
              <a:ext cx="2786082" cy="2362264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12BAEE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6149" name="Picture 5" descr="G:\презент\f2b5c167c807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86512" y="3000372"/>
              <a:ext cx="2343180" cy="308990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12BAEE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 anchor="ctr" anchorCtr="0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Жизнь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5186370" cy="3708098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0" algn="l"/>
              </a:tabLst>
            </a:pPr>
            <a:r>
              <a:rPr lang="ru-RU" sz="3200" dirty="0" smtClean="0"/>
              <a:t>Это специфичная структура, способная к самовоспроизведению (размножению) и </a:t>
            </a:r>
            <a:r>
              <a:rPr lang="ru-RU" sz="3200" dirty="0" err="1" smtClean="0"/>
              <a:t>самоподдержанию</a:t>
            </a:r>
            <a:r>
              <a:rPr lang="ru-RU" sz="3200" dirty="0" smtClean="0"/>
              <a:t> с затратой энергии.</a:t>
            </a:r>
            <a:endParaRPr lang="ru-RU" sz="32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5000628" y="1357298"/>
            <a:ext cx="3852156" cy="5107816"/>
            <a:chOff x="5000628" y="1357298"/>
            <a:chExt cx="3852156" cy="5107816"/>
          </a:xfrm>
        </p:grpSpPr>
        <p:pic>
          <p:nvPicPr>
            <p:cNvPr id="7170" name="Picture 2" descr="G:\презент\ruslan2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6380" y="1357298"/>
              <a:ext cx="1685946" cy="22479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99FF99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</p:spPr>
        </p:pic>
        <p:pic>
          <p:nvPicPr>
            <p:cNvPr id="7172" name="Picture 4" descr="C:\Documents and Settings\user\Рабочий стол\Группа № 308\208\Картинки\1\HQ Wallpapers 1600x1200 - Set #4 Ocean Life [falafel]\Juvenile Anemonefish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0628" y="4214817"/>
              <a:ext cx="3000396" cy="22502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99FF99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</p:spPr>
        </p:pic>
        <p:pic>
          <p:nvPicPr>
            <p:cNvPr id="7171" name="Picture 3" descr="C:\Documents and Settings\user\Рабочий стол\Группа № 308\208\Картинки\1\HQ Wallpapers 1600x1200 - Set #4 Ocean Life [falafel]\Huge Table Cora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0800000" flipH="1" flipV="1">
              <a:off x="6429388" y="2643182"/>
              <a:ext cx="2423396" cy="17859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99FF99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1613</TotalTime>
  <Words>445</Words>
  <Application>Microsoft Office PowerPoint</Application>
  <PresentationFormat>Экран (4:3)</PresentationFormat>
  <Paragraphs>26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Свойства жизни</vt:lpstr>
      <vt:lpstr>Слайд 2</vt:lpstr>
      <vt:lpstr>Основные свойства жизни</vt:lpstr>
      <vt:lpstr>Слайд 4</vt:lpstr>
      <vt:lpstr>Слайд 5</vt:lpstr>
      <vt:lpstr>Слайд 6</vt:lpstr>
      <vt:lpstr>Таковы кристаллы</vt:lpstr>
      <vt:lpstr>Слайд 8</vt:lpstr>
      <vt:lpstr>Жизнь</vt:lpstr>
      <vt:lpstr>Слайд 10</vt:lpstr>
      <vt:lpstr>Ассимиляция и диссимиляция</vt:lpstr>
      <vt:lpstr>Слайд 12</vt:lpstr>
      <vt:lpstr>Слайд 13</vt:lpstr>
      <vt:lpstr>Слайд 14</vt:lpstr>
      <vt:lpstr>Слайд 15</vt:lpstr>
    </vt:vector>
  </TitlesOfParts>
  <Company>noname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жизни</dc:title>
  <dc:creator>user</dc:creator>
  <cp:lastModifiedBy>Лера</cp:lastModifiedBy>
  <cp:revision>22</cp:revision>
  <dcterms:created xsi:type="dcterms:W3CDTF">2010-09-27T05:09:12Z</dcterms:created>
  <dcterms:modified xsi:type="dcterms:W3CDTF">2010-09-28T11:22:58Z</dcterms:modified>
</cp:coreProperties>
</file>