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586-797C-41EB-8A75-719F6C1EAEA8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245A-B66E-481D-A033-AF585E8FD2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586-797C-41EB-8A75-719F6C1EAEA8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245A-B66E-481D-A033-AF585E8FD2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586-797C-41EB-8A75-719F6C1EAEA8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245A-B66E-481D-A033-AF585E8FD2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586-797C-41EB-8A75-719F6C1EAEA8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245A-B66E-481D-A033-AF585E8FD2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586-797C-41EB-8A75-719F6C1EAEA8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245A-B66E-481D-A033-AF585E8FD2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586-797C-41EB-8A75-719F6C1EAEA8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245A-B66E-481D-A033-AF585E8FD2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586-797C-41EB-8A75-719F6C1EAEA8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245A-B66E-481D-A033-AF585E8FD2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586-797C-41EB-8A75-719F6C1EAEA8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245A-B66E-481D-A033-AF585E8FD2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586-797C-41EB-8A75-719F6C1EAEA8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245A-B66E-481D-A033-AF585E8FD2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586-797C-41EB-8A75-719F6C1EAEA8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245A-B66E-481D-A033-AF585E8FD2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586-797C-41EB-8A75-719F6C1EAEA8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245A-B66E-481D-A033-AF585E8FD2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55586-797C-41EB-8A75-719F6C1EAEA8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1245A-B66E-481D-A033-AF585E8FD2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18648" cy="209066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  <a:cs typeface="David" pitchFamily="34" charset="-79"/>
              </a:rPr>
              <a:t>Викторина по произведению П.П.Бажова</a:t>
            </a:r>
            <a:br>
              <a:rPr lang="ru-RU" dirty="0" smtClean="0">
                <a:solidFill>
                  <a:srgbClr val="00B050"/>
                </a:solidFill>
                <a:cs typeface="David" pitchFamily="34" charset="-79"/>
              </a:rPr>
            </a:br>
            <a:r>
              <a:rPr lang="ru-RU" dirty="0" smtClean="0">
                <a:solidFill>
                  <a:srgbClr val="00B050"/>
                </a:solidFill>
                <a:cs typeface="David" pitchFamily="34" charset="-79"/>
              </a:rPr>
              <a:t>Каменный цветок</a:t>
            </a:r>
            <a:endParaRPr lang="ru-RU" dirty="0">
              <a:solidFill>
                <a:srgbClr val="00B050"/>
              </a:solidFill>
              <a:cs typeface="David" pitchFamily="34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64088" y="5157192"/>
            <a:ext cx="3096344" cy="108012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FF00"/>
                </a:solidFill>
                <a:cs typeface="David" pitchFamily="34" charset="-79"/>
              </a:rPr>
              <a:t>Педагог-библиотекарь</a:t>
            </a:r>
          </a:p>
          <a:p>
            <a:r>
              <a:rPr lang="ru-RU" sz="2000" dirty="0" smtClean="0">
                <a:solidFill>
                  <a:srgbClr val="FFFF00"/>
                </a:solidFill>
                <a:cs typeface="David" pitchFamily="34" charset="-79"/>
              </a:rPr>
              <a:t>Соловьёва О.А.</a:t>
            </a:r>
            <a:endParaRPr lang="ru-RU" sz="2000" dirty="0">
              <a:solidFill>
                <a:srgbClr val="FFFF00"/>
              </a:solidFill>
              <a:cs typeface="David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992888" cy="100811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  <a:cs typeface="David" pitchFamily="34" charset="-79"/>
              </a:rPr>
              <a:t>Каким талантом </a:t>
            </a:r>
            <a:r>
              <a:rPr lang="ru-RU" dirty="0">
                <a:solidFill>
                  <a:srgbClr val="FFFF00"/>
                </a:solidFill>
                <a:cs typeface="David" pitchFamily="34" charset="-79"/>
              </a:rPr>
              <a:t>обладал </a:t>
            </a:r>
            <a:r>
              <a:rPr lang="ru-RU" dirty="0" err="1">
                <a:solidFill>
                  <a:srgbClr val="FFFF00"/>
                </a:solidFill>
                <a:cs typeface="David" pitchFamily="34" charset="-79"/>
              </a:rPr>
              <a:t>Данилушка</a:t>
            </a:r>
            <a:r>
              <a:rPr lang="ru-RU" dirty="0">
                <a:solidFill>
                  <a:srgbClr val="FFFF00"/>
                </a:solidFill>
                <a:cs typeface="David" pitchFamily="34" charset="-79"/>
              </a:rPr>
              <a:t> </a:t>
            </a:r>
            <a:r>
              <a:rPr lang="ru-RU" dirty="0" err="1">
                <a:solidFill>
                  <a:srgbClr val="FFFF00"/>
                </a:solidFill>
                <a:cs typeface="David" pitchFamily="34" charset="-79"/>
              </a:rPr>
              <a:t>Недокормыш</a:t>
            </a:r>
            <a:r>
              <a:rPr lang="ru-RU" dirty="0">
                <a:solidFill>
                  <a:srgbClr val="FFFF00"/>
                </a:solidFill>
                <a:cs typeface="David" pitchFamily="34" charset="-79"/>
              </a:rPr>
              <a:t>?</a:t>
            </a:r>
            <a:br>
              <a:rPr lang="ru-RU" dirty="0">
                <a:solidFill>
                  <a:srgbClr val="FFFF00"/>
                </a:solidFill>
                <a:cs typeface="David" pitchFamily="34" charset="-79"/>
              </a:rPr>
            </a:br>
            <a:endParaRPr lang="ru-RU" dirty="0">
              <a:solidFill>
                <a:srgbClr val="FFFF00"/>
              </a:solidFill>
              <a:cs typeface="David" pitchFamily="34" charset="-79"/>
            </a:endParaRPr>
          </a:p>
        </p:txBody>
      </p:sp>
      <p:pic>
        <p:nvPicPr>
          <p:cNvPr id="1026" name="Picture 2" descr="C:\Users\БИБЛИОТЕКА\Desktop\0013-016-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3484165"/>
            <a:ext cx="2320658" cy="3373835"/>
          </a:xfrm>
          <a:prstGeom prst="rect">
            <a:avLst/>
          </a:prstGeom>
          <a:noFill/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971600" y="1853674"/>
            <a:ext cx="8324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David" pitchFamily="34" charset="-79"/>
              </a:rPr>
              <a:t>Был умелым резчиком по дереву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David" pitchFamily="34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David" pitchFamily="34" charset="-79"/>
              </a:rPr>
              <a:t>Умел искусно играть на рожке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David" pitchFamily="34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David" pitchFamily="34" charset="-79"/>
              </a:rPr>
              <a:t>Мог издавать звуки, подобные пению птиц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David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FFFF00"/>
                </a:solidFill>
                <a:cs typeface="David" pitchFamily="34" charset="-79"/>
              </a:rPr>
              <a:t>Почему парнишки боялись ходить к </a:t>
            </a:r>
            <a:r>
              <a:rPr lang="ru-RU" sz="3600" dirty="0" err="1">
                <a:solidFill>
                  <a:srgbClr val="FFFF00"/>
                </a:solidFill>
                <a:cs typeface="David" pitchFamily="34" charset="-79"/>
              </a:rPr>
              <a:t>Прокопьичу</a:t>
            </a:r>
            <a:r>
              <a:rPr lang="ru-RU" sz="3600" dirty="0">
                <a:solidFill>
                  <a:srgbClr val="FFFF00"/>
                </a:solidFill>
                <a:cs typeface="David" pitchFamily="34" charset="-79"/>
              </a:rPr>
              <a:t> на выучку?</a:t>
            </a:r>
            <a:r>
              <a:rPr lang="ru-RU" dirty="0">
                <a:cs typeface="David" pitchFamily="34" charset="-79"/>
              </a:rPr>
              <a:t/>
            </a:r>
            <a:br>
              <a:rPr lang="ru-RU" dirty="0">
                <a:cs typeface="David" pitchFamily="34" charset="-79"/>
              </a:rPr>
            </a:br>
            <a:endParaRPr lang="ru-RU" dirty="0">
              <a:cs typeface="David" pitchFamily="34" charset="-79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>
                <a:solidFill>
                  <a:srgbClr val="FFFF00"/>
                </a:solidFill>
                <a:cs typeface="David" pitchFamily="34" charset="-79"/>
              </a:rPr>
              <a:t>Мастер был чрезмерно строг</a:t>
            </a:r>
          </a:p>
          <a:p>
            <a:r>
              <a:rPr lang="ru-RU" dirty="0">
                <a:solidFill>
                  <a:srgbClr val="FFFF00"/>
                </a:solidFill>
                <a:cs typeface="David" pitchFamily="34" charset="-79"/>
              </a:rPr>
              <a:t>Работа с малахитом несет вред здоровью</a:t>
            </a:r>
          </a:p>
          <a:p>
            <a:r>
              <a:rPr lang="ru-RU" dirty="0">
                <a:solidFill>
                  <a:srgbClr val="FFFF00"/>
                </a:solidFill>
                <a:cs typeface="David" pitchFamily="34" charset="-79"/>
              </a:rPr>
              <a:t>Учеба этому делу занимает более десяти лет</a:t>
            </a:r>
          </a:p>
          <a:p>
            <a:endParaRPr lang="ru-RU" dirty="0">
              <a:cs typeface="David" pitchFamily="34" charset="-79"/>
            </a:endParaRPr>
          </a:p>
        </p:txBody>
      </p:sp>
      <p:pic>
        <p:nvPicPr>
          <p:cNvPr id="15362" name="Picture 2" descr="C:\Users\БИБЛИОТЕКА\Desktop\0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556792"/>
            <a:ext cx="3428760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147248" cy="101297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B050"/>
                </a:solidFill>
                <a:cs typeface="David" pitchFamily="34" charset="-79"/>
              </a:rPr>
              <a:t>Какими знаниями владела Бабушка </a:t>
            </a:r>
            <a:r>
              <a:rPr lang="ru-RU" dirty="0" err="1">
                <a:solidFill>
                  <a:srgbClr val="00B050"/>
                </a:solidFill>
                <a:cs typeface="David" pitchFamily="34" charset="-79"/>
              </a:rPr>
              <a:t>Вихориха</a:t>
            </a:r>
            <a:r>
              <a:rPr lang="ru-RU" dirty="0">
                <a:solidFill>
                  <a:srgbClr val="00B050"/>
                </a:solidFill>
                <a:cs typeface="David" pitchFamily="34" charset="-79"/>
              </a:rPr>
              <a:t>?</a:t>
            </a:r>
            <a:br>
              <a:rPr lang="ru-RU" dirty="0">
                <a:solidFill>
                  <a:srgbClr val="00B050"/>
                </a:solidFill>
                <a:cs typeface="David" pitchFamily="34" charset="-79"/>
              </a:rPr>
            </a:br>
            <a:endParaRPr lang="ru-RU" dirty="0">
              <a:solidFill>
                <a:srgbClr val="00B050"/>
              </a:solidFill>
              <a:cs typeface="David" pitchFamily="34" charset="-79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283968" y="1844824"/>
            <a:ext cx="4680519" cy="4608512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FFC000"/>
                </a:solidFill>
                <a:cs typeface="David" pitchFamily="34" charset="-79"/>
              </a:rPr>
              <a:t>Знала толк в отварах и настойках</a:t>
            </a:r>
          </a:p>
          <a:p>
            <a:r>
              <a:rPr lang="ru-RU" sz="3200" dirty="0">
                <a:solidFill>
                  <a:srgbClr val="FFC000"/>
                </a:solidFill>
                <a:cs typeface="David" pitchFamily="34" charset="-79"/>
              </a:rPr>
              <a:t>Умела варить зелья</a:t>
            </a:r>
          </a:p>
          <a:p>
            <a:r>
              <a:rPr lang="ru-RU" sz="3200" dirty="0">
                <a:solidFill>
                  <a:srgbClr val="FFC000"/>
                </a:solidFill>
                <a:cs typeface="David" pitchFamily="34" charset="-79"/>
              </a:rPr>
              <a:t>Была опытной грибницей</a:t>
            </a:r>
          </a:p>
          <a:p>
            <a:endParaRPr lang="ru-RU" sz="3200" dirty="0">
              <a:solidFill>
                <a:srgbClr val="FFC000"/>
              </a:solidFill>
            </a:endParaRPr>
          </a:p>
        </p:txBody>
      </p:sp>
      <p:pic>
        <p:nvPicPr>
          <p:cNvPr id="17410" name="Picture 2" descr="C:\Users\БИБЛИОТЕКА\Desktop\img_2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3904" y="1628801"/>
            <a:ext cx="3618055" cy="48443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19256" cy="1012974"/>
          </a:xfrm>
        </p:spPr>
        <p:txBody>
          <a:bodyPr>
            <a:normAutofit fontScale="90000"/>
          </a:bodyPr>
          <a:lstStyle/>
          <a:p>
            <a:r>
              <a:rPr lang="ru-RU" dirty="0"/>
              <a:t>. </a:t>
            </a:r>
            <a:r>
              <a:rPr lang="ru-RU" dirty="0">
                <a:solidFill>
                  <a:srgbClr val="FFC000"/>
                </a:solidFill>
                <a:cs typeface="David" pitchFamily="34" charset="-79"/>
              </a:rPr>
              <a:t>Каким талантом обладал </a:t>
            </a:r>
            <a:r>
              <a:rPr lang="ru-RU" dirty="0" err="1">
                <a:solidFill>
                  <a:srgbClr val="FFC000"/>
                </a:solidFill>
                <a:cs typeface="David" pitchFamily="34" charset="-79"/>
              </a:rPr>
              <a:t>Данилушка</a:t>
            </a:r>
            <a:r>
              <a:rPr lang="ru-RU" dirty="0">
                <a:solidFill>
                  <a:srgbClr val="FFC000"/>
                </a:solidFill>
                <a:cs typeface="David" pitchFamily="34" charset="-79"/>
              </a:rPr>
              <a:t> </a:t>
            </a:r>
            <a:r>
              <a:rPr lang="ru-RU" dirty="0" err="1">
                <a:solidFill>
                  <a:srgbClr val="FFC000"/>
                </a:solidFill>
                <a:cs typeface="David" pitchFamily="34" charset="-79"/>
              </a:rPr>
              <a:t>Недокормыш</a:t>
            </a:r>
            <a:r>
              <a:rPr lang="ru-RU" dirty="0">
                <a:solidFill>
                  <a:srgbClr val="FFC000"/>
                </a:solidFill>
                <a:cs typeface="David" pitchFamily="34" charset="-79"/>
              </a:rPr>
              <a:t>?</a:t>
            </a:r>
            <a:br>
              <a:rPr lang="ru-RU" dirty="0">
                <a:solidFill>
                  <a:srgbClr val="FFC000"/>
                </a:solidFill>
                <a:cs typeface="David" pitchFamily="34" charset="-79"/>
              </a:rPr>
            </a:br>
            <a:endParaRPr lang="ru-RU" dirty="0">
              <a:solidFill>
                <a:srgbClr val="FFC000"/>
              </a:solidFill>
              <a:cs typeface="David" pitchFamily="34" charset="-79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402832" cy="3951288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FFC000"/>
                </a:solidFill>
                <a:cs typeface="David" pitchFamily="34" charset="-79"/>
              </a:rPr>
              <a:t>Был умелым резчиком по дереву</a:t>
            </a:r>
          </a:p>
          <a:p>
            <a:r>
              <a:rPr lang="ru-RU" sz="2800" dirty="0">
                <a:solidFill>
                  <a:srgbClr val="FFC000"/>
                </a:solidFill>
                <a:cs typeface="David" pitchFamily="34" charset="-79"/>
              </a:rPr>
              <a:t>Умел искусно играть на рожке</a:t>
            </a:r>
          </a:p>
          <a:p>
            <a:r>
              <a:rPr lang="ru-RU" sz="2800" dirty="0">
                <a:solidFill>
                  <a:srgbClr val="FFC000"/>
                </a:solidFill>
                <a:cs typeface="David" pitchFamily="34" charset="-79"/>
              </a:rPr>
              <a:t>Мог издавать звуки, подобные пению птиц</a:t>
            </a:r>
          </a:p>
          <a:p>
            <a:endParaRPr lang="ru-RU" sz="2800" dirty="0">
              <a:solidFill>
                <a:srgbClr val="FFC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C:\Users\БИБЛИОТЕКА\Desktop\04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2204864"/>
            <a:ext cx="3171906" cy="3951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787208" cy="94096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cs typeface="David" pitchFamily="34" charset="-79"/>
              </a:rPr>
              <a:t>Каким особенным свойством обладал каменный цветок?</a:t>
            </a:r>
            <a:r>
              <a:rPr lang="ru-RU" dirty="0">
                <a:solidFill>
                  <a:srgbClr val="FF0000"/>
                </a:solidFill>
                <a:cs typeface="David" pitchFamily="34" charset="-79"/>
              </a:rPr>
              <a:t/>
            </a:r>
            <a:br>
              <a:rPr lang="ru-RU" dirty="0">
                <a:solidFill>
                  <a:srgbClr val="FF0000"/>
                </a:solidFill>
                <a:cs typeface="David" pitchFamily="34" charset="-79"/>
              </a:rPr>
            </a:br>
            <a:endParaRPr lang="ru-RU" dirty="0">
              <a:solidFill>
                <a:srgbClr val="FF0000"/>
              </a:solidFill>
              <a:cs typeface="David" pitchFamily="34" charset="-79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844824"/>
            <a:ext cx="7787208" cy="5013176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  <a:cs typeface="David" pitchFamily="34" charset="-79"/>
              </a:rPr>
              <a:t>приносил людям горе, каждый, кто увидит его, становился несчастным;</a:t>
            </a:r>
          </a:p>
          <a:p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  <a:cs typeface="David" pitchFamily="34" charset="-79"/>
              </a:rPr>
              <a:t>приносил людям радость и дарил талант: кто увидит его, становился искусным мастером;</a:t>
            </a:r>
          </a:p>
          <a:p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  <a:cs typeface="David" pitchFamily="34" charset="-79"/>
              </a:rPr>
              <a:t>кто увидит цветок, тот мог взять в жены саму Хозяйку медной горы.</a:t>
            </a:r>
          </a:p>
          <a:p>
            <a:endParaRPr lang="ru-RU" dirty="0">
              <a:solidFill>
                <a:srgbClr val="FF0000"/>
              </a:solidFill>
              <a:cs typeface="David" pitchFamily="34" charset="-79"/>
            </a:endParaRPr>
          </a:p>
          <a:p>
            <a:pPr>
              <a:buNone/>
            </a:pPr>
            <a:r>
              <a:rPr lang="ru-RU" dirty="0">
                <a:solidFill>
                  <a:srgbClr val="FF0000"/>
                </a:solidFill>
                <a:cs typeface="David" pitchFamily="34" charset="-79"/>
              </a:rPr>
              <a:t> </a:t>
            </a:r>
          </a:p>
          <a:p>
            <a:pPr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075240" cy="101297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FF00"/>
                </a:solidFill>
                <a:cs typeface="David" pitchFamily="34" charset="-79"/>
              </a:rPr>
              <a:t>Почему </a:t>
            </a:r>
            <a:r>
              <a:rPr lang="ru-RU" dirty="0" err="1">
                <a:solidFill>
                  <a:srgbClr val="FFFF00"/>
                </a:solidFill>
                <a:cs typeface="David" pitchFamily="34" charset="-79"/>
              </a:rPr>
              <a:t>Прокопьич</a:t>
            </a:r>
            <a:r>
              <a:rPr lang="ru-RU" dirty="0">
                <a:solidFill>
                  <a:srgbClr val="FFFF00"/>
                </a:solidFill>
                <a:cs typeface="David" pitchFamily="34" charset="-79"/>
              </a:rPr>
              <a:t> сперва отказался учить </a:t>
            </a:r>
            <a:r>
              <a:rPr lang="ru-RU" dirty="0" err="1">
                <a:solidFill>
                  <a:srgbClr val="FFFF00"/>
                </a:solidFill>
                <a:cs typeface="David" pitchFamily="34" charset="-79"/>
              </a:rPr>
              <a:t>Данилушку</a:t>
            </a:r>
            <a:r>
              <a:rPr lang="ru-RU" dirty="0">
                <a:solidFill>
                  <a:srgbClr val="FFFF00"/>
                </a:solidFill>
                <a:cs typeface="David" pitchFamily="34" charset="-79"/>
              </a:rPr>
              <a:t>?</a:t>
            </a:r>
            <a:br>
              <a:rPr lang="ru-RU" dirty="0">
                <a:solidFill>
                  <a:srgbClr val="FFFF00"/>
                </a:solidFill>
                <a:cs typeface="David" pitchFamily="34" charset="-79"/>
              </a:rPr>
            </a:br>
            <a:endParaRPr lang="ru-RU" dirty="0">
              <a:solidFill>
                <a:srgbClr val="FFFF00"/>
              </a:solidFill>
              <a:cs typeface="David" pitchFamily="34" charset="-79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043608" y="1772816"/>
            <a:ext cx="8100391" cy="4824535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FFC000"/>
                </a:solidFill>
                <a:cs typeface="David" pitchFamily="34" charset="-79"/>
              </a:rPr>
              <a:t>Мальчик показался ему слабым</a:t>
            </a:r>
          </a:p>
          <a:p>
            <a:r>
              <a:rPr lang="ru-RU" sz="4000" dirty="0">
                <a:solidFill>
                  <a:srgbClr val="FFC000"/>
                </a:solidFill>
                <a:cs typeface="David" pitchFamily="34" charset="-79"/>
              </a:rPr>
              <a:t>Мальчик показался ему недостаточно талантливым</a:t>
            </a:r>
          </a:p>
          <a:p>
            <a:r>
              <a:rPr lang="ru-RU" sz="4000" dirty="0" err="1">
                <a:solidFill>
                  <a:srgbClr val="FFC000"/>
                </a:solidFill>
                <a:cs typeface="David" pitchFamily="34" charset="-79"/>
              </a:rPr>
              <a:t>Данилушка</a:t>
            </a:r>
            <a:r>
              <a:rPr lang="ru-RU" sz="4000" dirty="0">
                <a:solidFill>
                  <a:srgbClr val="FFC000"/>
                </a:solidFill>
                <a:cs typeface="David" pitchFamily="34" charset="-79"/>
              </a:rPr>
              <a:t> был сиротой</a:t>
            </a:r>
          </a:p>
          <a:p>
            <a:endParaRPr lang="ru-RU" sz="3200" dirty="0">
              <a:solidFill>
                <a:srgbClr val="FFFF00"/>
              </a:solidFill>
              <a:cs typeface="David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32968" y="4800600"/>
            <a:ext cx="45719" cy="6856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55776" y="620688"/>
            <a:ext cx="1224136" cy="2736304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99592" y="4869160"/>
            <a:ext cx="6451104" cy="1512168"/>
          </a:xfrm>
        </p:spPr>
        <p:txBody>
          <a:bodyPr>
            <a:no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C000"/>
                </a:solidFill>
                <a:latin typeface="+mj-lt"/>
              </a:rPr>
              <a:t>от мастеров по каменному делу; 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C000"/>
                </a:solidFill>
                <a:latin typeface="+mj-lt"/>
              </a:rPr>
              <a:t>от </a:t>
            </a:r>
            <a:r>
              <a:rPr lang="ru-RU" sz="2800" dirty="0" err="1" smtClean="0">
                <a:solidFill>
                  <a:srgbClr val="FFC000"/>
                </a:solidFill>
                <a:latin typeface="+mj-lt"/>
              </a:rPr>
              <a:t>Прокопьича</a:t>
            </a:r>
            <a:r>
              <a:rPr lang="ru-RU" sz="2800" dirty="0" smtClean="0">
                <a:solidFill>
                  <a:srgbClr val="FFC000"/>
                </a:solidFill>
                <a:latin typeface="+mj-lt"/>
              </a:rPr>
              <a:t>,  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C000"/>
                </a:solidFill>
                <a:latin typeface="+mj-lt"/>
              </a:rPr>
              <a:t>от бабушки-травницы </a:t>
            </a:r>
            <a:r>
              <a:rPr lang="ru-RU" sz="2800" dirty="0" err="1" smtClean="0">
                <a:solidFill>
                  <a:srgbClr val="FFC000"/>
                </a:solidFill>
                <a:latin typeface="+mj-lt"/>
              </a:rPr>
              <a:t>Вихорихи</a:t>
            </a:r>
            <a:r>
              <a:rPr lang="ru-RU" sz="2800" dirty="0" smtClean="0">
                <a:solidFill>
                  <a:srgbClr val="FFC000"/>
                </a:solidFill>
                <a:latin typeface="+mj-lt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ru-RU" sz="2800" dirty="0">
              <a:solidFill>
                <a:srgbClr val="FFC000"/>
              </a:solidFill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smtClean="0">
                <a:ln>
                  <a:noFill/>
                </a:ln>
                <a:solidFill>
                  <a:srgbClr val="45464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Мальчик показался ему слабым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smtClean="0">
                <a:ln>
                  <a:noFill/>
                </a:ln>
                <a:solidFill>
                  <a:srgbClr val="45464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Мальчик показался ему недостаточно талантливым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smtClean="0">
                <a:ln>
                  <a:noFill/>
                </a:ln>
                <a:solidFill>
                  <a:srgbClr val="45464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Данилушка был сиротой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-482888" y="-131243"/>
            <a:ext cx="915934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ea typeface="Times New Roman" pitchFamily="18" charset="0"/>
                <a:cs typeface="David" pitchFamily="34" charset="-79"/>
              </a:rPr>
              <a:t>От кого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ea typeface="Times New Roman" pitchFamily="18" charset="0"/>
                <a:cs typeface="David" pitchFamily="34" charset="-79"/>
              </a:rPr>
              <a:t>Данилушка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ea typeface="Times New Roman" pitchFamily="18" charset="0"/>
                <a:cs typeface="David" pitchFamily="34" charset="-79"/>
              </a:rPr>
              <a:t> впервые услышал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ea typeface="Times New Roman" pitchFamily="18" charset="0"/>
                <a:cs typeface="David" pitchFamily="34" charset="-79"/>
              </a:rPr>
              <a:t> о каменном цветке?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cs typeface="David" pitchFamily="34" charset="-79"/>
            </a:endParaRPr>
          </a:p>
        </p:txBody>
      </p:sp>
      <p:pic>
        <p:nvPicPr>
          <p:cNvPr id="18435" name="Picture 3" descr="C:\Users\БИБЛИОТЕКА\Desktop\post-384086-12768844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908720"/>
            <a:ext cx="2952329" cy="40761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4306490"/>
          </a:xfrm>
        </p:spPr>
        <p:txBody>
          <a:bodyPr/>
          <a:lstStyle/>
          <a:p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49003" y="1916832"/>
            <a:ext cx="644599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СПАСИБО ЗА </a:t>
            </a:r>
          </a:p>
          <a:p>
            <a:pPr algn="ctr"/>
            <a:r>
              <a:rPr lang="ru-RU" sz="7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ВНИМАНИЕ!</a:t>
            </a:r>
            <a:endParaRPr lang="ru-RU" sz="7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200</Words>
  <Application>Microsoft Office PowerPoint</Application>
  <PresentationFormat>Экран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Викторина по произведению П.П.Бажова Каменный цветок</vt:lpstr>
      <vt:lpstr>Каким талантом обладал Данилушка Недокормыш? </vt:lpstr>
      <vt:lpstr>Почему парнишки боялись ходить к Прокопьичу на выучку? </vt:lpstr>
      <vt:lpstr>Какими знаниями владела Бабушка Вихориха? </vt:lpstr>
      <vt:lpstr>. Каким талантом обладал Данилушка Недокормыш? </vt:lpstr>
      <vt:lpstr>Каким особенным свойством обладал каменный цветок? </vt:lpstr>
      <vt:lpstr>Почему Прокопьич сперва отказался учить Данилушку? 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 по произведению П.П.Бажова Каменный цветок</dc:title>
  <dc:creator>БИБЛИОТЕКА</dc:creator>
  <cp:lastModifiedBy>БИБЛИОТЕКА</cp:lastModifiedBy>
  <cp:revision>21</cp:revision>
  <dcterms:created xsi:type="dcterms:W3CDTF">2019-03-04T06:08:31Z</dcterms:created>
  <dcterms:modified xsi:type="dcterms:W3CDTF">2019-03-04T10:41:38Z</dcterms:modified>
</cp:coreProperties>
</file>