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1" r:id="rId3"/>
    <p:sldId id="257" r:id="rId4"/>
    <p:sldId id="258" r:id="rId5"/>
    <p:sldId id="259" r:id="rId6"/>
    <p:sldId id="260" r:id="rId7"/>
    <p:sldId id="261" r:id="rId8"/>
    <p:sldId id="262" r:id="rId9"/>
    <p:sldId id="302" r:id="rId10"/>
    <p:sldId id="303" r:id="rId11"/>
    <p:sldId id="263" r:id="rId12"/>
    <p:sldId id="264" r:id="rId13"/>
    <p:sldId id="304"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96" r:id="rId36"/>
    <p:sldId id="297" r:id="rId37"/>
    <p:sldId id="298" r:id="rId38"/>
    <p:sldId id="299" r:id="rId39"/>
    <p:sldId id="300" r:id="rId40"/>
    <p:sldId id="287" r:id="rId41"/>
    <p:sldId id="295" r:id="rId42"/>
    <p:sldId id="294" r:id="rId43"/>
    <p:sldId id="291" r:id="rId4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21C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31" autoAdjust="0"/>
    <p:restoredTop sz="94654" autoAdjust="0"/>
  </p:normalViewPr>
  <p:slideViewPr>
    <p:cSldViewPr>
      <p:cViewPr>
        <p:scale>
          <a:sx n="75" d="100"/>
          <a:sy n="75" d="100"/>
        </p:scale>
        <p:origin x="-2724" y="-8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23.03.2013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23.03.2013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23.03.2013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23.03.2013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23.03.2013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23.03.2013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23.03.2013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23.03.2013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_____Microsoft_Office_Excel_97-20031.xls"/></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_____Microsoft_Office_Excel_97-20032.xls"/></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3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4.gif"/><Relationship Id="rId4" Type="http://schemas.openxmlformats.org/officeDocument/2006/relationships/image" Target="../media/image63.gi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7" name="Прямоугольник 6"/>
          <p:cNvSpPr/>
          <p:nvPr/>
        </p:nvSpPr>
        <p:spPr>
          <a:xfrm>
            <a:off x="2143108" y="857232"/>
            <a:ext cx="184731" cy="1015663"/>
          </a:xfrm>
          <a:prstGeom prst="rect">
            <a:avLst/>
          </a:prstGeom>
        </p:spPr>
        <p:txBody>
          <a:bodyPr wrap="none">
            <a:spAutoFit/>
          </a:bodyPr>
          <a:lstStyle/>
          <a:p>
            <a:endParaRPr lang="ru-RU" sz="6000" b="1" dirty="0">
              <a:solidFill>
                <a:schemeClr val="bg1"/>
              </a:solidFill>
            </a:endParaRPr>
          </a:p>
        </p:txBody>
      </p:sp>
      <p:sp>
        <p:nvSpPr>
          <p:cNvPr id="8" name="Прямоугольник 7"/>
          <p:cNvSpPr/>
          <p:nvPr/>
        </p:nvSpPr>
        <p:spPr>
          <a:xfrm>
            <a:off x="4499992" y="2714620"/>
            <a:ext cx="1956591" cy="707886"/>
          </a:xfrm>
          <a:prstGeom prst="rect">
            <a:avLst/>
          </a:prstGeom>
        </p:spPr>
        <p:txBody>
          <a:bodyPr wrap="square">
            <a:spAutoFit/>
          </a:bodyPr>
          <a:lstStyle/>
          <a:p>
            <a:endParaRPr lang="ru-RU" sz="4000" dirty="0">
              <a:solidFill>
                <a:schemeClr val="bg1"/>
              </a:solidFill>
            </a:endParaRPr>
          </a:p>
        </p:txBody>
      </p:sp>
      <p:pic>
        <p:nvPicPr>
          <p:cNvPr id="14337" name="Picture 1" descr="D:\P1020310.JPG"/>
          <p:cNvPicPr>
            <a:picLocks noChangeAspect="1" noChangeArrowheads="1"/>
          </p:cNvPicPr>
          <p:nvPr/>
        </p:nvPicPr>
        <p:blipFill>
          <a:blip r:embed="rId3" cstate="print"/>
          <a:srcRect l="15225" t="4614" r="8305"/>
          <a:stretch>
            <a:fillRect/>
          </a:stretch>
        </p:blipFill>
        <p:spPr bwMode="auto">
          <a:xfrm>
            <a:off x="4283968" y="2304715"/>
            <a:ext cx="4515443" cy="4224445"/>
          </a:xfrm>
          <a:prstGeom prst="rect">
            <a:avLst/>
          </a:prstGeom>
          <a:noFill/>
        </p:spPr>
      </p:pic>
      <p:pic>
        <p:nvPicPr>
          <p:cNvPr id="14338" name="Picture 2" descr="D:\Pictures\изображения\104_PANA\P1040385.JPG"/>
          <p:cNvPicPr>
            <a:picLocks noChangeAspect="1" noChangeArrowheads="1"/>
          </p:cNvPicPr>
          <p:nvPr/>
        </p:nvPicPr>
        <p:blipFill>
          <a:blip r:embed="rId4" cstate="print"/>
          <a:srcRect l="5882" t="2307" r="5882"/>
          <a:stretch>
            <a:fillRect/>
          </a:stretch>
        </p:blipFill>
        <p:spPr bwMode="auto">
          <a:xfrm>
            <a:off x="323528" y="332656"/>
            <a:ext cx="4248765" cy="352839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9525"/>
            <a:ext cx="9153526" cy="6867525"/>
          </a:xfrm>
          <a:prstGeom prst="rect">
            <a:avLst/>
          </a:prstGeom>
          <a:noFill/>
        </p:spPr>
      </p:pic>
      <p:pic>
        <p:nvPicPr>
          <p:cNvPr id="57346" name="Picture 2" descr="C:\Users\User\Desktop\для Инны\P1100244.JPG"/>
          <p:cNvPicPr>
            <a:picLocks noChangeAspect="1" noChangeArrowheads="1"/>
          </p:cNvPicPr>
          <p:nvPr/>
        </p:nvPicPr>
        <p:blipFill>
          <a:blip r:embed="rId3" cstate="print"/>
          <a:srcRect l="26990" r="22146" b="3230"/>
          <a:stretch>
            <a:fillRect/>
          </a:stretch>
        </p:blipFill>
        <p:spPr bwMode="auto">
          <a:xfrm rot="16200000">
            <a:off x="2028836" y="-76508"/>
            <a:ext cx="5291958" cy="755044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7" name="Прямоугольник 6"/>
          <p:cNvSpPr/>
          <p:nvPr/>
        </p:nvSpPr>
        <p:spPr>
          <a:xfrm>
            <a:off x="2143108" y="857232"/>
            <a:ext cx="184731" cy="1015663"/>
          </a:xfrm>
          <a:prstGeom prst="rect">
            <a:avLst/>
          </a:prstGeom>
        </p:spPr>
        <p:txBody>
          <a:bodyPr wrap="none">
            <a:spAutoFit/>
          </a:bodyPr>
          <a:lstStyle/>
          <a:p>
            <a:endParaRPr lang="ru-RU" sz="6000" b="1" dirty="0">
              <a:solidFill>
                <a:schemeClr val="bg1"/>
              </a:solidFill>
            </a:endParaRPr>
          </a:p>
        </p:txBody>
      </p:sp>
      <p:sp>
        <p:nvSpPr>
          <p:cNvPr id="8" name="Прямоугольник 7"/>
          <p:cNvSpPr/>
          <p:nvPr/>
        </p:nvSpPr>
        <p:spPr>
          <a:xfrm>
            <a:off x="3143240" y="2714620"/>
            <a:ext cx="184731" cy="707886"/>
          </a:xfrm>
          <a:prstGeom prst="rect">
            <a:avLst/>
          </a:prstGeom>
        </p:spPr>
        <p:txBody>
          <a:bodyPr wrap="none">
            <a:spAutoFit/>
          </a:bodyPr>
          <a:lstStyle/>
          <a:p>
            <a:endParaRPr lang="ru-RU" sz="4000" dirty="0">
              <a:solidFill>
                <a:schemeClr val="bg1"/>
              </a:solidFill>
            </a:endParaRPr>
          </a:p>
        </p:txBody>
      </p:sp>
      <p:sp>
        <p:nvSpPr>
          <p:cNvPr id="9" name="Прямоугольник 8"/>
          <p:cNvSpPr/>
          <p:nvPr/>
        </p:nvSpPr>
        <p:spPr>
          <a:xfrm>
            <a:off x="611560" y="476672"/>
            <a:ext cx="7920880" cy="1200329"/>
          </a:xfrm>
          <a:prstGeom prst="rect">
            <a:avLst/>
          </a:prstGeom>
        </p:spPr>
        <p:txBody>
          <a:bodyPr wrap="square">
            <a:spAutoFit/>
          </a:bodyPr>
          <a:lstStyle/>
          <a:p>
            <a:pPr algn="ctr"/>
            <a:r>
              <a:rPr lang="ru-RU" sz="3600" b="1" dirty="0" smtClean="0">
                <a:solidFill>
                  <a:schemeClr val="accent2">
                    <a:lumMod val="60000"/>
                    <a:lumOff val="40000"/>
                  </a:schemeClr>
                </a:solidFill>
                <a:latin typeface="Comic Sans MS" pitchFamily="66" charset="0"/>
                <a:cs typeface="Times New Roman" pitchFamily="18" charset="0"/>
              </a:rPr>
              <a:t>Как использовать алгоритмы на уроках русского языка? </a:t>
            </a:r>
            <a:endParaRPr lang="ru-RU" sz="3600" dirty="0">
              <a:solidFill>
                <a:schemeClr val="accent2">
                  <a:lumMod val="60000"/>
                  <a:lumOff val="40000"/>
                </a:schemeClr>
              </a:solidFill>
            </a:endParaRPr>
          </a:p>
        </p:txBody>
      </p:sp>
      <p:sp>
        <p:nvSpPr>
          <p:cNvPr id="10" name="Прямоугольник 9"/>
          <p:cNvSpPr/>
          <p:nvPr/>
        </p:nvSpPr>
        <p:spPr>
          <a:xfrm>
            <a:off x="467544" y="1772816"/>
            <a:ext cx="8280920" cy="4524315"/>
          </a:xfrm>
          <a:prstGeom prst="rect">
            <a:avLst/>
          </a:prstGeom>
        </p:spPr>
        <p:txBody>
          <a:bodyPr wrap="square">
            <a:spAutoFit/>
          </a:bodyPr>
          <a:lstStyle/>
          <a:p>
            <a:pPr>
              <a:buNone/>
            </a:pPr>
            <a:r>
              <a:rPr lang="ru-RU" sz="2400" dirty="0" smtClean="0">
                <a:solidFill>
                  <a:schemeClr val="bg1"/>
                </a:solidFill>
                <a:latin typeface="Comic Sans MS" pitchFamily="66" charset="0"/>
                <a:cs typeface="Times New Roman" pitchFamily="18" charset="0"/>
              </a:rPr>
              <a:t>1.Ученикам предлагается готовый алгоритм, в котором есть некоторая нелогичность. Чтобы ее устранить, требуется выявить принцип, которому подчиняется весь алгоритм.</a:t>
            </a:r>
          </a:p>
          <a:p>
            <a:pPr>
              <a:buNone/>
            </a:pPr>
            <a:endParaRPr lang="ru-RU" sz="2400" dirty="0" smtClean="0">
              <a:solidFill>
                <a:schemeClr val="bg1"/>
              </a:solidFill>
              <a:latin typeface="Comic Sans MS" pitchFamily="66" charset="0"/>
              <a:cs typeface="Times New Roman" pitchFamily="18" charset="0"/>
            </a:endParaRPr>
          </a:p>
          <a:p>
            <a:pPr>
              <a:buNone/>
            </a:pPr>
            <a:endParaRPr lang="ru-RU" sz="2400" dirty="0" smtClean="0">
              <a:solidFill>
                <a:schemeClr val="bg1"/>
              </a:solidFill>
              <a:latin typeface="Comic Sans MS" pitchFamily="66" charset="0"/>
              <a:cs typeface="Times New Roman" pitchFamily="18" charset="0"/>
            </a:endParaRPr>
          </a:p>
          <a:p>
            <a:pPr>
              <a:buNone/>
            </a:pPr>
            <a:endParaRPr lang="ru-RU" sz="2400" dirty="0" smtClean="0">
              <a:solidFill>
                <a:schemeClr val="bg1"/>
              </a:solidFill>
              <a:latin typeface="Comic Sans MS" pitchFamily="66" charset="0"/>
              <a:cs typeface="Times New Roman" pitchFamily="18" charset="0"/>
            </a:endParaRPr>
          </a:p>
          <a:p>
            <a:pPr>
              <a:buNone/>
            </a:pPr>
            <a:endParaRPr lang="ru-RU" sz="2400" dirty="0" smtClean="0">
              <a:solidFill>
                <a:schemeClr val="bg1"/>
              </a:solidFill>
              <a:latin typeface="Comic Sans MS" pitchFamily="66" charset="0"/>
              <a:cs typeface="Times New Roman" pitchFamily="18" charset="0"/>
            </a:endParaRPr>
          </a:p>
          <a:p>
            <a:pPr>
              <a:buNone/>
            </a:pPr>
            <a:r>
              <a:rPr lang="ru-RU" sz="2400" dirty="0" smtClean="0">
                <a:solidFill>
                  <a:schemeClr val="bg1"/>
                </a:solidFill>
                <a:latin typeface="Comic Sans MS" pitchFamily="66" charset="0"/>
                <a:cs typeface="Times New Roman" pitchFamily="18" charset="0"/>
              </a:rPr>
              <a:t>2.  Ученики могут сами создавать алгоритмы для небольшого по объему материала с последующим коллективным обсуждением результатов работы. Можно это задание сделать домашним.</a:t>
            </a:r>
            <a:endParaRPr lang="ru-RU" sz="2400" dirty="0">
              <a:solidFill>
                <a:schemeClr val="bg1"/>
              </a:solidFill>
              <a:latin typeface="Comic Sans MS" pitchFamily="66" charset="0"/>
              <a:cs typeface="Times New Roman" pitchFamily="18" charset="0"/>
            </a:endParaRPr>
          </a:p>
        </p:txBody>
      </p:sp>
      <p:pic>
        <p:nvPicPr>
          <p:cNvPr id="11" name="Picture 1" descr="E:\DCIM\110_PANA\P1100259.JPG"/>
          <p:cNvPicPr>
            <a:picLocks noChangeAspect="1" noChangeArrowheads="1"/>
          </p:cNvPicPr>
          <p:nvPr/>
        </p:nvPicPr>
        <p:blipFill>
          <a:blip r:embed="rId3" cstate="print"/>
          <a:srcRect l="22146" t="13316" r="19975" b="6658"/>
          <a:stretch>
            <a:fillRect/>
          </a:stretch>
        </p:blipFill>
        <p:spPr bwMode="auto">
          <a:xfrm>
            <a:off x="5701387" y="2826561"/>
            <a:ext cx="2964548" cy="206786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9" name="Прямоугольник 8"/>
          <p:cNvSpPr/>
          <p:nvPr/>
        </p:nvSpPr>
        <p:spPr>
          <a:xfrm>
            <a:off x="539552" y="620688"/>
            <a:ext cx="8064896" cy="2246769"/>
          </a:xfrm>
          <a:prstGeom prst="rect">
            <a:avLst/>
          </a:prstGeom>
        </p:spPr>
        <p:txBody>
          <a:bodyPr wrap="square">
            <a:spAutoFit/>
          </a:bodyPr>
          <a:lstStyle/>
          <a:p>
            <a:pPr>
              <a:buNone/>
            </a:pPr>
            <a:r>
              <a:rPr lang="ru-RU" sz="2800" dirty="0" smtClean="0">
                <a:solidFill>
                  <a:schemeClr val="bg1"/>
                </a:solidFill>
                <a:latin typeface="Comic Sans MS" pitchFamily="66" charset="0"/>
                <a:cs typeface="Times New Roman" pitchFamily="18" charset="0"/>
              </a:rPr>
              <a:t>3. Механическая отработка материала по предложенному алгоритму. Имеет большое значение в достижении орфографического навыка.</a:t>
            </a:r>
          </a:p>
          <a:p>
            <a:endParaRPr lang="ru-RU" sz="2800" dirty="0">
              <a:solidFill>
                <a:schemeClr val="accent2">
                  <a:lumMod val="60000"/>
                  <a:lumOff val="40000"/>
                </a:schemeClr>
              </a:solidFill>
              <a:latin typeface="Comic Sans MS" pitchFamily="66" charset="0"/>
            </a:endParaRPr>
          </a:p>
        </p:txBody>
      </p:sp>
      <p:pic>
        <p:nvPicPr>
          <p:cNvPr id="27649" name="Picture 1" descr="C:\Users\User\Desktop\P1060436.JPG"/>
          <p:cNvPicPr>
            <a:picLocks noChangeAspect="1" noChangeArrowheads="1"/>
          </p:cNvPicPr>
          <p:nvPr/>
        </p:nvPicPr>
        <p:blipFill>
          <a:blip r:embed="rId3" cstate="print"/>
          <a:srcRect/>
          <a:stretch>
            <a:fillRect/>
          </a:stretch>
        </p:blipFill>
        <p:spPr bwMode="auto">
          <a:xfrm>
            <a:off x="2843808" y="2186862"/>
            <a:ext cx="5662307" cy="424673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9526" y="-9525"/>
            <a:ext cx="9153526" cy="6867525"/>
          </a:xfrm>
          <a:prstGeom prst="rect">
            <a:avLst/>
          </a:prstGeom>
          <a:noFill/>
        </p:spPr>
      </p:pic>
      <p:sp>
        <p:nvSpPr>
          <p:cNvPr id="7" name="Прямоугольник 6"/>
          <p:cNvSpPr/>
          <p:nvPr/>
        </p:nvSpPr>
        <p:spPr>
          <a:xfrm>
            <a:off x="683568" y="548680"/>
            <a:ext cx="7992888" cy="5693866"/>
          </a:xfrm>
          <a:prstGeom prst="rect">
            <a:avLst/>
          </a:prstGeom>
        </p:spPr>
        <p:txBody>
          <a:bodyPr wrap="square">
            <a:spAutoFit/>
          </a:bodyPr>
          <a:lstStyle/>
          <a:p>
            <a:pPr>
              <a:buNone/>
            </a:pPr>
            <a:r>
              <a:rPr lang="ru-RU" sz="2800" dirty="0" smtClean="0">
                <a:solidFill>
                  <a:schemeClr val="bg1"/>
                </a:solidFill>
                <a:latin typeface="Comic Sans MS" pitchFamily="66" charset="0"/>
                <a:cs typeface="Times New Roman" pitchFamily="18" charset="0"/>
              </a:rPr>
              <a:t>4.  Алгоритмы как карточки-консультации, использующиеся в качестве опорных конспектов на этапе усвоения нового материала, а также «помощников» затрудняющимся ученикам.</a:t>
            </a:r>
          </a:p>
          <a:p>
            <a:pPr>
              <a:buNone/>
            </a:pPr>
            <a:endParaRPr lang="ru-RU" sz="2800" dirty="0" smtClean="0">
              <a:solidFill>
                <a:schemeClr val="bg1"/>
              </a:solidFill>
              <a:latin typeface="Comic Sans MS" pitchFamily="66" charset="0"/>
              <a:cs typeface="Times New Roman" pitchFamily="18" charset="0"/>
            </a:endParaRPr>
          </a:p>
          <a:p>
            <a:pPr>
              <a:buNone/>
            </a:pPr>
            <a:endParaRPr lang="ru-RU" sz="2800" dirty="0" smtClean="0">
              <a:solidFill>
                <a:schemeClr val="bg1"/>
              </a:solidFill>
              <a:latin typeface="Comic Sans MS" pitchFamily="66" charset="0"/>
              <a:cs typeface="Times New Roman" pitchFamily="18" charset="0"/>
            </a:endParaRPr>
          </a:p>
          <a:p>
            <a:pPr>
              <a:buNone/>
            </a:pPr>
            <a:endParaRPr lang="ru-RU" sz="2800" dirty="0" smtClean="0">
              <a:solidFill>
                <a:schemeClr val="bg1"/>
              </a:solidFill>
              <a:latin typeface="Comic Sans MS" pitchFamily="66" charset="0"/>
              <a:cs typeface="Times New Roman" pitchFamily="18" charset="0"/>
            </a:endParaRPr>
          </a:p>
          <a:p>
            <a:pPr>
              <a:buNone/>
            </a:pPr>
            <a:endParaRPr lang="ru-RU" sz="2800" dirty="0" smtClean="0">
              <a:solidFill>
                <a:schemeClr val="bg1"/>
              </a:solidFill>
              <a:latin typeface="Comic Sans MS" pitchFamily="66" charset="0"/>
              <a:cs typeface="Times New Roman" pitchFamily="18" charset="0"/>
            </a:endParaRPr>
          </a:p>
          <a:p>
            <a:pPr>
              <a:buNone/>
            </a:pPr>
            <a:endParaRPr lang="ru-RU" sz="2800" dirty="0" smtClean="0">
              <a:solidFill>
                <a:schemeClr val="bg1"/>
              </a:solidFill>
              <a:latin typeface="Comic Sans MS" pitchFamily="66" charset="0"/>
              <a:cs typeface="Times New Roman" pitchFamily="18" charset="0"/>
            </a:endParaRPr>
          </a:p>
          <a:p>
            <a:pPr>
              <a:buNone/>
            </a:pPr>
            <a:r>
              <a:rPr lang="ru-RU" sz="2800" dirty="0" smtClean="0">
                <a:solidFill>
                  <a:schemeClr val="bg1"/>
                </a:solidFill>
                <a:latin typeface="Comic Sans MS" pitchFamily="66" charset="0"/>
                <a:cs typeface="Times New Roman" pitchFamily="18" charset="0"/>
              </a:rPr>
              <a:t>5.Отбор только того материала, который подчиняется определенной части алгоритма, из большого по объему текста.</a:t>
            </a:r>
          </a:p>
        </p:txBody>
      </p:sp>
      <p:pic>
        <p:nvPicPr>
          <p:cNvPr id="28674" name="Picture 2" descr="C:\Users\User\Desktop\P1060472.JPG"/>
          <p:cNvPicPr>
            <a:picLocks noChangeAspect="1" noChangeArrowheads="1"/>
          </p:cNvPicPr>
          <p:nvPr/>
        </p:nvPicPr>
        <p:blipFill>
          <a:blip r:embed="rId3" cstate="print"/>
          <a:srcRect/>
          <a:stretch>
            <a:fillRect/>
          </a:stretch>
        </p:blipFill>
        <p:spPr bwMode="auto">
          <a:xfrm>
            <a:off x="5580112" y="2492896"/>
            <a:ext cx="3048339" cy="228625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3" cstate="print"/>
          <a:srcRect/>
          <a:stretch>
            <a:fillRect/>
          </a:stretch>
        </p:blipFill>
        <p:spPr bwMode="auto">
          <a:xfrm>
            <a:off x="0" y="-9525"/>
            <a:ext cx="9153526" cy="6867525"/>
          </a:xfrm>
          <a:prstGeom prst="rect">
            <a:avLst/>
          </a:prstGeom>
          <a:noFill/>
        </p:spPr>
      </p:pic>
      <p:sp>
        <p:nvSpPr>
          <p:cNvPr id="7" name="Прямоугольник 6"/>
          <p:cNvSpPr/>
          <p:nvPr/>
        </p:nvSpPr>
        <p:spPr>
          <a:xfrm>
            <a:off x="2143108" y="857232"/>
            <a:ext cx="184731" cy="1015663"/>
          </a:xfrm>
          <a:prstGeom prst="rect">
            <a:avLst/>
          </a:prstGeom>
        </p:spPr>
        <p:txBody>
          <a:bodyPr wrap="none">
            <a:spAutoFit/>
          </a:bodyPr>
          <a:lstStyle/>
          <a:p>
            <a:endParaRPr lang="ru-RU" sz="6000" b="1" dirty="0">
              <a:solidFill>
                <a:schemeClr val="bg1"/>
              </a:solidFill>
            </a:endParaRPr>
          </a:p>
        </p:txBody>
      </p:sp>
      <p:sp>
        <p:nvSpPr>
          <p:cNvPr id="8" name="Прямоугольник 7"/>
          <p:cNvSpPr/>
          <p:nvPr/>
        </p:nvSpPr>
        <p:spPr>
          <a:xfrm>
            <a:off x="3143240" y="2714620"/>
            <a:ext cx="184731" cy="707886"/>
          </a:xfrm>
          <a:prstGeom prst="rect">
            <a:avLst/>
          </a:prstGeom>
        </p:spPr>
        <p:txBody>
          <a:bodyPr wrap="none">
            <a:spAutoFit/>
          </a:bodyPr>
          <a:lstStyle/>
          <a:p>
            <a:endParaRPr lang="ru-RU" sz="4000" dirty="0">
              <a:solidFill>
                <a:schemeClr val="bg1"/>
              </a:solidFill>
            </a:endParaRPr>
          </a:p>
        </p:txBody>
      </p:sp>
      <p:sp>
        <p:nvSpPr>
          <p:cNvPr id="9" name="Прямоугольник 8"/>
          <p:cNvSpPr/>
          <p:nvPr/>
        </p:nvSpPr>
        <p:spPr>
          <a:xfrm>
            <a:off x="539552" y="548680"/>
            <a:ext cx="8064896" cy="954107"/>
          </a:xfrm>
          <a:prstGeom prst="rect">
            <a:avLst/>
          </a:prstGeom>
        </p:spPr>
        <p:txBody>
          <a:bodyPr wrap="square">
            <a:spAutoFit/>
          </a:bodyPr>
          <a:lstStyle/>
          <a:p>
            <a:pPr algn="ctr"/>
            <a:r>
              <a:rPr lang="ru-RU" sz="2800" b="1" dirty="0" smtClean="0">
                <a:solidFill>
                  <a:schemeClr val="accent2">
                    <a:lumMod val="60000"/>
                    <a:lumOff val="40000"/>
                  </a:schemeClr>
                </a:solidFill>
                <a:latin typeface="Comic Sans MS" pitchFamily="66" charset="0"/>
              </a:rPr>
              <a:t>Процесс становления орфографических навыков учащихся</a:t>
            </a:r>
            <a:endParaRPr lang="ru-RU" sz="2800" dirty="0">
              <a:solidFill>
                <a:schemeClr val="accent2">
                  <a:lumMod val="60000"/>
                  <a:lumOff val="40000"/>
                </a:schemeClr>
              </a:solidFill>
            </a:endParaRPr>
          </a:p>
        </p:txBody>
      </p:sp>
      <p:graphicFrame>
        <p:nvGraphicFramePr>
          <p:cNvPr id="2050" name="Object 2"/>
          <p:cNvGraphicFramePr>
            <a:graphicFrameLocks noChangeAspect="1"/>
          </p:cNvGraphicFramePr>
          <p:nvPr/>
        </p:nvGraphicFramePr>
        <p:xfrm>
          <a:off x="1187624" y="1556792"/>
          <a:ext cx="7056784" cy="2746681"/>
        </p:xfrm>
        <a:graphic>
          <a:graphicData uri="http://schemas.openxmlformats.org/presentationml/2006/ole">
            <p:oleObj spid="_x0000_s2050" name="Диаграмма" r:id="rId4" imgW="5857200" imgH="2199240" progId="Excel.Sheet.8">
              <p:embed/>
            </p:oleObj>
          </a:graphicData>
        </a:graphic>
      </p:graphicFrame>
      <p:sp>
        <p:nvSpPr>
          <p:cNvPr id="10" name="Прямоугольник 9"/>
          <p:cNvSpPr/>
          <p:nvPr/>
        </p:nvSpPr>
        <p:spPr>
          <a:xfrm>
            <a:off x="395536" y="4437112"/>
            <a:ext cx="8208912" cy="1938992"/>
          </a:xfrm>
          <a:prstGeom prst="rect">
            <a:avLst/>
          </a:prstGeom>
        </p:spPr>
        <p:txBody>
          <a:bodyPr wrap="square">
            <a:spAutoFit/>
          </a:bodyPr>
          <a:lstStyle/>
          <a:p>
            <a:pPr algn="ctr"/>
            <a:r>
              <a:rPr lang="ru-RU" sz="2000" dirty="0" smtClean="0">
                <a:solidFill>
                  <a:schemeClr val="bg1"/>
                </a:solidFill>
                <a:latin typeface="Comic Sans MS" pitchFamily="66" charset="0"/>
                <a:cs typeface="Times New Roman" pitchFamily="18" charset="0"/>
              </a:rPr>
              <a:t>Из данной диаграммы видно, что использование алгоритма обучения орфографическому правилу на уроке даёт положительный результат, так как учащиеся не только практически владеют правилом, но могут характеризовать орфограммы и дифференцировать их по видам в пределах морфем, слов. </a:t>
            </a:r>
            <a:endParaRPr lang="ru-RU" sz="2000"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3" cstate="print"/>
          <a:srcRect/>
          <a:stretch>
            <a:fillRect/>
          </a:stretch>
        </p:blipFill>
        <p:spPr bwMode="auto">
          <a:xfrm>
            <a:off x="-9526" y="-9525"/>
            <a:ext cx="9153526" cy="6867525"/>
          </a:xfrm>
          <a:prstGeom prst="rect">
            <a:avLst/>
          </a:prstGeom>
          <a:noFill/>
        </p:spPr>
      </p:pic>
      <p:sp>
        <p:nvSpPr>
          <p:cNvPr id="9" name="Прямоугольник 8"/>
          <p:cNvSpPr/>
          <p:nvPr/>
        </p:nvSpPr>
        <p:spPr>
          <a:xfrm>
            <a:off x="395536" y="332656"/>
            <a:ext cx="8208912" cy="1384995"/>
          </a:xfrm>
          <a:prstGeom prst="rect">
            <a:avLst/>
          </a:prstGeom>
        </p:spPr>
        <p:txBody>
          <a:bodyPr wrap="square">
            <a:spAutoFit/>
          </a:bodyPr>
          <a:lstStyle/>
          <a:p>
            <a:pPr algn="ctr"/>
            <a:r>
              <a:rPr lang="ru-RU" sz="2800" b="1" dirty="0" smtClean="0">
                <a:solidFill>
                  <a:schemeClr val="accent2">
                    <a:lumMod val="60000"/>
                    <a:lumOff val="40000"/>
                  </a:schemeClr>
                </a:solidFill>
                <a:latin typeface="Comic Sans MS" pitchFamily="66" charset="0"/>
                <a:cs typeface="Times New Roman" pitchFamily="18" charset="0"/>
              </a:rPr>
              <a:t>Уровень орфографической грамотности учащихся </a:t>
            </a:r>
            <a:r>
              <a:rPr lang="en-US" sz="2800" b="1" dirty="0" smtClean="0">
                <a:solidFill>
                  <a:schemeClr val="accent2">
                    <a:lumMod val="60000"/>
                    <a:lumOff val="40000"/>
                  </a:schemeClr>
                </a:solidFill>
                <a:latin typeface="Comic Sans MS" pitchFamily="66" charset="0"/>
                <a:cs typeface="Times New Roman" pitchFamily="18" charset="0"/>
              </a:rPr>
              <a:t>VII</a:t>
            </a:r>
            <a:r>
              <a:rPr lang="ru-RU" sz="2800" b="1" dirty="0" smtClean="0">
                <a:solidFill>
                  <a:schemeClr val="accent2">
                    <a:lumMod val="60000"/>
                    <a:lumOff val="40000"/>
                  </a:schemeClr>
                </a:solidFill>
                <a:latin typeface="Comic Sans MS" pitchFamily="66" charset="0"/>
                <a:cs typeface="Times New Roman" pitchFamily="18" charset="0"/>
              </a:rPr>
              <a:t> класс</a:t>
            </a:r>
            <a:r>
              <a:rPr lang="ru-RU" sz="2800" b="1" dirty="0" smtClean="0">
                <a:solidFill>
                  <a:schemeClr val="accent2">
                    <a:lumMod val="60000"/>
                    <a:lumOff val="40000"/>
                  </a:schemeClr>
                </a:solidFill>
                <a:latin typeface="Comic Sans MS" pitchFamily="66" charset="0"/>
              </a:rPr>
              <a:t>ов</a:t>
            </a:r>
            <a:r>
              <a:rPr lang="ru-RU" sz="2800" b="1" dirty="0" smtClean="0">
                <a:solidFill>
                  <a:schemeClr val="accent2">
                    <a:lumMod val="60000"/>
                    <a:lumOff val="40000"/>
                  </a:schemeClr>
                </a:solidFill>
                <a:latin typeface="Comic Sans MS" pitchFamily="66" charset="0"/>
                <a:cs typeface="Times New Roman" pitchFamily="18" charset="0"/>
              </a:rPr>
              <a:t> по результатам итогового тестирования</a:t>
            </a:r>
            <a:endParaRPr lang="ru-RU" sz="2800" dirty="0">
              <a:solidFill>
                <a:schemeClr val="accent2">
                  <a:lumMod val="60000"/>
                  <a:lumOff val="40000"/>
                </a:schemeClr>
              </a:solidFill>
            </a:endParaRPr>
          </a:p>
        </p:txBody>
      </p:sp>
      <p:graphicFrame>
        <p:nvGraphicFramePr>
          <p:cNvPr id="3074" name="Object 2"/>
          <p:cNvGraphicFramePr>
            <a:graphicFrameLocks noChangeAspect="1"/>
          </p:cNvGraphicFramePr>
          <p:nvPr/>
        </p:nvGraphicFramePr>
        <p:xfrm>
          <a:off x="611560" y="1844824"/>
          <a:ext cx="7777163" cy="2376487"/>
        </p:xfrm>
        <a:graphic>
          <a:graphicData uri="http://schemas.openxmlformats.org/presentationml/2006/ole">
            <p:oleObj spid="_x0000_s3074" name="Worksheet" r:id="rId4" imgW="5857200" imgH="3179520" progId="Excel.Sheet.8">
              <p:embed/>
            </p:oleObj>
          </a:graphicData>
        </a:graphic>
      </p:graphicFrame>
      <p:sp>
        <p:nvSpPr>
          <p:cNvPr id="10" name="Прямоугольник 9"/>
          <p:cNvSpPr/>
          <p:nvPr/>
        </p:nvSpPr>
        <p:spPr>
          <a:xfrm>
            <a:off x="395536" y="4221088"/>
            <a:ext cx="8064896" cy="2246769"/>
          </a:xfrm>
          <a:prstGeom prst="rect">
            <a:avLst/>
          </a:prstGeom>
        </p:spPr>
        <p:txBody>
          <a:bodyPr wrap="square">
            <a:spAutoFit/>
          </a:bodyPr>
          <a:lstStyle/>
          <a:p>
            <a:pPr algn="ctr"/>
            <a:r>
              <a:rPr lang="ru-RU" sz="2000" dirty="0" smtClean="0">
                <a:solidFill>
                  <a:schemeClr val="bg1"/>
                </a:solidFill>
                <a:latin typeface="Comic Sans MS" pitchFamily="66" charset="0"/>
                <a:cs typeface="Times New Roman" pitchFamily="18" charset="0"/>
              </a:rPr>
              <a:t>Данная диаграмма показывает, что учащихся, обладающих уровнем знаний, не соответствующих  стандарту нет. Однако, учитывая факторы, влияющие на уровень успеваемости учащихся, и, приведённые выше  данные диаграммы, позволяют сделать вывод, что уровень усвоения несколько выше в классе А,  так как принцип работы с правилом  им был известен с 5 класса.</a:t>
            </a:r>
            <a:endParaRPr lang="ru-RU" sz="2000" dirty="0">
              <a:solidFill>
                <a:schemeClr val="bg1"/>
              </a:solidFill>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9526" y="-9525"/>
            <a:ext cx="9153526" cy="6867525"/>
          </a:xfrm>
          <a:prstGeom prst="rect">
            <a:avLst/>
          </a:prstGeom>
          <a:noFill/>
        </p:spPr>
      </p:pic>
      <p:sp>
        <p:nvSpPr>
          <p:cNvPr id="7" name="Прямоугольник 6"/>
          <p:cNvSpPr/>
          <p:nvPr/>
        </p:nvSpPr>
        <p:spPr>
          <a:xfrm>
            <a:off x="2143108" y="857232"/>
            <a:ext cx="184731" cy="1015663"/>
          </a:xfrm>
          <a:prstGeom prst="rect">
            <a:avLst/>
          </a:prstGeom>
        </p:spPr>
        <p:txBody>
          <a:bodyPr wrap="none">
            <a:spAutoFit/>
          </a:bodyPr>
          <a:lstStyle/>
          <a:p>
            <a:endParaRPr lang="ru-RU" sz="6000" b="1" dirty="0">
              <a:solidFill>
                <a:schemeClr val="bg1"/>
              </a:solidFill>
            </a:endParaRPr>
          </a:p>
        </p:txBody>
      </p:sp>
      <p:sp>
        <p:nvSpPr>
          <p:cNvPr id="8" name="Прямоугольник 7"/>
          <p:cNvSpPr/>
          <p:nvPr/>
        </p:nvSpPr>
        <p:spPr>
          <a:xfrm>
            <a:off x="3143240" y="2714620"/>
            <a:ext cx="184731" cy="707886"/>
          </a:xfrm>
          <a:prstGeom prst="rect">
            <a:avLst/>
          </a:prstGeom>
        </p:spPr>
        <p:txBody>
          <a:bodyPr wrap="none">
            <a:spAutoFit/>
          </a:bodyPr>
          <a:lstStyle/>
          <a:p>
            <a:endParaRPr lang="ru-RU" sz="4000" dirty="0">
              <a:solidFill>
                <a:schemeClr val="bg1"/>
              </a:solidFill>
            </a:endParaRPr>
          </a:p>
        </p:txBody>
      </p:sp>
      <p:sp>
        <p:nvSpPr>
          <p:cNvPr id="9" name="Прямоугольник 8"/>
          <p:cNvSpPr/>
          <p:nvPr/>
        </p:nvSpPr>
        <p:spPr>
          <a:xfrm>
            <a:off x="611560" y="692696"/>
            <a:ext cx="7992888" cy="5693866"/>
          </a:xfrm>
          <a:prstGeom prst="rect">
            <a:avLst/>
          </a:prstGeom>
        </p:spPr>
        <p:txBody>
          <a:bodyPr wrap="square">
            <a:spAutoFit/>
          </a:bodyPr>
          <a:lstStyle/>
          <a:p>
            <a:pPr algn="just">
              <a:spcBef>
                <a:spcPts val="0"/>
              </a:spcBef>
              <a:buNone/>
            </a:pPr>
            <a:r>
              <a:rPr lang="ru-RU" dirty="0" smtClean="0">
                <a:solidFill>
                  <a:schemeClr val="tx2">
                    <a:lumMod val="50000"/>
                  </a:schemeClr>
                </a:solidFill>
                <a:latin typeface="Comic Sans MS" pitchFamily="66" charset="0"/>
                <a:cs typeface="Times New Roman" pitchFamily="18" charset="0"/>
              </a:rPr>
              <a:t>     </a:t>
            </a:r>
            <a:r>
              <a:rPr lang="ru-RU" sz="2800" dirty="0" smtClean="0">
                <a:solidFill>
                  <a:schemeClr val="bg1"/>
                </a:solidFill>
                <a:latin typeface="Comic Sans MS" pitchFamily="66" charset="0"/>
                <a:cs typeface="Times New Roman" pitchFamily="18" charset="0"/>
              </a:rPr>
              <a:t>Внедрение алгоритмических систем в обучение русскому языку особенно в условиях подготовки к единому государственному экзамену – это  эффективный путь развития учащихся, повышения их грамотности:</a:t>
            </a:r>
          </a:p>
          <a:p>
            <a:pPr algn="just">
              <a:spcBef>
                <a:spcPts val="0"/>
              </a:spcBef>
            </a:pPr>
            <a:r>
              <a:rPr lang="ru-RU" sz="2800" b="1" dirty="0" smtClean="0">
                <a:solidFill>
                  <a:schemeClr val="accent2">
                    <a:lumMod val="60000"/>
                    <a:lumOff val="40000"/>
                  </a:schemeClr>
                </a:solidFill>
                <a:latin typeface="Comic Sans MS" pitchFamily="66" charset="0"/>
                <a:cs typeface="Times New Roman" pitchFamily="18" charset="0"/>
              </a:rPr>
              <a:t>помогает </a:t>
            </a:r>
          </a:p>
          <a:p>
            <a:pPr algn="just">
              <a:spcBef>
                <a:spcPts val="0"/>
              </a:spcBef>
              <a:buFont typeface="Wingdings" pitchFamily="2" charset="2"/>
              <a:buChar char="Ø"/>
            </a:pPr>
            <a:r>
              <a:rPr lang="ru-RU" sz="2800" dirty="0" smtClean="0">
                <a:solidFill>
                  <a:schemeClr val="bg1"/>
                </a:solidFill>
                <a:latin typeface="Comic Sans MS" pitchFamily="66" charset="0"/>
                <a:cs typeface="Times New Roman" pitchFamily="18" charset="0"/>
              </a:rPr>
              <a:t>удержать в памяти логическую цепочку рассуждения, </a:t>
            </a:r>
          </a:p>
          <a:p>
            <a:pPr>
              <a:spcBef>
                <a:spcPts val="0"/>
              </a:spcBef>
              <a:buFont typeface="Wingdings" pitchFamily="2" charset="2"/>
              <a:buChar char="Ø"/>
            </a:pPr>
            <a:r>
              <a:rPr lang="ru-RU" sz="2800" dirty="0" smtClean="0">
                <a:solidFill>
                  <a:schemeClr val="bg1"/>
                </a:solidFill>
                <a:latin typeface="Comic Sans MS" pitchFamily="66" charset="0"/>
                <a:cs typeface="Times New Roman" pitchFamily="18" charset="0"/>
              </a:rPr>
              <a:t>сознательно применять систематизированные знания.</a:t>
            </a:r>
          </a:p>
          <a:p>
            <a:pPr>
              <a:spcBef>
                <a:spcPts val="0"/>
              </a:spcBef>
            </a:pPr>
            <a:r>
              <a:rPr lang="ru-RU" sz="2800" dirty="0" smtClean="0">
                <a:solidFill>
                  <a:schemeClr val="bg1"/>
                </a:solidFill>
                <a:latin typeface="Comic Sans MS" pitchFamily="66" charset="0"/>
                <a:cs typeface="Times New Roman" pitchFamily="18" charset="0"/>
              </a:rPr>
              <a:t>      Это способствует формированию личностных УУД  учащихся. </a:t>
            </a:r>
            <a:endParaRPr lang="ru-RU" sz="2800" dirty="0">
              <a:solidFill>
                <a:schemeClr val="bg1"/>
              </a:solidFill>
              <a:latin typeface="Comic Sans MS" pitchFamily="66" charset="0"/>
              <a:cs typeface="Times New Roman" pitchFamily="18" charset="0"/>
            </a:endParaRPr>
          </a:p>
        </p:txBody>
      </p:sp>
      <p:pic>
        <p:nvPicPr>
          <p:cNvPr id="11" name="Picture 2" descr="C:\Users\User\Desktop\x_895960d2.jpg"/>
          <p:cNvPicPr>
            <a:picLocks noChangeAspect="1" noChangeArrowheads="1"/>
          </p:cNvPicPr>
          <p:nvPr/>
        </p:nvPicPr>
        <p:blipFill>
          <a:blip r:embed="rId3" cstate="print"/>
          <a:srcRect/>
          <a:stretch>
            <a:fillRect/>
          </a:stretch>
        </p:blipFill>
        <p:spPr bwMode="auto">
          <a:xfrm>
            <a:off x="7261086" y="4869160"/>
            <a:ext cx="1496822" cy="169085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9" name="Прямоугольник 8"/>
          <p:cNvSpPr/>
          <p:nvPr/>
        </p:nvSpPr>
        <p:spPr>
          <a:xfrm>
            <a:off x="539552" y="692696"/>
            <a:ext cx="8208912" cy="3908762"/>
          </a:xfrm>
          <a:prstGeom prst="rect">
            <a:avLst/>
          </a:prstGeom>
        </p:spPr>
        <p:txBody>
          <a:bodyPr wrap="square">
            <a:spAutoFit/>
          </a:bodyPr>
          <a:lstStyle/>
          <a:p>
            <a:r>
              <a:rPr lang="ru-RU" sz="2800" dirty="0" smtClean="0">
                <a:solidFill>
                  <a:schemeClr val="bg1"/>
                </a:solidFill>
                <a:latin typeface="Comic Sans MS" pitchFamily="66" charset="0"/>
                <a:cs typeface="Times New Roman" pitchFamily="18" charset="0"/>
              </a:rPr>
              <a:t>      </a:t>
            </a:r>
            <a:r>
              <a:rPr lang="ru-RU" sz="3200" dirty="0" smtClean="0">
                <a:solidFill>
                  <a:schemeClr val="bg1"/>
                </a:solidFill>
                <a:latin typeface="Comic Sans MS" pitchFamily="66" charset="0"/>
                <a:cs typeface="Times New Roman" pitchFamily="18" charset="0"/>
              </a:rPr>
              <a:t>В процессе педагогической и воспитательной деятельности стараюсь формировать </a:t>
            </a:r>
            <a:r>
              <a:rPr lang="ru-RU" sz="3200" dirty="0" smtClean="0">
                <a:solidFill>
                  <a:schemeClr val="accent2">
                    <a:lumMod val="60000"/>
                    <a:lumOff val="40000"/>
                  </a:schemeClr>
                </a:solidFill>
                <a:latin typeface="Comic Sans MS" pitchFamily="66" charset="0"/>
                <a:cs typeface="Times New Roman" pitchFamily="18" charset="0"/>
              </a:rPr>
              <a:t>целостную систему  универсальных знаний</a:t>
            </a:r>
            <a:r>
              <a:rPr lang="ru-RU" sz="3200" dirty="0" smtClean="0">
                <a:solidFill>
                  <a:schemeClr val="bg1"/>
                </a:solidFill>
                <a:latin typeface="Comic Sans MS" pitchFamily="66" charset="0"/>
                <a:cs typeface="Times New Roman" pitchFamily="18" charset="0"/>
              </a:rPr>
              <a:t>,</a:t>
            </a:r>
            <a:r>
              <a:rPr lang="ru-RU" sz="3200" dirty="0" smtClean="0">
                <a:solidFill>
                  <a:schemeClr val="accent2">
                    <a:lumMod val="60000"/>
                    <a:lumOff val="40000"/>
                  </a:schemeClr>
                </a:solidFill>
                <a:latin typeface="Comic Sans MS" pitchFamily="66" charset="0"/>
                <a:cs typeface="Times New Roman" pitchFamily="18" charset="0"/>
              </a:rPr>
              <a:t> умений</a:t>
            </a:r>
            <a:r>
              <a:rPr lang="ru-RU" sz="3200" dirty="0" smtClean="0">
                <a:solidFill>
                  <a:schemeClr val="bg1"/>
                </a:solidFill>
                <a:latin typeface="Comic Sans MS" pitchFamily="66" charset="0"/>
                <a:cs typeface="Times New Roman" pitchFamily="18" charset="0"/>
              </a:rPr>
              <a:t>, </a:t>
            </a:r>
            <a:r>
              <a:rPr lang="ru-RU" sz="3200" dirty="0" smtClean="0">
                <a:solidFill>
                  <a:schemeClr val="accent2">
                    <a:lumMod val="60000"/>
                    <a:lumOff val="40000"/>
                  </a:schemeClr>
                </a:solidFill>
                <a:latin typeface="Comic Sans MS" pitchFamily="66" charset="0"/>
                <a:cs typeface="Times New Roman" pitchFamily="18" charset="0"/>
              </a:rPr>
              <a:t>навыков</a:t>
            </a:r>
            <a:r>
              <a:rPr lang="ru-RU" sz="3200" dirty="0" smtClean="0">
                <a:solidFill>
                  <a:schemeClr val="bg1"/>
                </a:solidFill>
                <a:latin typeface="Comic Sans MS" pitchFamily="66" charset="0"/>
                <a:cs typeface="Times New Roman" pitchFamily="18" charset="0"/>
              </a:rPr>
              <a:t>,  а также </a:t>
            </a:r>
            <a:r>
              <a:rPr lang="ru-RU" sz="3200" dirty="0" smtClean="0">
                <a:solidFill>
                  <a:schemeClr val="accent2">
                    <a:lumMod val="60000"/>
                    <a:lumOff val="40000"/>
                  </a:schemeClr>
                </a:solidFill>
                <a:latin typeface="Comic Sans MS" pitchFamily="66" charset="0"/>
                <a:cs typeface="Times New Roman" pitchFamily="18" charset="0"/>
              </a:rPr>
              <a:t>самостоятельность и личную ответственность учащегося</a:t>
            </a:r>
            <a:r>
              <a:rPr lang="ru-RU" sz="3200" dirty="0" smtClean="0">
                <a:solidFill>
                  <a:schemeClr val="bg1"/>
                </a:solidFill>
                <a:latin typeface="Comic Sans MS" pitchFamily="66" charset="0"/>
                <a:cs typeface="Times New Roman" pitchFamily="18" charset="0"/>
              </a:rPr>
              <a:t>. </a:t>
            </a:r>
          </a:p>
          <a:p>
            <a:endParaRPr lang="ru-RU" sz="2800" dirty="0" smtClean="0">
              <a:solidFill>
                <a:schemeClr val="bg1"/>
              </a:solidFill>
              <a:latin typeface="Comic Sans MS" pitchFamily="66" charset="0"/>
              <a:cs typeface="Times New Roman" pitchFamily="18" charset="0"/>
            </a:endParaRPr>
          </a:p>
          <a:p>
            <a:r>
              <a:rPr lang="ru-RU" sz="2800" dirty="0" smtClean="0">
                <a:solidFill>
                  <a:schemeClr val="bg1"/>
                </a:solidFill>
                <a:latin typeface="Comic Sans MS" pitchFamily="66" charset="0"/>
                <a:cs typeface="Times New Roman" pitchFamily="18" charset="0"/>
              </a:rPr>
              <a:t>       </a:t>
            </a:r>
            <a:endParaRPr lang="ru-RU" sz="2800" dirty="0">
              <a:solidFill>
                <a:schemeClr val="bg1"/>
              </a:solidFill>
            </a:endParaRPr>
          </a:p>
        </p:txBody>
      </p:sp>
      <p:pic>
        <p:nvPicPr>
          <p:cNvPr id="29698" name="Picture 2" descr="D:\P1020420.JPG"/>
          <p:cNvPicPr>
            <a:picLocks noChangeAspect="1" noChangeArrowheads="1"/>
          </p:cNvPicPr>
          <p:nvPr/>
        </p:nvPicPr>
        <p:blipFill>
          <a:blip r:embed="rId3" cstate="print"/>
          <a:srcRect/>
          <a:stretch>
            <a:fillRect/>
          </a:stretch>
        </p:blipFill>
        <p:spPr bwMode="auto">
          <a:xfrm>
            <a:off x="4932040" y="3789040"/>
            <a:ext cx="3707904" cy="2780928"/>
          </a:xfrm>
          <a:prstGeom prst="rect">
            <a:avLst/>
          </a:prstGeom>
          <a:ln>
            <a:noFill/>
          </a:ln>
          <a:effectLst>
            <a:softEdge rad="112500"/>
          </a:effectLst>
        </p:spPr>
      </p:pic>
      <p:pic>
        <p:nvPicPr>
          <p:cNvPr id="29699" name="Picture 3" descr="D:\P1020430.JPG"/>
          <p:cNvPicPr>
            <a:picLocks noChangeAspect="1" noChangeArrowheads="1"/>
          </p:cNvPicPr>
          <p:nvPr/>
        </p:nvPicPr>
        <p:blipFill>
          <a:blip r:embed="rId4" cstate="print"/>
          <a:srcRect/>
          <a:stretch>
            <a:fillRect/>
          </a:stretch>
        </p:blipFill>
        <p:spPr bwMode="auto">
          <a:xfrm>
            <a:off x="467544" y="3933056"/>
            <a:ext cx="3456384" cy="25922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255454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Именно </a:t>
            </a:r>
            <a:r>
              <a:rPr lang="ru-RU" sz="3200" b="1" dirty="0" smtClean="0">
                <a:solidFill>
                  <a:schemeClr val="accent2">
                    <a:lumMod val="60000"/>
                    <a:lumOff val="40000"/>
                  </a:schemeClr>
                </a:solidFill>
                <a:latin typeface="Comic Sans MS" pitchFamily="66" charset="0"/>
                <a:cs typeface="Times New Roman" pitchFamily="18" charset="0"/>
              </a:rPr>
              <a:t>самостоятельная работа </a:t>
            </a:r>
            <a:r>
              <a:rPr lang="ru-RU" sz="3200" dirty="0" smtClean="0">
                <a:solidFill>
                  <a:schemeClr val="bg1"/>
                </a:solidFill>
                <a:latin typeface="Comic Sans MS" pitchFamily="66" charset="0"/>
                <a:cs typeface="Times New Roman" pitchFamily="18" charset="0"/>
              </a:rPr>
              <a:t>создаёт ему условия для  возможности продумывать материал, анализировать и обобщать, продумывать свои выводы. </a:t>
            </a:r>
            <a:endParaRPr lang="ru-RU" sz="3200" dirty="0">
              <a:solidFill>
                <a:schemeClr val="bg1"/>
              </a:solidFill>
            </a:endParaRPr>
          </a:p>
        </p:txBody>
      </p:sp>
      <p:pic>
        <p:nvPicPr>
          <p:cNvPr id="30722" name="Picture 2" descr="D:\школа\уроки литературы\P1020764.JPG"/>
          <p:cNvPicPr>
            <a:picLocks noChangeAspect="1" noChangeArrowheads="1"/>
          </p:cNvPicPr>
          <p:nvPr/>
        </p:nvPicPr>
        <p:blipFill>
          <a:blip r:embed="rId3" cstate="print"/>
          <a:srcRect l="12803"/>
          <a:stretch>
            <a:fillRect/>
          </a:stretch>
        </p:blipFill>
        <p:spPr bwMode="auto">
          <a:xfrm>
            <a:off x="4716016" y="3284984"/>
            <a:ext cx="3851050" cy="3312368"/>
          </a:xfrm>
          <a:prstGeom prst="rect">
            <a:avLst/>
          </a:prstGeom>
          <a:ln>
            <a:noFill/>
          </a:ln>
          <a:effectLst>
            <a:softEdge rad="112500"/>
          </a:effectLst>
        </p:spPr>
      </p:pic>
      <p:pic>
        <p:nvPicPr>
          <p:cNvPr id="30723" name="Picture 3" descr="D:\школа\уроки литературы\P1020767.JPG"/>
          <p:cNvPicPr>
            <a:picLocks noChangeAspect="1" noChangeArrowheads="1"/>
          </p:cNvPicPr>
          <p:nvPr/>
        </p:nvPicPr>
        <p:blipFill>
          <a:blip r:embed="rId4" cstate="print"/>
          <a:srcRect/>
          <a:stretch>
            <a:fillRect/>
          </a:stretch>
        </p:blipFill>
        <p:spPr bwMode="auto">
          <a:xfrm>
            <a:off x="539552" y="3365611"/>
            <a:ext cx="4176464" cy="313234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7" name="Прямоугольник 6"/>
          <p:cNvSpPr/>
          <p:nvPr/>
        </p:nvSpPr>
        <p:spPr>
          <a:xfrm>
            <a:off x="467544" y="620688"/>
            <a:ext cx="8208912" cy="3416320"/>
          </a:xfrm>
          <a:prstGeom prst="rect">
            <a:avLst/>
          </a:prstGeom>
        </p:spPr>
        <p:txBody>
          <a:bodyPr wrap="square">
            <a:spAutoFit/>
          </a:bodyPr>
          <a:lstStyle/>
          <a:p>
            <a:pPr algn="just">
              <a:spcBef>
                <a:spcPts val="0"/>
              </a:spcBef>
            </a:pPr>
            <a:r>
              <a:rPr lang="ru-RU" dirty="0" smtClean="0">
                <a:solidFill>
                  <a:schemeClr val="accent6">
                    <a:lumMod val="75000"/>
                  </a:schemeClr>
                </a:solidFill>
                <a:latin typeface="Comic Sans MS" pitchFamily="66" charset="0"/>
                <a:cs typeface="Times New Roman" pitchFamily="18" charset="0"/>
              </a:rPr>
              <a:t>      </a:t>
            </a:r>
            <a:r>
              <a:rPr lang="ru-RU" sz="2400" dirty="0" smtClean="0">
                <a:solidFill>
                  <a:schemeClr val="bg1"/>
                </a:solidFill>
                <a:latin typeface="Comic Sans MS" pitchFamily="66" charset="0"/>
                <a:cs typeface="Times New Roman" pitchFamily="18" charset="0"/>
              </a:rPr>
              <a:t>Самостоятельная работа с литературой даёт возможность становлению ученика как будущего социального исследователя. </a:t>
            </a:r>
          </a:p>
          <a:p>
            <a:pPr algn="just">
              <a:spcBef>
                <a:spcPts val="0"/>
              </a:spcBef>
            </a:pPr>
            <a:r>
              <a:rPr lang="ru-RU" sz="2400" dirty="0" smtClean="0">
                <a:solidFill>
                  <a:schemeClr val="bg1"/>
                </a:solidFill>
                <a:latin typeface="Comic Sans MS" pitchFamily="66" charset="0"/>
                <a:cs typeface="Times New Roman" pitchFamily="18" charset="0"/>
              </a:rPr>
              <a:t>     Вся работа направлена на то, чтобы ученик осознанно, а не механически изучал предмет.  </a:t>
            </a:r>
          </a:p>
          <a:p>
            <a:pPr algn="just">
              <a:spcBef>
                <a:spcPts val="0"/>
              </a:spcBef>
            </a:pPr>
            <a:r>
              <a:rPr lang="ru-RU" sz="2400" dirty="0" smtClean="0">
                <a:solidFill>
                  <a:schemeClr val="bg1"/>
                </a:solidFill>
                <a:latin typeface="Comic Sans MS" pitchFamily="66" charset="0"/>
                <a:cs typeface="Times New Roman" pitchFamily="18" charset="0"/>
              </a:rPr>
              <a:t>      Данная деятельность помогает формированию не только личностных УУД, но и регулятивных, познавательных и коммуникативных.</a:t>
            </a:r>
          </a:p>
          <a:p>
            <a:pPr algn="just">
              <a:spcBef>
                <a:spcPts val="0"/>
              </a:spcBef>
            </a:pPr>
            <a:endParaRPr lang="ru-RU" sz="2400" dirty="0">
              <a:solidFill>
                <a:schemeClr val="bg1"/>
              </a:solidFill>
              <a:latin typeface="Comic Sans MS" pitchFamily="66" charset="0"/>
              <a:cs typeface="Times New Roman" pitchFamily="18" charset="0"/>
            </a:endParaRPr>
          </a:p>
        </p:txBody>
      </p:sp>
      <p:pic>
        <p:nvPicPr>
          <p:cNvPr id="8" name="Picture 6" descr="C:\Users\Gornaya2a9\Desktop\открытый урок чтения 6А 2010\P1030733.JPG"/>
          <p:cNvPicPr>
            <a:picLocks noChangeAspect="1" noChangeArrowheads="1"/>
          </p:cNvPicPr>
          <p:nvPr/>
        </p:nvPicPr>
        <p:blipFill>
          <a:blip r:embed="rId3" cstate="print"/>
          <a:srcRect/>
          <a:stretch>
            <a:fillRect/>
          </a:stretch>
        </p:blipFill>
        <p:spPr bwMode="auto">
          <a:xfrm>
            <a:off x="5364088" y="3573016"/>
            <a:ext cx="3377961" cy="304538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7" name="Прямоугольник 6"/>
          <p:cNvSpPr/>
          <p:nvPr/>
        </p:nvSpPr>
        <p:spPr>
          <a:xfrm>
            <a:off x="2143108" y="857232"/>
            <a:ext cx="184731" cy="1015663"/>
          </a:xfrm>
          <a:prstGeom prst="rect">
            <a:avLst/>
          </a:prstGeom>
        </p:spPr>
        <p:txBody>
          <a:bodyPr wrap="none">
            <a:spAutoFit/>
          </a:bodyPr>
          <a:lstStyle/>
          <a:p>
            <a:endParaRPr lang="ru-RU" sz="6000" b="1" dirty="0">
              <a:solidFill>
                <a:schemeClr val="bg1"/>
              </a:solidFill>
            </a:endParaRPr>
          </a:p>
        </p:txBody>
      </p:sp>
      <p:sp>
        <p:nvSpPr>
          <p:cNvPr id="8" name="Прямоугольник 7"/>
          <p:cNvSpPr/>
          <p:nvPr/>
        </p:nvSpPr>
        <p:spPr>
          <a:xfrm>
            <a:off x="4499992" y="2714620"/>
            <a:ext cx="1956591" cy="707886"/>
          </a:xfrm>
          <a:prstGeom prst="rect">
            <a:avLst/>
          </a:prstGeom>
        </p:spPr>
        <p:txBody>
          <a:bodyPr wrap="square">
            <a:spAutoFit/>
          </a:bodyPr>
          <a:lstStyle/>
          <a:p>
            <a:endParaRPr lang="ru-RU" sz="4000" dirty="0">
              <a:solidFill>
                <a:schemeClr val="bg1"/>
              </a:solidFill>
            </a:endParaRPr>
          </a:p>
        </p:txBody>
      </p:sp>
      <p:sp>
        <p:nvSpPr>
          <p:cNvPr id="9" name="Прямоугольник 8"/>
          <p:cNvSpPr/>
          <p:nvPr/>
        </p:nvSpPr>
        <p:spPr>
          <a:xfrm>
            <a:off x="467544" y="620688"/>
            <a:ext cx="8208912" cy="461665"/>
          </a:xfrm>
          <a:prstGeom prst="rect">
            <a:avLst/>
          </a:prstGeom>
        </p:spPr>
        <p:txBody>
          <a:bodyPr wrap="square">
            <a:spAutoFit/>
          </a:bodyPr>
          <a:lstStyle/>
          <a:p>
            <a:pPr algn="ctr"/>
            <a:r>
              <a:rPr lang="ru-RU" sz="2400" b="1" dirty="0" smtClean="0">
                <a:solidFill>
                  <a:schemeClr val="bg1"/>
                </a:solidFill>
                <a:latin typeface="Comic Sans MS" pitchFamily="66" charset="0"/>
                <a:cs typeface="Times New Roman" pitchFamily="18" charset="0"/>
              </a:rPr>
              <a:t>НОВОЙ ШКОЛЕ – НОВЫЕ СРЕДСТВА ОБУЧЕНИЯ</a:t>
            </a:r>
            <a:endParaRPr lang="ru-RU" sz="2400" dirty="0">
              <a:solidFill>
                <a:schemeClr val="bg1"/>
              </a:solidFill>
              <a:latin typeface="Comic Sans MS" pitchFamily="66" charset="0"/>
              <a:cs typeface="Times New Roman" pitchFamily="18" charset="0"/>
            </a:endParaRPr>
          </a:p>
        </p:txBody>
      </p:sp>
      <p:sp>
        <p:nvSpPr>
          <p:cNvPr id="10" name="Прямоугольник 9"/>
          <p:cNvSpPr/>
          <p:nvPr/>
        </p:nvSpPr>
        <p:spPr>
          <a:xfrm>
            <a:off x="683568" y="1196752"/>
            <a:ext cx="7704856" cy="3139321"/>
          </a:xfrm>
          <a:prstGeom prst="rect">
            <a:avLst/>
          </a:prstGeom>
        </p:spPr>
        <p:txBody>
          <a:bodyPr wrap="square">
            <a:spAutoFit/>
          </a:bodyPr>
          <a:lstStyle/>
          <a:p>
            <a:pPr algn="ctr">
              <a:buNone/>
            </a:pPr>
            <a:r>
              <a:rPr lang="ru-RU" sz="3600" b="1" dirty="0" smtClean="0">
                <a:solidFill>
                  <a:schemeClr val="accent2">
                    <a:lumMod val="60000"/>
                    <a:lumOff val="40000"/>
                  </a:schemeClr>
                </a:solidFill>
                <a:latin typeface="Comic Sans MS" pitchFamily="66" charset="0"/>
                <a:cs typeface="Times New Roman" pitchFamily="18" charset="0"/>
              </a:rPr>
              <a:t>Эффективные педагогические технологии, способствующие достижению предметных, </a:t>
            </a:r>
            <a:r>
              <a:rPr lang="ru-RU" sz="3600" b="1" dirty="0" err="1" smtClean="0">
                <a:solidFill>
                  <a:schemeClr val="accent2">
                    <a:lumMod val="60000"/>
                    <a:lumOff val="40000"/>
                  </a:schemeClr>
                </a:solidFill>
                <a:latin typeface="Comic Sans MS" pitchFamily="66" charset="0"/>
                <a:cs typeface="Times New Roman" pitchFamily="18" charset="0"/>
              </a:rPr>
              <a:t>метапредметных</a:t>
            </a:r>
            <a:r>
              <a:rPr lang="ru-RU" sz="3600" b="1" dirty="0" smtClean="0">
                <a:solidFill>
                  <a:schemeClr val="accent2">
                    <a:lumMod val="60000"/>
                    <a:lumOff val="40000"/>
                  </a:schemeClr>
                </a:solidFill>
                <a:latin typeface="Comic Sans MS" pitchFamily="66" charset="0"/>
                <a:cs typeface="Times New Roman" pitchFamily="18" charset="0"/>
              </a:rPr>
              <a:t> и личностных результатов образования</a:t>
            </a:r>
          </a:p>
          <a:p>
            <a:endParaRPr lang="ru-RU" dirty="0">
              <a:solidFill>
                <a:srgbClr val="FFC000"/>
              </a:solidFill>
              <a:latin typeface="Comic Sans MS" pitchFamily="66" charset="0"/>
            </a:endParaRPr>
          </a:p>
        </p:txBody>
      </p:sp>
      <p:pic>
        <p:nvPicPr>
          <p:cNvPr id="12" name="Рисунок 11" descr="\\FILESERVERDC\afsedu\Для_Димы\1111\наша новая школа333333333333.jpg"/>
          <p:cNvPicPr/>
          <p:nvPr/>
        </p:nvPicPr>
        <p:blipFill>
          <a:blip r:embed="rId3" cstate="print"/>
          <a:srcRect/>
          <a:stretch>
            <a:fillRect/>
          </a:stretch>
        </p:blipFill>
        <p:spPr bwMode="auto">
          <a:xfrm>
            <a:off x="395536" y="5157192"/>
            <a:ext cx="2160240" cy="1440160"/>
          </a:xfrm>
          <a:prstGeom prst="rect">
            <a:avLst/>
          </a:prstGeom>
          <a:noFill/>
          <a:ln w="9525">
            <a:noFill/>
            <a:miter lim="800000"/>
            <a:headEnd/>
            <a:tailEnd/>
          </a:ln>
        </p:spPr>
      </p:pic>
      <p:pic>
        <p:nvPicPr>
          <p:cNvPr id="14338" name="Picture 2" descr="http://ecring.ucoz.ru/rubric/school.jpg"/>
          <p:cNvPicPr>
            <a:picLocks noChangeAspect="1" noChangeArrowheads="1"/>
          </p:cNvPicPr>
          <p:nvPr/>
        </p:nvPicPr>
        <p:blipFill>
          <a:blip r:embed="rId4" cstate="print"/>
          <a:srcRect/>
          <a:stretch>
            <a:fillRect/>
          </a:stretch>
        </p:blipFill>
        <p:spPr bwMode="auto">
          <a:xfrm>
            <a:off x="6156176" y="4005064"/>
            <a:ext cx="2331029" cy="260664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sp>
        <p:nvSpPr>
          <p:cNvPr id="7" name="Прямоугольник 6"/>
          <p:cNvSpPr/>
          <p:nvPr/>
        </p:nvSpPr>
        <p:spPr>
          <a:xfrm>
            <a:off x="467544" y="548680"/>
            <a:ext cx="8208912" cy="3539430"/>
          </a:xfrm>
          <a:prstGeom prst="rect">
            <a:avLst/>
          </a:prstGeom>
        </p:spPr>
        <p:txBody>
          <a:bodyPr wrap="square">
            <a:spAutoFit/>
          </a:bodyPr>
          <a:lstStyle/>
          <a:p>
            <a:r>
              <a:rPr lang="ru-RU" sz="2800" dirty="0" smtClean="0">
                <a:solidFill>
                  <a:schemeClr val="bg1"/>
                </a:solidFill>
                <a:latin typeface="Comic Sans MS" pitchFamily="66" charset="0"/>
              </a:rPr>
              <a:t>      Современное образование имеет множество инновационных технологий, которые направлены на  формирование у детей способности самостоятельно мыслить, искать информацию и анализировать, чётко планировать действия, принимать решения. Он должен уметь сотрудничать в группе, коллективе. </a:t>
            </a:r>
            <a:endParaRPr lang="ru-RU" sz="2800" dirty="0">
              <a:solidFill>
                <a:schemeClr val="bg1"/>
              </a:solidFill>
            </a:endParaRPr>
          </a:p>
        </p:txBody>
      </p:sp>
      <p:pic>
        <p:nvPicPr>
          <p:cNvPr id="8" name="Picture 5" descr="C:\Users\Gornaya2a9\Desktop\фото-2 2010-2011\Инна Сергеевна и Юлия Петровна Урок по Блоку 10-е классы\P1040369.JPG"/>
          <p:cNvPicPr>
            <a:picLocks noChangeAspect="1" noChangeArrowheads="1"/>
          </p:cNvPicPr>
          <p:nvPr/>
        </p:nvPicPr>
        <p:blipFill>
          <a:blip r:embed="rId3" cstate="print"/>
          <a:srcRect/>
          <a:stretch>
            <a:fillRect/>
          </a:stretch>
        </p:blipFill>
        <p:spPr bwMode="auto">
          <a:xfrm>
            <a:off x="2843808" y="3645024"/>
            <a:ext cx="2694730" cy="2020565"/>
          </a:xfrm>
          <a:prstGeom prst="rect">
            <a:avLst/>
          </a:prstGeom>
          <a:ln>
            <a:noFill/>
          </a:ln>
          <a:effectLst>
            <a:softEdge rad="112500"/>
          </a:effectLst>
        </p:spPr>
      </p:pic>
      <p:pic>
        <p:nvPicPr>
          <p:cNvPr id="9" name="Picture 13" descr="C:\Users\Gornaya2a9\Desktop\фото-2 2010-2011\Инна Сергеевна и Юлия Петровна Урок по Блоку 10-е классы\P1040380.JPG"/>
          <p:cNvPicPr>
            <a:picLocks noChangeAspect="1" noChangeArrowheads="1"/>
          </p:cNvPicPr>
          <p:nvPr/>
        </p:nvPicPr>
        <p:blipFill>
          <a:blip r:embed="rId4" cstate="print"/>
          <a:srcRect/>
          <a:stretch>
            <a:fillRect/>
          </a:stretch>
        </p:blipFill>
        <p:spPr bwMode="auto">
          <a:xfrm>
            <a:off x="5580112" y="4221088"/>
            <a:ext cx="3145532" cy="235914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7" name="Прямоугольник 6"/>
          <p:cNvSpPr/>
          <p:nvPr/>
        </p:nvSpPr>
        <p:spPr>
          <a:xfrm>
            <a:off x="539552" y="692696"/>
            <a:ext cx="8136904" cy="2677656"/>
          </a:xfrm>
          <a:prstGeom prst="rect">
            <a:avLst/>
          </a:prstGeom>
        </p:spPr>
        <p:txBody>
          <a:bodyPr wrap="square">
            <a:spAutoFit/>
          </a:bodyPr>
          <a:lstStyle/>
          <a:p>
            <a:r>
              <a:rPr lang="ru-RU" sz="2800" dirty="0" smtClean="0">
                <a:solidFill>
                  <a:schemeClr val="bg1"/>
                </a:solidFill>
                <a:latin typeface="Comic Sans MS" pitchFamily="66" charset="0"/>
                <a:cs typeface="Times New Roman" pitchFamily="18" charset="0"/>
              </a:rPr>
              <a:t>      Сегодня обучение связано, в первую очередь, с развивающими и воспитательными функциями, с личностно-ориентированными педагогическими технологиями – всё это предполагает всестороннее развитие ученика.</a:t>
            </a:r>
            <a:endParaRPr lang="ru-RU" sz="2800" dirty="0">
              <a:solidFill>
                <a:schemeClr val="bg1"/>
              </a:solidFill>
            </a:endParaRPr>
          </a:p>
        </p:txBody>
      </p:sp>
      <p:pic>
        <p:nvPicPr>
          <p:cNvPr id="7172" name="Picture 4" descr="C:\Users\User\Desktop\картинки\678.gif"/>
          <p:cNvPicPr>
            <a:picLocks noChangeAspect="1" noChangeArrowheads="1" noCrop="1"/>
          </p:cNvPicPr>
          <p:nvPr/>
        </p:nvPicPr>
        <p:blipFill>
          <a:blip r:embed="rId3" cstate="print"/>
          <a:srcRect/>
          <a:stretch>
            <a:fillRect/>
          </a:stretch>
        </p:blipFill>
        <p:spPr bwMode="auto">
          <a:xfrm>
            <a:off x="539552" y="3645024"/>
            <a:ext cx="3062022" cy="2808312"/>
          </a:xfrm>
          <a:prstGeom prst="rect">
            <a:avLst/>
          </a:prstGeom>
          <a:noFill/>
        </p:spPr>
      </p:pic>
      <p:pic>
        <p:nvPicPr>
          <p:cNvPr id="31746" name="Picture 2" descr="D:\школа\Полезные овощи 22 октября 2010 (5б)\P1030773.JPG"/>
          <p:cNvPicPr>
            <a:picLocks noChangeAspect="1" noChangeArrowheads="1"/>
          </p:cNvPicPr>
          <p:nvPr/>
        </p:nvPicPr>
        <p:blipFill>
          <a:blip r:embed="rId4" cstate="print"/>
          <a:srcRect/>
          <a:stretch>
            <a:fillRect/>
          </a:stretch>
        </p:blipFill>
        <p:spPr bwMode="auto">
          <a:xfrm>
            <a:off x="4644008" y="3573016"/>
            <a:ext cx="3947931" cy="296094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sp>
        <p:nvSpPr>
          <p:cNvPr id="7" name="Прямоугольник 6"/>
          <p:cNvSpPr/>
          <p:nvPr/>
        </p:nvSpPr>
        <p:spPr>
          <a:xfrm>
            <a:off x="539552" y="476672"/>
            <a:ext cx="8136904" cy="4401205"/>
          </a:xfrm>
          <a:prstGeom prst="rect">
            <a:avLst/>
          </a:prstGeom>
        </p:spPr>
        <p:txBody>
          <a:bodyPr wrap="square">
            <a:spAutoFit/>
          </a:bodyPr>
          <a:lstStyle/>
          <a:p>
            <a:r>
              <a:rPr lang="ru-RU" b="1" dirty="0" smtClean="0">
                <a:solidFill>
                  <a:srgbClr val="FF0000"/>
                </a:solidFill>
                <a:latin typeface="Comic Sans MS" pitchFamily="66" charset="0"/>
                <a:cs typeface="Times New Roman" pitchFamily="18" charset="0"/>
              </a:rPr>
              <a:t>      </a:t>
            </a:r>
            <a:r>
              <a:rPr lang="ru-RU" sz="2800" b="1" dirty="0" smtClean="0">
                <a:solidFill>
                  <a:schemeClr val="accent2">
                    <a:lumMod val="60000"/>
                    <a:lumOff val="40000"/>
                  </a:schemeClr>
                </a:solidFill>
                <a:latin typeface="Comic Sans MS" pitchFamily="66" charset="0"/>
                <a:cs typeface="Times New Roman" pitchFamily="18" charset="0"/>
              </a:rPr>
              <a:t>Метод учебного проекта </a:t>
            </a:r>
            <a:r>
              <a:rPr lang="ru-RU" sz="2800" b="1" dirty="0" smtClean="0">
                <a:solidFill>
                  <a:schemeClr val="bg1"/>
                </a:solidFill>
                <a:latin typeface="Comic Sans MS" pitchFamily="66" charset="0"/>
                <a:cs typeface="Times New Roman" pitchFamily="18" charset="0"/>
              </a:rPr>
              <a:t>– это одна из личностно -ориентированных технологий, способ организации самостоятельной деятельности учащихся, направленный на решение задачи учебного проекта, интегрирующий в себе проблемный подход, групповые методы, рефлексивные, </a:t>
            </a:r>
            <a:r>
              <a:rPr lang="ru-RU" sz="2800" b="1" dirty="0" err="1" smtClean="0">
                <a:solidFill>
                  <a:schemeClr val="bg1"/>
                </a:solidFill>
                <a:latin typeface="Comic Sans MS" pitchFamily="66" charset="0"/>
                <a:cs typeface="Times New Roman" pitchFamily="18" charset="0"/>
              </a:rPr>
              <a:t>презентативные</a:t>
            </a:r>
            <a:r>
              <a:rPr lang="ru-RU" sz="2800" b="1" dirty="0" smtClean="0">
                <a:solidFill>
                  <a:schemeClr val="bg1"/>
                </a:solidFill>
                <a:latin typeface="Comic Sans MS" pitchFamily="66" charset="0"/>
                <a:cs typeface="Times New Roman" pitchFamily="18" charset="0"/>
              </a:rPr>
              <a:t>, исследовательские, </a:t>
            </a:r>
          </a:p>
          <a:p>
            <a:r>
              <a:rPr lang="ru-RU" sz="2800" b="1" dirty="0" smtClean="0">
                <a:solidFill>
                  <a:schemeClr val="bg1"/>
                </a:solidFill>
                <a:latin typeface="Comic Sans MS" pitchFamily="66" charset="0"/>
                <a:cs typeface="Times New Roman" pitchFamily="18" charset="0"/>
              </a:rPr>
              <a:t>поисковые и прочие методики.</a:t>
            </a:r>
            <a:endParaRPr lang="ru-RU" sz="2800" b="1" dirty="0">
              <a:solidFill>
                <a:schemeClr val="bg1"/>
              </a:solidFill>
              <a:latin typeface="Comic Sans MS" pitchFamily="66" charset="0"/>
              <a:cs typeface="Times New Roman" pitchFamily="18" charset="0"/>
            </a:endParaRPr>
          </a:p>
        </p:txBody>
      </p:sp>
      <p:pic>
        <p:nvPicPr>
          <p:cNvPr id="8" name="Picture 2" descr="http://essayist.home.sprynet.com/guy_reading_poetry_hg_wht.gif"/>
          <p:cNvPicPr>
            <a:picLocks noChangeAspect="1" noChangeArrowheads="1" noCrop="1"/>
          </p:cNvPicPr>
          <p:nvPr/>
        </p:nvPicPr>
        <p:blipFill>
          <a:blip r:embed="rId3" cstate="print"/>
          <a:srcRect/>
          <a:stretch>
            <a:fillRect/>
          </a:stretch>
        </p:blipFill>
        <p:spPr bwMode="auto">
          <a:xfrm>
            <a:off x="6516217" y="3212976"/>
            <a:ext cx="2207510" cy="3359088"/>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9526" y="-9525"/>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sp>
        <p:nvSpPr>
          <p:cNvPr id="7" name="Прямоугольник 6"/>
          <p:cNvSpPr/>
          <p:nvPr/>
        </p:nvSpPr>
        <p:spPr>
          <a:xfrm>
            <a:off x="1115616" y="476672"/>
            <a:ext cx="6981398" cy="523220"/>
          </a:xfrm>
          <a:prstGeom prst="rect">
            <a:avLst/>
          </a:prstGeom>
        </p:spPr>
        <p:txBody>
          <a:bodyPr wrap="none">
            <a:spAutoFit/>
          </a:bodyPr>
          <a:lstStyle/>
          <a:p>
            <a:pPr algn="ctr"/>
            <a:r>
              <a:rPr lang="ru-RU" sz="2800" b="1" dirty="0" smtClean="0">
                <a:solidFill>
                  <a:schemeClr val="accent2">
                    <a:lumMod val="60000"/>
                    <a:lumOff val="40000"/>
                  </a:schemeClr>
                </a:solidFill>
                <a:latin typeface="Comic Sans MS" pitchFamily="66" charset="0"/>
              </a:rPr>
              <a:t>ПЛАНИРОВАНИЕ ЭТАПОВ ПРОЕКТА</a:t>
            </a:r>
            <a:endParaRPr lang="ru-RU" sz="2800" dirty="0">
              <a:solidFill>
                <a:schemeClr val="accent2">
                  <a:lumMod val="60000"/>
                  <a:lumOff val="40000"/>
                </a:schemeClr>
              </a:solidFill>
            </a:endParaRPr>
          </a:p>
        </p:txBody>
      </p:sp>
      <p:sp>
        <p:nvSpPr>
          <p:cNvPr id="8" name="Прямоугольник 7"/>
          <p:cNvSpPr/>
          <p:nvPr/>
        </p:nvSpPr>
        <p:spPr>
          <a:xfrm>
            <a:off x="539552" y="1124744"/>
            <a:ext cx="7920880" cy="5078313"/>
          </a:xfrm>
          <a:prstGeom prst="rect">
            <a:avLst/>
          </a:prstGeom>
        </p:spPr>
        <p:txBody>
          <a:bodyPr wrap="square">
            <a:spAutoFit/>
          </a:bodyPr>
          <a:lstStyle/>
          <a:p>
            <a:pPr>
              <a:lnSpc>
                <a:spcPct val="90000"/>
              </a:lnSpc>
              <a:buFontTx/>
              <a:buNone/>
            </a:pPr>
            <a:r>
              <a:rPr lang="ru-RU" sz="2400" b="1" dirty="0" smtClean="0">
                <a:solidFill>
                  <a:schemeClr val="bg1"/>
                </a:solidFill>
                <a:latin typeface="Comic Sans MS" pitchFamily="66" charset="0"/>
                <a:cs typeface="Times New Roman" pitchFamily="18" charset="0"/>
              </a:rPr>
              <a:t>1.Тема. Время.</a:t>
            </a:r>
          </a:p>
          <a:p>
            <a:pPr>
              <a:lnSpc>
                <a:spcPct val="90000"/>
              </a:lnSpc>
              <a:buFontTx/>
              <a:buNone/>
            </a:pPr>
            <a:r>
              <a:rPr lang="ru-RU" sz="2400" b="1" dirty="0" smtClean="0">
                <a:solidFill>
                  <a:schemeClr val="bg1"/>
                </a:solidFill>
                <a:latin typeface="Comic Sans MS" pitchFamily="66" charset="0"/>
                <a:cs typeface="Times New Roman" pitchFamily="18" charset="0"/>
              </a:rPr>
              <a:t>2. Выбор возрастной категории</a:t>
            </a:r>
          </a:p>
          <a:p>
            <a:pPr>
              <a:lnSpc>
                <a:spcPct val="90000"/>
              </a:lnSpc>
              <a:buFontTx/>
              <a:buNone/>
            </a:pPr>
            <a:r>
              <a:rPr lang="ru-RU" sz="2400" b="1" dirty="0" smtClean="0">
                <a:solidFill>
                  <a:schemeClr val="bg1"/>
                </a:solidFill>
                <a:latin typeface="Comic Sans MS" pitchFamily="66" charset="0"/>
                <a:cs typeface="Times New Roman" pitchFamily="18" charset="0"/>
              </a:rPr>
              <a:t>3. Формулировка основополагающего вопроса и проблемных вопросов учебной темы</a:t>
            </a:r>
          </a:p>
          <a:p>
            <a:pPr>
              <a:lnSpc>
                <a:spcPct val="90000"/>
              </a:lnSpc>
              <a:buFontTx/>
              <a:buNone/>
            </a:pPr>
            <a:r>
              <a:rPr lang="ru-RU" sz="2400" b="1" dirty="0" smtClean="0">
                <a:solidFill>
                  <a:schemeClr val="bg1"/>
                </a:solidFill>
                <a:latin typeface="Comic Sans MS" pitchFamily="66" charset="0"/>
                <a:cs typeface="Times New Roman" pitchFamily="18" charset="0"/>
              </a:rPr>
              <a:t>4. Дидактические цели проекта</a:t>
            </a:r>
          </a:p>
          <a:p>
            <a:pPr>
              <a:lnSpc>
                <a:spcPct val="90000"/>
              </a:lnSpc>
              <a:buFontTx/>
              <a:buNone/>
            </a:pPr>
            <a:r>
              <a:rPr lang="ru-RU" sz="2400" b="1" dirty="0" smtClean="0">
                <a:solidFill>
                  <a:schemeClr val="bg1"/>
                </a:solidFill>
                <a:latin typeface="Comic Sans MS" pitchFamily="66" charset="0"/>
                <a:cs typeface="Times New Roman" pitchFamily="18" charset="0"/>
              </a:rPr>
              <a:t>5. Формулировка темы индивидуальных исследований в рамках проекта, формирование групп</a:t>
            </a:r>
          </a:p>
          <a:p>
            <a:pPr>
              <a:lnSpc>
                <a:spcPct val="90000"/>
              </a:lnSpc>
              <a:buFontTx/>
              <a:buNone/>
            </a:pPr>
            <a:r>
              <a:rPr lang="ru-RU" sz="2400" b="1" dirty="0" smtClean="0">
                <a:solidFill>
                  <a:schemeClr val="bg1"/>
                </a:solidFill>
                <a:latin typeface="Comic Sans MS" pitchFamily="66" charset="0"/>
                <a:cs typeface="Times New Roman" pitchFamily="18" charset="0"/>
              </a:rPr>
              <a:t>6. Формы представления результатов (выходы проекта)</a:t>
            </a:r>
          </a:p>
          <a:p>
            <a:pPr>
              <a:lnSpc>
                <a:spcPct val="90000"/>
              </a:lnSpc>
              <a:buFontTx/>
              <a:buNone/>
            </a:pPr>
            <a:r>
              <a:rPr lang="ru-RU" sz="2400" b="1" dirty="0" smtClean="0">
                <a:solidFill>
                  <a:schemeClr val="bg1"/>
                </a:solidFill>
                <a:latin typeface="Comic Sans MS" pitchFamily="66" charset="0"/>
                <a:cs typeface="Times New Roman" pitchFamily="18" charset="0"/>
              </a:rPr>
              <a:t>7. Планирование работы в группах</a:t>
            </a:r>
          </a:p>
          <a:p>
            <a:pPr>
              <a:lnSpc>
                <a:spcPct val="90000"/>
              </a:lnSpc>
              <a:buFontTx/>
              <a:buNone/>
            </a:pPr>
            <a:r>
              <a:rPr lang="ru-RU" sz="2400" b="1" dirty="0" smtClean="0">
                <a:solidFill>
                  <a:schemeClr val="bg1"/>
                </a:solidFill>
                <a:latin typeface="Comic Sans MS" pitchFamily="66" charset="0"/>
                <a:cs typeface="Times New Roman" pitchFamily="18" charset="0"/>
              </a:rPr>
              <a:t>8. Самостоятельная работа учащихся</a:t>
            </a:r>
          </a:p>
          <a:p>
            <a:pPr>
              <a:lnSpc>
                <a:spcPct val="90000"/>
              </a:lnSpc>
              <a:buFontTx/>
              <a:buNone/>
            </a:pPr>
            <a:r>
              <a:rPr lang="ru-RU" sz="2400" b="1" dirty="0" smtClean="0">
                <a:solidFill>
                  <a:schemeClr val="bg1"/>
                </a:solidFill>
                <a:latin typeface="Comic Sans MS" pitchFamily="66" charset="0"/>
                <a:cs typeface="Times New Roman" pitchFamily="18" charset="0"/>
              </a:rPr>
              <a:t>9. Подготовка презентации</a:t>
            </a:r>
          </a:p>
          <a:p>
            <a:pPr>
              <a:lnSpc>
                <a:spcPct val="90000"/>
              </a:lnSpc>
              <a:buFontTx/>
              <a:buNone/>
            </a:pPr>
            <a:r>
              <a:rPr lang="ru-RU" sz="2400" b="1" dirty="0" smtClean="0">
                <a:solidFill>
                  <a:schemeClr val="bg1"/>
                </a:solidFill>
                <a:latin typeface="Comic Sans MS" pitchFamily="66" charset="0"/>
                <a:cs typeface="Times New Roman" pitchFamily="18" charset="0"/>
              </a:rPr>
              <a:t>10.Защита результатов проекта</a:t>
            </a:r>
          </a:p>
          <a:p>
            <a:pPr>
              <a:lnSpc>
                <a:spcPct val="90000"/>
              </a:lnSpc>
              <a:buFontTx/>
              <a:buNone/>
            </a:pPr>
            <a:r>
              <a:rPr lang="ru-RU" sz="2400" b="1" dirty="0" smtClean="0">
                <a:solidFill>
                  <a:schemeClr val="bg1"/>
                </a:solidFill>
                <a:latin typeface="Comic Sans MS" pitchFamily="66" charset="0"/>
                <a:cs typeface="Times New Roman" pitchFamily="18" charset="0"/>
              </a:rPr>
              <a:t>11. Рефлексия</a:t>
            </a:r>
          </a:p>
        </p:txBody>
      </p:sp>
      <p:pic>
        <p:nvPicPr>
          <p:cNvPr id="53251" name="Picture 3" descr="C:\Users\User\Desktop\картинки\см.gif"/>
          <p:cNvPicPr>
            <a:picLocks noChangeAspect="1" noChangeArrowheads="1" noCrop="1"/>
          </p:cNvPicPr>
          <p:nvPr/>
        </p:nvPicPr>
        <p:blipFill>
          <a:blip r:embed="rId3" cstate="print"/>
          <a:srcRect/>
          <a:stretch>
            <a:fillRect/>
          </a:stretch>
        </p:blipFill>
        <p:spPr bwMode="auto">
          <a:xfrm>
            <a:off x="6156176" y="4293096"/>
            <a:ext cx="2386955" cy="238695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sp>
        <p:nvSpPr>
          <p:cNvPr id="7" name="Прямоугольник 6"/>
          <p:cNvSpPr/>
          <p:nvPr/>
        </p:nvSpPr>
        <p:spPr>
          <a:xfrm>
            <a:off x="467544" y="692696"/>
            <a:ext cx="8136904" cy="4832092"/>
          </a:xfrm>
          <a:prstGeom prst="rect">
            <a:avLst/>
          </a:prstGeom>
        </p:spPr>
        <p:txBody>
          <a:bodyPr wrap="square">
            <a:spAutoFit/>
          </a:bodyPr>
          <a:lstStyle/>
          <a:p>
            <a:pPr>
              <a:spcBef>
                <a:spcPts val="0"/>
              </a:spcBef>
              <a:buNone/>
            </a:pPr>
            <a:r>
              <a:rPr lang="ru-RU" sz="2800" b="1" dirty="0" smtClean="0">
                <a:solidFill>
                  <a:schemeClr val="accent2">
                    <a:lumMod val="60000"/>
                    <a:lumOff val="40000"/>
                  </a:schemeClr>
                </a:solidFill>
                <a:latin typeface="Comic Sans MS" pitchFamily="66" charset="0"/>
                <a:cs typeface="Times New Roman" pitchFamily="18" charset="0"/>
              </a:rPr>
              <a:t>Работая над проектом</a:t>
            </a:r>
            <a:r>
              <a:rPr lang="ru-RU" sz="2800" dirty="0" smtClean="0">
                <a:solidFill>
                  <a:schemeClr val="bg1"/>
                </a:solidFill>
                <a:latin typeface="Comic Sans MS" pitchFamily="66" charset="0"/>
                <a:cs typeface="Times New Roman" pitchFamily="18" charset="0"/>
              </a:rPr>
              <a:t>, ученик  </a:t>
            </a:r>
          </a:p>
          <a:p>
            <a:pPr>
              <a:spcBef>
                <a:spcPts val="0"/>
              </a:spcBef>
              <a:buNone/>
            </a:pPr>
            <a:endParaRPr lang="ru-RU" sz="2800" dirty="0" smtClean="0">
              <a:solidFill>
                <a:schemeClr val="bg1"/>
              </a:solidFill>
              <a:latin typeface="Comic Sans MS" pitchFamily="66" charset="0"/>
              <a:cs typeface="Times New Roman" pitchFamily="18" charset="0"/>
            </a:endParaRPr>
          </a:p>
          <a:p>
            <a:pPr>
              <a:spcBef>
                <a:spcPts val="0"/>
              </a:spcBef>
              <a:buFont typeface="Arial" pitchFamily="34" charset="0"/>
              <a:buChar char="•"/>
            </a:pPr>
            <a:r>
              <a:rPr lang="ru-RU" sz="2800" dirty="0" smtClean="0">
                <a:solidFill>
                  <a:schemeClr val="bg1"/>
                </a:solidFill>
                <a:latin typeface="Comic Sans MS" pitchFamily="66" charset="0"/>
                <a:cs typeface="Times New Roman" pitchFamily="18" charset="0"/>
              </a:rPr>
              <a:t>развивает </a:t>
            </a:r>
            <a:r>
              <a:rPr lang="ru-RU" sz="2800" dirty="0" smtClean="0">
                <a:solidFill>
                  <a:schemeClr val="accent2">
                    <a:lumMod val="60000"/>
                    <a:lumOff val="40000"/>
                  </a:schemeClr>
                </a:solidFill>
                <a:latin typeface="Comic Sans MS" pitchFamily="66" charset="0"/>
                <a:cs typeface="Times New Roman" pitchFamily="18" charset="0"/>
              </a:rPr>
              <a:t>коммуникативные возможности</a:t>
            </a:r>
            <a:r>
              <a:rPr lang="ru-RU" sz="2800" dirty="0" smtClean="0">
                <a:solidFill>
                  <a:schemeClr val="bg1"/>
                </a:solidFill>
                <a:latin typeface="Comic Sans MS" pitchFamily="66" charset="0"/>
                <a:cs typeface="Times New Roman" pitchFamily="18" charset="0"/>
              </a:rPr>
              <a:t>,</a:t>
            </a:r>
          </a:p>
          <a:p>
            <a:pPr>
              <a:spcBef>
                <a:spcPts val="0"/>
              </a:spcBef>
            </a:pPr>
            <a:endParaRPr lang="ru-RU" sz="2800" dirty="0" smtClean="0">
              <a:solidFill>
                <a:schemeClr val="bg1"/>
              </a:solidFill>
              <a:latin typeface="Comic Sans MS" pitchFamily="66" charset="0"/>
              <a:cs typeface="Times New Roman" pitchFamily="18" charset="0"/>
            </a:endParaRPr>
          </a:p>
          <a:p>
            <a:pPr>
              <a:spcBef>
                <a:spcPts val="0"/>
              </a:spcBef>
              <a:buFont typeface="Arial" pitchFamily="34" charset="0"/>
              <a:buChar char="•"/>
            </a:pPr>
            <a:r>
              <a:rPr lang="ru-RU" sz="2800" dirty="0" smtClean="0">
                <a:solidFill>
                  <a:schemeClr val="bg1"/>
                </a:solidFill>
                <a:latin typeface="Comic Sans MS" pitchFamily="66" charset="0"/>
                <a:cs typeface="Times New Roman" pitchFamily="18" charset="0"/>
              </a:rPr>
              <a:t>приобретает </a:t>
            </a:r>
            <a:r>
              <a:rPr lang="ru-RU" sz="2800" dirty="0" smtClean="0">
                <a:solidFill>
                  <a:schemeClr val="accent2">
                    <a:lumMod val="60000"/>
                    <a:lumOff val="40000"/>
                  </a:schemeClr>
                </a:solidFill>
                <a:latin typeface="Comic Sans MS" pitchFamily="66" charset="0"/>
                <a:cs typeface="Times New Roman" pitchFamily="18" charset="0"/>
              </a:rPr>
              <a:t>дополнительные знания по предмету</a:t>
            </a:r>
            <a:r>
              <a:rPr lang="ru-RU" sz="2800" dirty="0" smtClean="0">
                <a:solidFill>
                  <a:schemeClr val="bg1"/>
                </a:solidFill>
                <a:latin typeface="Comic Sans MS" pitchFamily="66" charset="0"/>
                <a:cs typeface="Times New Roman" pitchFamily="18" charset="0"/>
              </a:rPr>
              <a:t>,</a:t>
            </a:r>
          </a:p>
          <a:p>
            <a:pPr>
              <a:spcBef>
                <a:spcPts val="0"/>
              </a:spcBef>
            </a:pPr>
            <a:endParaRPr lang="ru-RU" sz="2800" dirty="0" smtClean="0">
              <a:solidFill>
                <a:schemeClr val="bg1"/>
              </a:solidFill>
              <a:latin typeface="Comic Sans MS" pitchFamily="66" charset="0"/>
              <a:cs typeface="Times New Roman" pitchFamily="18" charset="0"/>
            </a:endParaRPr>
          </a:p>
          <a:p>
            <a:pPr>
              <a:spcBef>
                <a:spcPts val="0"/>
              </a:spcBef>
              <a:buFont typeface="Arial" pitchFamily="34" charset="0"/>
              <a:buChar char="•"/>
            </a:pPr>
            <a:r>
              <a:rPr lang="ru-RU" sz="2800" dirty="0" smtClean="0">
                <a:solidFill>
                  <a:schemeClr val="bg1"/>
                </a:solidFill>
                <a:latin typeface="Comic Sans MS" pitchFamily="66" charset="0"/>
                <a:cs typeface="Times New Roman" pitchFamily="18" charset="0"/>
              </a:rPr>
              <a:t>развивает </a:t>
            </a:r>
            <a:r>
              <a:rPr lang="ru-RU" sz="2800" dirty="0" smtClean="0">
                <a:solidFill>
                  <a:schemeClr val="accent2">
                    <a:lumMod val="60000"/>
                    <a:lumOff val="40000"/>
                  </a:schemeClr>
                </a:solidFill>
                <a:latin typeface="Comic Sans MS" pitchFamily="66" charset="0"/>
                <a:cs typeface="Times New Roman" pitchFamily="18" charset="0"/>
              </a:rPr>
              <a:t>свои творческие способности</a:t>
            </a:r>
            <a:r>
              <a:rPr lang="ru-RU" sz="2800" dirty="0" smtClean="0">
                <a:solidFill>
                  <a:schemeClr val="bg1"/>
                </a:solidFill>
                <a:latin typeface="Comic Sans MS" pitchFamily="66" charset="0"/>
                <a:cs typeface="Times New Roman" pitchFamily="18" charset="0"/>
              </a:rPr>
              <a:t>,  </a:t>
            </a:r>
          </a:p>
          <a:p>
            <a:pPr>
              <a:spcBef>
                <a:spcPts val="0"/>
              </a:spcBef>
            </a:pPr>
            <a:r>
              <a:rPr lang="ru-RU" sz="2800" dirty="0" smtClean="0">
                <a:solidFill>
                  <a:schemeClr val="bg1"/>
                </a:solidFill>
                <a:latin typeface="Comic Sans MS" pitchFamily="66" charset="0"/>
                <a:cs typeface="Times New Roman" pitchFamily="18" charset="0"/>
              </a:rPr>
              <a:t> </a:t>
            </a:r>
          </a:p>
          <a:p>
            <a:pPr>
              <a:spcBef>
                <a:spcPts val="0"/>
              </a:spcBef>
              <a:buFont typeface="Arial" pitchFamily="34" charset="0"/>
              <a:buChar char="•"/>
            </a:pPr>
            <a:r>
              <a:rPr lang="ru-RU" sz="2800" dirty="0" smtClean="0">
                <a:solidFill>
                  <a:schemeClr val="bg1"/>
                </a:solidFill>
                <a:latin typeface="Comic Sans MS" pitchFamily="66" charset="0"/>
                <a:cs typeface="Times New Roman" pitchFamily="18" charset="0"/>
              </a:rPr>
              <a:t>добывает </a:t>
            </a:r>
            <a:r>
              <a:rPr lang="ru-RU" sz="2800" dirty="0" smtClean="0">
                <a:solidFill>
                  <a:schemeClr val="accent2">
                    <a:lumMod val="60000"/>
                    <a:lumOff val="40000"/>
                  </a:schemeClr>
                </a:solidFill>
                <a:latin typeface="Comic Sans MS" pitchFamily="66" charset="0"/>
                <a:cs typeface="Times New Roman" pitchFamily="18" charset="0"/>
              </a:rPr>
              <a:t>информацию из различных источников</a:t>
            </a:r>
            <a:r>
              <a:rPr lang="ru-RU" sz="2800" dirty="0" smtClean="0">
                <a:solidFill>
                  <a:schemeClr val="bg1"/>
                </a:solidFill>
                <a:latin typeface="Comic Sans MS" pitchFamily="66" charset="0"/>
                <a:cs typeface="Times New Roman" pitchFamily="18" charset="0"/>
              </a:rPr>
              <a:t>. </a:t>
            </a:r>
          </a:p>
        </p:txBody>
      </p:sp>
      <p:pic>
        <p:nvPicPr>
          <p:cNvPr id="52225" name="Picture 1" descr="C:\Users\User\Desktop\картинки\картинкидля презентаций\c02.gif"/>
          <p:cNvPicPr>
            <a:picLocks noChangeAspect="1" noChangeArrowheads="1"/>
          </p:cNvPicPr>
          <p:nvPr/>
        </p:nvPicPr>
        <p:blipFill>
          <a:blip r:embed="rId3" cstate="print"/>
          <a:srcRect/>
          <a:stretch>
            <a:fillRect/>
          </a:stretch>
        </p:blipFill>
        <p:spPr bwMode="auto">
          <a:xfrm>
            <a:off x="6300192" y="5085184"/>
            <a:ext cx="2160240" cy="156666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7" name="Прямоугольник 6"/>
          <p:cNvSpPr/>
          <p:nvPr/>
        </p:nvSpPr>
        <p:spPr>
          <a:xfrm>
            <a:off x="467544" y="404664"/>
            <a:ext cx="8064896" cy="2677656"/>
          </a:xfrm>
          <a:prstGeom prst="rect">
            <a:avLst/>
          </a:prstGeom>
        </p:spPr>
        <p:txBody>
          <a:bodyPr wrap="square">
            <a:spAutoFit/>
          </a:bodyPr>
          <a:lstStyle/>
          <a:p>
            <a:pPr algn="just">
              <a:spcBef>
                <a:spcPts val="0"/>
              </a:spcBef>
              <a:buNone/>
            </a:pPr>
            <a:r>
              <a:rPr lang="ru-RU" sz="2800" dirty="0" smtClean="0">
                <a:solidFill>
                  <a:schemeClr val="bg1"/>
                </a:solidFill>
                <a:latin typeface="Comic Sans MS" pitchFamily="66" charset="0"/>
                <a:cs typeface="Times New Roman" pitchFamily="18" charset="0"/>
              </a:rPr>
              <a:t>     Совместная деятельность даёт возможность сплотиться ребятам, осознать свою значимость в коллективе. Поэтому при обучении на уроках различным видам речевой деятельности,  особое внимание  уделяю  работе с текстом.</a:t>
            </a:r>
            <a:endParaRPr lang="ru-RU" sz="2800" dirty="0">
              <a:solidFill>
                <a:schemeClr val="bg1"/>
              </a:solidFill>
              <a:latin typeface="Comic Sans MS" pitchFamily="66" charset="0"/>
              <a:cs typeface="Times New Roman" pitchFamily="18" charset="0"/>
            </a:endParaRPr>
          </a:p>
        </p:txBody>
      </p:sp>
      <p:pic>
        <p:nvPicPr>
          <p:cNvPr id="32771" name="Picture 3" descr="D:\Pictures\изображения\104_PANA\P1040250.JPG"/>
          <p:cNvPicPr>
            <a:picLocks noChangeAspect="1" noChangeArrowheads="1"/>
          </p:cNvPicPr>
          <p:nvPr/>
        </p:nvPicPr>
        <p:blipFill>
          <a:blip r:embed="rId3" cstate="print"/>
          <a:srcRect/>
          <a:stretch>
            <a:fillRect/>
          </a:stretch>
        </p:blipFill>
        <p:spPr bwMode="auto">
          <a:xfrm>
            <a:off x="539552" y="3212976"/>
            <a:ext cx="4536504" cy="3402378"/>
          </a:xfrm>
          <a:prstGeom prst="rect">
            <a:avLst/>
          </a:prstGeom>
          <a:ln>
            <a:noFill/>
          </a:ln>
          <a:effectLst>
            <a:softEdge rad="112500"/>
          </a:effectLst>
        </p:spPr>
      </p:pic>
      <p:pic>
        <p:nvPicPr>
          <p:cNvPr id="32772" name="Picture 4" descr="D:\Pictures\изображения\104_PANA\P1040186.JPG"/>
          <p:cNvPicPr>
            <a:picLocks noChangeAspect="1" noChangeArrowheads="1"/>
          </p:cNvPicPr>
          <p:nvPr/>
        </p:nvPicPr>
        <p:blipFill>
          <a:blip r:embed="rId4" cstate="print"/>
          <a:srcRect l="26644" r="346"/>
          <a:stretch>
            <a:fillRect/>
          </a:stretch>
        </p:blipFill>
        <p:spPr bwMode="auto">
          <a:xfrm>
            <a:off x="5580112" y="3356992"/>
            <a:ext cx="3154403" cy="324036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sp>
        <p:nvSpPr>
          <p:cNvPr id="7" name="Прямоугольник 6"/>
          <p:cNvSpPr/>
          <p:nvPr/>
        </p:nvSpPr>
        <p:spPr>
          <a:xfrm>
            <a:off x="467544" y="476672"/>
            <a:ext cx="8136904" cy="3046988"/>
          </a:xfrm>
          <a:prstGeom prst="rect">
            <a:avLst/>
          </a:prstGeom>
        </p:spPr>
        <p:txBody>
          <a:bodyPr wrap="square">
            <a:spAutoFit/>
          </a:bodyPr>
          <a:lstStyle/>
          <a:p>
            <a:pPr>
              <a:spcBef>
                <a:spcPts val="0"/>
              </a:spcBef>
            </a:pPr>
            <a:r>
              <a:rPr lang="ru-RU" sz="3200" dirty="0" smtClean="0">
                <a:solidFill>
                  <a:schemeClr val="bg1"/>
                </a:solidFill>
                <a:latin typeface="Comic Sans MS" pitchFamily="66" charset="0"/>
                <a:cs typeface="Times New Roman" pitchFamily="18" charset="0"/>
              </a:rPr>
              <a:t>Важно уметь </a:t>
            </a:r>
          </a:p>
          <a:p>
            <a:pPr>
              <a:spcBef>
                <a:spcPts val="0"/>
              </a:spcBef>
              <a:buFont typeface="Wingdings" pitchFamily="2" charset="2"/>
              <a:buChar char="§"/>
            </a:pPr>
            <a:r>
              <a:rPr lang="ru-RU" sz="3200" dirty="0" smtClean="0">
                <a:solidFill>
                  <a:schemeClr val="bg1"/>
                </a:solidFill>
                <a:latin typeface="Comic Sans MS" pitchFamily="66" charset="0"/>
                <a:cs typeface="Times New Roman" pitchFamily="18" charset="0"/>
              </a:rPr>
              <a:t>определять  главную мысль,</a:t>
            </a:r>
          </a:p>
          <a:p>
            <a:pPr>
              <a:spcBef>
                <a:spcPts val="0"/>
              </a:spcBef>
              <a:buFont typeface="Wingdings" pitchFamily="2" charset="2"/>
              <a:buChar char="§"/>
            </a:pPr>
            <a:r>
              <a:rPr lang="ru-RU" sz="3200" dirty="0" smtClean="0">
                <a:solidFill>
                  <a:schemeClr val="bg1"/>
                </a:solidFill>
                <a:latin typeface="Comic Sans MS" pitchFamily="66" charset="0"/>
                <a:cs typeface="Times New Roman" pitchFamily="18" charset="0"/>
              </a:rPr>
              <a:t>выделять конкретную информацию, </a:t>
            </a:r>
          </a:p>
          <a:p>
            <a:pPr>
              <a:spcBef>
                <a:spcPts val="0"/>
              </a:spcBef>
              <a:buFont typeface="Wingdings" pitchFamily="2" charset="2"/>
              <a:buChar char="§"/>
            </a:pPr>
            <a:r>
              <a:rPr lang="ru-RU" sz="3200" dirty="0" smtClean="0">
                <a:solidFill>
                  <a:schemeClr val="bg1"/>
                </a:solidFill>
                <a:latin typeface="Comic Sans MS" pitchFamily="66" charset="0"/>
                <a:cs typeface="Times New Roman" pitchFamily="18" charset="0"/>
              </a:rPr>
              <a:t>анализировать факты, </a:t>
            </a:r>
          </a:p>
          <a:p>
            <a:pPr>
              <a:spcBef>
                <a:spcPts val="0"/>
              </a:spcBef>
              <a:buFont typeface="Wingdings" pitchFamily="2" charset="2"/>
              <a:buChar char="§"/>
            </a:pPr>
            <a:r>
              <a:rPr lang="ru-RU" sz="3200" dirty="0" smtClean="0">
                <a:solidFill>
                  <a:schemeClr val="bg1"/>
                </a:solidFill>
                <a:latin typeface="Comic Sans MS" pitchFamily="66" charset="0"/>
                <a:cs typeface="Times New Roman" pitchFamily="18" charset="0"/>
              </a:rPr>
              <a:t>делать выводы, обобщения, </a:t>
            </a:r>
          </a:p>
          <a:p>
            <a:pPr>
              <a:spcBef>
                <a:spcPts val="0"/>
              </a:spcBef>
              <a:buFont typeface="Wingdings" pitchFamily="2" charset="2"/>
              <a:buChar char="§"/>
            </a:pPr>
            <a:r>
              <a:rPr lang="ru-RU" sz="3200" dirty="0" smtClean="0">
                <a:solidFill>
                  <a:schemeClr val="bg1"/>
                </a:solidFill>
                <a:latin typeface="Comic Sans MS" pitchFamily="66" charset="0"/>
                <a:cs typeface="Times New Roman" pitchFamily="18" charset="0"/>
              </a:rPr>
              <a:t>предвосхищать содержание. </a:t>
            </a:r>
          </a:p>
        </p:txBody>
      </p:sp>
      <p:pic>
        <p:nvPicPr>
          <p:cNvPr id="9" name="Picture 1" descr="C:\Users\User\Desktop\чв.gif"/>
          <p:cNvPicPr>
            <a:picLocks noChangeAspect="1" noChangeArrowheads="1" noCrop="1"/>
          </p:cNvPicPr>
          <p:nvPr/>
        </p:nvPicPr>
        <p:blipFill>
          <a:blip r:embed="rId3" cstate="print"/>
          <a:srcRect/>
          <a:stretch>
            <a:fillRect/>
          </a:stretch>
        </p:blipFill>
        <p:spPr bwMode="auto">
          <a:xfrm>
            <a:off x="539552" y="3573016"/>
            <a:ext cx="2680549" cy="3096344"/>
          </a:xfrm>
          <a:prstGeom prst="rect">
            <a:avLst/>
          </a:prstGeom>
          <a:noFill/>
        </p:spPr>
      </p:pic>
      <p:pic>
        <p:nvPicPr>
          <p:cNvPr id="11" name="Picture 3" descr="C:\Users\School\Desktop\картинки\цу.gif"/>
          <p:cNvPicPr>
            <a:picLocks noChangeAspect="1" noChangeArrowheads="1" noCrop="1"/>
          </p:cNvPicPr>
          <p:nvPr/>
        </p:nvPicPr>
        <p:blipFill>
          <a:blip r:embed="rId4" cstate="print"/>
          <a:srcRect/>
          <a:stretch>
            <a:fillRect/>
          </a:stretch>
        </p:blipFill>
        <p:spPr bwMode="auto">
          <a:xfrm>
            <a:off x="5292080" y="4077072"/>
            <a:ext cx="3450535" cy="246466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7" name="Прямоугольник 6"/>
          <p:cNvSpPr/>
          <p:nvPr/>
        </p:nvSpPr>
        <p:spPr>
          <a:xfrm>
            <a:off x="539552" y="476672"/>
            <a:ext cx="7992888" cy="5570756"/>
          </a:xfrm>
          <a:prstGeom prst="rect">
            <a:avLst/>
          </a:prstGeom>
        </p:spPr>
        <p:txBody>
          <a:bodyPr wrap="square">
            <a:spAutoFit/>
          </a:bodyPr>
          <a:lstStyle/>
          <a:p>
            <a:pPr algn="ctr"/>
            <a:r>
              <a:rPr lang="ru-RU" sz="2400" b="1" dirty="0" smtClean="0">
                <a:solidFill>
                  <a:schemeClr val="accent2">
                    <a:lumMod val="60000"/>
                    <a:lumOff val="40000"/>
                  </a:schemeClr>
                </a:solidFill>
                <a:latin typeface="Comic Sans MS" pitchFamily="66" charset="0"/>
                <a:cs typeface="Times New Roman" pitchFamily="18" charset="0"/>
              </a:rPr>
              <a:t>Это могут быть такие задания по развитию речи</a:t>
            </a:r>
          </a:p>
          <a:p>
            <a:pPr algn="ctr"/>
            <a:endParaRPr lang="ru-RU" sz="2400" b="1" dirty="0" smtClean="0">
              <a:solidFill>
                <a:schemeClr val="accent2">
                  <a:lumMod val="60000"/>
                  <a:lumOff val="40000"/>
                </a:schemeClr>
              </a:solidFill>
              <a:latin typeface="Comic Sans MS" pitchFamily="66" charset="0"/>
              <a:cs typeface="Times New Roman" pitchFamily="18" charset="0"/>
            </a:endParaRPr>
          </a:p>
          <a:p>
            <a:pPr>
              <a:buFont typeface="Wingdings" pitchFamily="2" charset="2"/>
              <a:buChar char="q"/>
            </a:pPr>
            <a:r>
              <a:rPr lang="ru-RU" sz="2800" dirty="0" smtClean="0">
                <a:solidFill>
                  <a:schemeClr val="bg1"/>
                </a:solidFill>
                <a:latin typeface="Comic Sans MS" pitchFamily="66" charset="0"/>
                <a:cs typeface="Times New Roman" pitchFamily="18" charset="0"/>
              </a:rPr>
              <a:t> в разделе «</a:t>
            </a:r>
            <a:r>
              <a:rPr lang="ru-RU" sz="2800" dirty="0" smtClean="0">
                <a:solidFill>
                  <a:schemeClr val="accent2">
                    <a:lumMod val="60000"/>
                    <a:lumOff val="40000"/>
                  </a:schemeClr>
                </a:solidFill>
                <a:latin typeface="Comic Sans MS" pitchFamily="66" charset="0"/>
                <a:cs typeface="Times New Roman" pitchFamily="18" charset="0"/>
              </a:rPr>
              <a:t>Темы широкие и узкие</a:t>
            </a:r>
            <a:r>
              <a:rPr lang="ru-RU" sz="2800" dirty="0" smtClean="0">
                <a:solidFill>
                  <a:schemeClr val="bg1"/>
                </a:solidFill>
                <a:latin typeface="Comic Sans MS" pitchFamily="66" charset="0"/>
                <a:cs typeface="Times New Roman" pitchFamily="18" charset="0"/>
              </a:rPr>
              <a:t>»: «Времена года», «Родина», «Мой родной край», «Детство», «Школа»;</a:t>
            </a:r>
          </a:p>
          <a:p>
            <a:endParaRPr lang="ru-RU" sz="2800" dirty="0" smtClean="0">
              <a:solidFill>
                <a:schemeClr val="bg1"/>
              </a:solidFill>
              <a:latin typeface="Comic Sans MS" pitchFamily="66" charset="0"/>
              <a:cs typeface="Times New Roman" pitchFamily="18" charset="0"/>
            </a:endParaRPr>
          </a:p>
          <a:p>
            <a:pPr>
              <a:buFont typeface="Wingdings" pitchFamily="2" charset="2"/>
              <a:buChar char="q"/>
            </a:pPr>
            <a:r>
              <a:rPr lang="ru-RU" sz="2800" dirty="0" smtClean="0">
                <a:solidFill>
                  <a:schemeClr val="bg1"/>
                </a:solidFill>
                <a:latin typeface="Comic Sans MS" pitchFamily="66" charset="0"/>
                <a:cs typeface="Times New Roman" pitchFamily="18" charset="0"/>
              </a:rPr>
              <a:t> в разделе «</a:t>
            </a:r>
            <a:r>
              <a:rPr lang="ru-RU" sz="2800" dirty="0" smtClean="0">
                <a:solidFill>
                  <a:schemeClr val="accent2">
                    <a:lumMod val="60000"/>
                    <a:lumOff val="40000"/>
                  </a:schemeClr>
                </a:solidFill>
                <a:latin typeface="Comic Sans MS" pitchFamily="66" charset="0"/>
                <a:cs typeface="Times New Roman" pitchFamily="18" charset="0"/>
              </a:rPr>
              <a:t>Стили речи. Официально-деловой стиль</a:t>
            </a:r>
            <a:r>
              <a:rPr lang="ru-RU" sz="2800" dirty="0" smtClean="0">
                <a:solidFill>
                  <a:schemeClr val="bg1"/>
                </a:solidFill>
                <a:latin typeface="Comic Sans MS" pitchFamily="66" charset="0"/>
                <a:cs typeface="Times New Roman" pitchFamily="18" charset="0"/>
              </a:rPr>
              <a:t>»: «Афиша»;</a:t>
            </a:r>
          </a:p>
          <a:p>
            <a:endParaRPr lang="ru-RU" sz="2800" dirty="0" smtClean="0">
              <a:solidFill>
                <a:schemeClr val="bg1"/>
              </a:solidFill>
              <a:latin typeface="Comic Sans MS" pitchFamily="66" charset="0"/>
              <a:cs typeface="Times New Roman" pitchFamily="18" charset="0"/>
            </a:endParaRPr>
          </a:p>
          <a:p>
            <a:pPr>
              <a:buFont typeface="Wingdings" pitchFamily="2" charset="2"/>
              <a:buChar char="q"/>
            </a:pPr>
            <a:r>
              <a:rPr lang="ru-RU" sz="2800" dirty="0" smtClean="0">
                <a:solidFill>
                  <a:schemeClr val="bg1"/>
                </a:solidFill>
                <a:latin typeface="Comic Sans MS" pitchFamily="66" charset="0"/>
                <a:cs typeface="Times New Roman" pitchFamily="18" charset="0"/>
              </a:rPr>
              <a:t> в разделе «</a:t>
            </a:r>
            <a:r>
              <a:rPr lang="ru-RU" sz="2800" dirty="0" smtClean="0">
                <a:solidFill>
                  <a:schemeClr val="accent2">
                    <a:lumMod val="60000"/>
                    <a:lumOff val="40000"/>
                  </a:schemeClr>
                </a:solidFill>
                <a:latin typeface="Comic Sans MS" pitchFamily="66" charset="0"/>
                <a:cs typeface="Times New Roman" pitchFamily="18" charset="0"/>
              </a:rPr>
              <a:t>Типы речи. Повествование</a:t>
            </a:r>
            <a:r>
              <a:rPr lang="ru-RU" sz="2800" dirty="0" smtClean="0">
                <a:solidFill>
                  <a:schemeClr val="bg1"/>
                </a:solidFill>
                <a:latin typeface="Comic Sans MS" pitchFamily="66" charset="0"/>
                <a:cs typeface="Times New Roman" pitchFamily="18" charset="0"/>
              </a:rPr>
              <a:t>»: «Сказки», «Загадки»; создание киносценария на основе рассказа, создание собственных сказок.</a:t>
            </a:r>
            <a:endParaRPr lang="ru-RU" sz="2800" dirty="0">
              <a:solidFill>
                <a:schemeClr val="bg1"/>
              </a:solidFill>
            </a:endParaRPr>
          </a:p>
        </p:txBody>
      </p:sp>
      <p:pic>
        <p:nvPicPr>
          <p:cNvPr id="8" name="Picture 4" descr="http://www.leninakan.com/Forum/Smaliki/ZD/karandash.gif"/>
          <p:cNvPicPr>
            <a:picLocks noChangeAspect="1" noChangeArrowheads="1" noCrop="1"/>
          </p:cNvPicPr>
          <p:nvPr/>
        </p:nvPicPr>
        <p:blipFill>
          <a:blip r:embed="rId3" cstate="print"/>
          <a:srcRect/>
          <a:stretch>
            <a:fillRect/>
          </a:stretch>
        </p:blipFill>
        <p:spPr bwMode="auto">
          <a:xfrm>
            <a:off x="6156176" y="2204864"/>
            <a:ext cx="2493826" cy="105003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sp>
        <p:nvSpPr>
          <p:cNvPr id="7" name="Прямоугольник 6"/>
          <p:cNvSpPr/>
          <p:nvPr/>
        </p:nvSpPr>
        <p:spPr>
          <a:xfrm>
            <a:off x="467544" y="404664"/>
            <a:ext cx="8136904" cy="3970318"/>
          </a:xfrm>
          <a:prstGeom prst="rect">
            <a:avLst/>
          </a:prstGeom>
        </p:spPr>
        <p:txBody>
          <a:bodyPr wrap="square">
            <a:spAutoFit/>
          </a:bodyPr>
          <a:lstStyle/>
          <a:p>
            <a:r>
              <a:rPr lang="ru-RU" dirty="0" smtClean="0">
                <a:latin typeface="Comic Sans MS" pitchFamily="66" charset="0"/>
                <a:cs typeface="Times New Roman" pitchFamily="18" charset="0"/>
              </a:rPr>
              <a:t>      </a:t>
            </a:r>
            <a:r>
              <a:rPr lang="ru-RU" sz="2800" dirty="0" smtClean="0">
                <a:solidFill>
                  <a:schemeClr val="bg1"/>
                </a:solidFill>
                <a:latin typeface="Comic Sans MS" pitchFamily="66" charset="0"/>
                <a:cs typeface="Times New Roman" pitchFamily="18" charset="0"/>
              </a:rPr>
              <a:t>На уроках русского языка идёт процесс формирования основных ключевых компетенций. </a:t>
            </a:r>
          </a:p>
          <a:p>
            <a:r>
              <a:rPr lang="ru-RU" sz="2800" dirty="0" smtClean="0">
                <a:solidFill>
                  <a:schemeClr val="bg1"/>
                </a:solidFill>
                <a:latin typeface="Comic Sans MS" pitchFamily="66" charset="0"/>
                <a:cs typeface="Times New Roman" pitchFamily="18" charset="0"/>
              </a:rPr>
              <a:t>      На этом этапе развиваю познавательные УУД. Идёт поиск информации ИКТ. Дети сами структурируют материал, дают оценку своей работе и обсуждают её в группе, что тоже играет немаловажную роль. </a:t>
            </a:r>
          </a:p>
          <a:p>
            <a:r>
              <a:rPr lang="ru-RU" sz="2800" dirty="0" smtClean="0">
                <a:solidFill>
                  <a:schemeClr val="bg1"/>
                </a:solidFill>
                <a:latin typeface="Comic Sans MS" pitchFamily="66" charset="0"/>
                <a:cs typeface="Times New Roman" pitchFamily="18" charset="0"/>
              </a:rPr>
              <a:t>      </a:t>
            </a:r>
            <a:endParaRPr lang="ru-RU" sz="2800" dirty="0">
              <a:solidFill>
                <a:schemeClr val="bg1"/>
              </a:solidFill>
            </a:endParaRPr>
          </a:p>
        </p:txBody>
      </p:sp>
      <p:pic>
        <p:nvPicPr>
          <p:cNvPr id="48129" name="Picture 1" descr="C:\Users\User\Downloads\картинки (разные)\ить.jpg"/>
          <p:cNvPicPr>
            <a:picLocks noChangeAspect="1" noChangeArrowheads="1"/>
          </p:cNvPicPr>
          <p:nvPr/>
        </p:nvPicPr>
        <p:blipFill>
          <a:blip r:embed="rId3" cstate="print"/>
          <a:srcRect/>
          <a:stretch>
            <a:fillRect/>
          </a:stretch>
        </p:blipFill>
        <p:spPr bwMode="auto">
          <a:xfrm>
            <a:off x="5220072" y="4221088"/>
            <a:ext cx="3504141" cy="236485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sp>
        <p:nvSpPr>
          <p:cNvPr id="7" name="Прямоугольник 6"/>
          <p:cNvSpPr/>
          <p:nvPr/>
        </p:nvSpPr>
        <p:spPr>
          <a:xfrm>
            <a:off x="611560" y="764704"/>
            <a:ext cx="7776864" cy="3108543"/>
          </a:xfrm>
          <a:prstGeom prst="rect">
            <a:avLst/>
          </a:prstGeom>
        </p:spPr>
        <p:txBody>
          <a:bodyPr wrap="square">
            <a:spAutoFit/>
          </a:bodyPr>
          <a:lstStyle/>
          <a:p>
            <a:r>
              <a:rPr lang="ru-RU" sz="2800" dirty="0" smtClean="0">
                <a:solidFill>
                  <a:schemeClr val="bg1"/>
                </a:solidFill>
                <a:latin typeface="Comic Sans MS" pitchFamily="66" charset="0"/>
                <a:cs typeface="Times New Roman" pitchFamily="18" charset="0"/>
              </a:rPr>
              <a:t>     Проектная работа позволяет реализовать </a:t>
            </a:r>
            <a:r>
              <a:rPr lang="ru-RU" sz="2800" dirty="0" err="1" smtClean="0">
                <a:solidFill>
                  <a:schemeClr val="bg1"/>
                </a:solidFill>
                <a:latin typeface="Comic Sans MS" pitchFamily="66" charset="0"/>
                <a:cs typeface="Times New Roman" pitchFamily="18" charset="0"/>
              </a:rPr>
              <a:t>межпредметные</a:t>
            </a:r>
            <a:r>
              <a:rPr lang="ru-RU" sz="2800" dirty="0" smtClean="0">
                <a:solidFill>
                  <a:schemeClr val="bg1"/>
                </a:solidFill>
                <a:latin typeface="Comic Sans MS" pitchFamily="66" charset="0"/>
                <a:cs typeface="Times New Roman" pitchFamily="18" charset="0"/>
              </a:rPr>
              <a:t> связи в изучении русского языка, литературы, расширить пространство общения, осуществить широкую опору на практические виды деятельности, типичные для подростков </a:t>
            </a:r>
            <a:endParaRPr lang="ru-RU" sz="2800" dirty="0">
              <a:solidFill>
                <a:schemeClr val="bg1"/>
              </a:solidFill>
            </a:endParaRPr>
          </a:p>
        </p:txBody>
      </p:sp>
      <p:pic>
        <p:nvPicPr>
          <p:cNvPr id="8" name="Picture 5" descr="C:\Users\Gornaya2a9\Desktop\картинки разные\ани мационные картинки\knigi-116.gif"/>
          <p:cNvPicPr>
            <a:picLocks noChangeAspect="1" noChangeArrowheads="1" noCrop="1"/>
          </p:cNvPicPr>
          <p:nvPr/>
        </p:nvPicPr>
        <p:blipFill>
          <a:blip r:embed="rId3" cstate="print"/>
          <a:srcRect/>
          <a:stretch>
            <a:fillRect/>
          </a:stretch>
        </p:blipFill>
        <p:spPr bwMode="auto">
          <a:xfrm>
            <a:off x="6804248" y="476672"/>
            <a:ext cx="2140843" cy="2245787"/>
          </a:xfrm>
          <a:prstGeom prst="rect">
            <a:avLst/>
          </a:prstGeom>
          <a:ln>
            <a:noFill/>
          </a:ln>
          <a:effectLst>
            <a:outerShdw blurRad="190500" algn="tl" rotWithShape="0">
              <a:srgbClr val="000000">
                <a:alpha val="70000"/>
              </a:srgbClr>
            </a:outerShdw>
          </a:effectLst>
        </p:spPr>
      </p:pic>
      <p:pic>
        <p:nvPicPr>
          <p:cNvPr id="47105" name="Picture 1" descr="C:\Users\User\Downloads\картинки (разные)\-[=.png"/>
          <p:cNvPicPr>
            <a:picLocks noChangeAspect="1" noChangeArrowheads="1"/>
          </p:cNvPicPr>
          <p:nvPr/>
        </p:nvPicPr>
        <p:blipFill>
          <a:blip r:embed="rId4" cstate="print"/>
          <a:srcRect/>
          <a:stretch>
            <a:fillRect/>
          </a:stretch>
        </p:blipFill>
        <p:spPr bwMode="auto">
          <a:xfrm>
            <a:off x="5833942" y="3356992"/>
            <a:ext cx="3028847" cy="350100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7" name="Прямоугольник 6"/>
          <p:cNvSpPr/>
          <p:nvPr/>
        </p:nvSpPr>
        <p:spPr>
          <a:xfrm>
            <a:off x="539552" y="548680"/>
            <a:ext cx="8064896" cy="492443"/>
          </a:xfrm>
          <a:prstGeom prst="rect">
            <a:avLst/>
          </a:prstGeom>
        </p:spPr>
        <p:txBody>
          <a:bodyPr wrap="square">
            <a:spAutoFit/>
          </a:bodyPr>
          <a:lstStyle/>
          <a:p>
            <a:pPr algn="ctr"/>
            <a:r>
              <a:rPr lang="ru-RU" sz="2600" b="1" dirty="0" smtClean="0">
                <a:solidFill>
                  <a:schemeClr val="bg1"/>
                </a:solidFill>
                <a:latin typeface="Comic Sans MS" pitchFamily="66" charset="0"/>
              </a:rPr>
              <a:t>Актуальные для российской школы вопросы</a:t>
            </a:r>
            <a:endParaRPr lang="ru-RU" sz="2600" b="1" dirty="0">
              <a:solidFill>
                <a:schemeClr val="bg1"/>
              </a:solidFill>
              <a:latin typeface="Comic Sans MS" pitchFamily="66" charset="0"/>
            </a:endParaRPr>
          </a:p>
        </p:txBody>
      </p:sp>
      <p:sp>
        <p:nvSpPr>
          <p:cNvPr id="8" name="Прямоугольник 7"/>
          <p:cNvSpPr/>
          <p:nvPr/>
        </p:nvSpPr>
        <p:spPr>
          <a:xfrm>
            <a:off x="3143240" y="2714620"/>
            <a:ext cx="1428760" cy="707886"/>
          </a:xfrm>
          <a:prstGeom prst="rect">
            <a:avLst/>
          </a:prstGeom>
        </p:spPr>
        <p:txBody>
          <a:bodyPr wrap="square">
            <a:spAutoFit/>
          </a:bodyPr>
          <a:lstStyle/>
          <a:p>
            <a:endParaRPr lang="ru-RU" sz="4000" dirty="0">
              <a:solidFill>
                <a:schemeClr val="bg1"/>
              </a:solidFill>
            </a:endParaRPr>
          </a:p>
        </p:txBody>
      </p:sp>
      <p:sp>
        <p:nvSpPr>
          <p:cNvPr id="10" name="Прямоугольник 9"/>
          <p:cNvSpPr/>
          <p:nvPr/>
        </p:nvSpPr>
        <p:spPr>
          <a:xfrm>
            <a:off x="539552" y="1340768"/>
            <a:ext cx="8064896" cy="5355312"/>
          </a:xfrm>
          <a:prstGeom prst="rect">
            <a:avLst/>
          </a:prstGeom>
        </p:spPr>
        <p:txBody>
          <a:bodyPr wrap="square">
            <a:spAutoFit/>
          </a:bodyPr>
          <a:lstStyle/>
          <a:p>
            <a:pPr>
              <a:buFont typeface="Arial" pitchFamily="34" charset="0"/>
              <a:buChar char="•"/>
            </a:pPr>
            <a:r>
              <a:rPr lang="ru-RU" b="1" dirty="0" smtClean="0">
                <a:solidFill>
                  <a:schemeClr val="accent2">
                    <a:lumMod val="60000"/>
                    <a:lumOff val="40000"/>
                  </a:schemeClr>
                </a:solidFill>
                <a:latin typeface="Comic Sans MS" pitchFamily="66" charset="0"/>
                <a:cs typeface="Times New Roman" pitchFamily="18" charset="0"/>
              </a:rPr>
              <a:t>Как обеспечить становление личности, успешной в профессиональной, общественной и личной жизни?</a:t>
            </a:r>
          </a:p>
          <a:p>
            <a:endParaRPr lang="ru-RU" b="1" dirty="0" smtClean="0">
              <a:solidFill>
                <a:schemeClr val="bg1"/>
              </a:solidFill>
              <a:latin typeface="Comic Sans MS" pitchFamily="66" charset="0"/>
              <a:cs typeface="Times New Roman" pitchFamily="18" charset="0"/>
            </a:endParaRPr>
          </a:p>
          <a:p>
            <a:pPr>
              <a:buFont typeface="Arial" pitchFamily="34" charset="0"/>
              <a:buChar char="•"/>
            </a:pPr>
            <a:r>
              <a:rPr lang="ru-RU" b="1" dirty="0" smtClean="0">
                <a:solidFill>
                  <a:schemeClr val="bg1"/>
                </a:solidFill>
                <a:latin typeface="Comic Sans MS" pitchFamily="66" charset="0"/>
                <a:cs typeface="Times New Roman" pitchFamily="18" charset="0"/>
              </a:rPr>
              <a:t>Как сформировать в школьнике навыки и качества, дающие ему возможность эффективно адаптироваться в современной жизни?</a:t>
            </a:r>
          </a:p>
          <a:p>
            <a:endParaRPr lang="ru-RU" b="1" dirty="0" smtClean="0">
              <a:solidFill>
                <a:schemeClr val="bg1"/>
              </a:solidFill>
              <a:latin typeface="Comic Sans MS" pitchFamily="66" charset="0"/>
              <a:cs typeface="Times New Roman" pitchFamily="18" charset="0"/>
            </a:endParaRPr>
          </a:p>
          <a:p>
            <a:pPr>
              <a:buFont typeface="Arial" pitchFamily="34" charset="0"/>
              <a:buChar char="•"/>
            </a:pPr>
            <a:r>
              <a:rPr lang="ru-RU" b="1" dirty="0" smtClean="0">
                <a:solidFill>
                  <a:schemeClr val="accent2">
                    <a:lumMod val="60000"/>
                    <a:lumOff val="40000"/>
                  </a:schemeClr>
                </a:solidFill>
                <a:latin typeface="Comic Sans MS" pitchFamily="66" charset="0"/>
                <a:cs typeface="Times New Roman" pitchFamily="18" charset="0"/>
              </a:rPr>
              <a:t>Как создать условия для всестороннего развития способностей ребенка?</a:t>
            </a:r>
          </a:p>
          <a:p>
            <a:endParaRPr lang="ru-RU" b="1" dirty="0" smtClean="0">
              <a:solidFill>
                <a:schemeClr val="bg1"/>
              </a:solidFill>
              <a:latin typeface="Comic Sans MS" pitchFamily="66" charset="0"/>
              <a:cs typeface="Times New Roman" pitchFamily="18" charset="0"/>
            </a:endParaRPr>
          </a:p>
          <a:p>
            <a:pPr>
              <a:buFont typeface="Arial" pitchFamily="34" charset="0"/>
              <a:buChar char="•"/>
            </a:pPr>
            <a:r>
              <a:rPr lang="ru-RU" b="1" dirty="0" smtClean="0">
                <a:solidFill>
                  <a:schemeClr val="bg1"/>
                </a:solidFill>
                <a:latin typeface="Comic Sans MS" pitchFamily="66" charset="0"/>
                <a:cs typeface="Times New Roman" pitchFamily="18" charset="0"/>
              </a:rPr>
              <a:t>Как сделать обучение в школе творческим, приносящим удовлетворение и ученикам и учителям? </a:t>
            </a:r>
          </a:p>
          <a:p>
            <a:endParaRPr lang="ru-RU" b="1" dirty="0" smtClean="0">
              <a:solidFill>
                <a:schemeClr val="bg1"/>
              </a:solidFill>
              <a:latin typeface="Comic Sans MS" pitchFamily="66" charset="0"/>
              <a:cs typeface="Times New Roman" pitchFamily="18" charset="0"/>
            </a:endParaRPr>
          </a:p>
          <a:p>
            <a:pPr>
              <a:buFont typeface="Arial" pitchFamily="34" charset="0"/>
              <a:buChar char="•"/>
            </a:pPr>
            <a:r>
              <a:rPr lang="ru-RU" b="1" dirty="0" smtClean="0">
                <a:solidFill>
                  <a:schemeClr val="accent2">
                    <a:lumMod val="60000"/>
                    <a:lumOff val="40000"/>
                  </a:schemeClr>
                </a:solidFill>
                <a:latin typeface="Comic Sans MS" pitchFamily="66" charset="0"/>
                <a:cs typeface="Times New Roman" pitchFamily="18" charset="0"/>
              </a:rPr>
              <a:t>Чем заменить устаревшее репродуктивное обучение?</a:t>
            </a:r>
            <a:r>
              <a:rPr lang="ru-RU" sz="10800" b="1" dirty="0" smtClean="0">
                <a:solidFill>
                  <a:schemeClr val="accent2">
                    <a:lumMod val="60000"/>
                    <a:lumOff val="40000"/>
                  </a:schemeClr>
                </a:solidFill>
                <a:latin typeface="Times New Roman" pitchFamily="18" charset="0"/>
                <a:cs typeface="Times New Roman" pitchFamily="18" charset="0"/>
              </a:rPr>
              <a:t/>
            </a:r>
            <a:br>
              <a:rPr lang="ru-RU" sz="10800" b="1" dirty="0" smtClean="0">
                <a:solidFill>
                  <a:schemeClr val="accent2">
                    <a:lumMod val="60000"/>
                    <a:lumOff val="40000"/>
                  </a:schemeClr>
                </a:solidFill>
                <a:latin typeface="Times New Roman" pitchFamily="18" charset="0"/>
                <a:cs typeface="Times New Roman" pitchFamily="18" charset="0"/>
              </a:rPr>
            </a:br>
            <a:endParaRPr lang="ru-RU" sz="10800" b="1" dirty="0" smtClean="0">
              <a:solidFill>
                <a:schemeClr val="accent2">
                  <a:lumMod val="60000"/>
                  <a:lumOff val="40000"/>
                </a:schemeClr>
              </a:solidFill>
              <a:latin typeface="Times New Roman" pitchFamily="18" charset="0"/>
              <a:cs typeface="Times New Roman" pitchFamily="18" charset="0"/>
            </a:endParaRPr>
          </a:p>
        </p:txBody>
      </p:sp>
      <p:pic>
        <p:nvPicPr>
          <p:cNvPr id="11" name="Picture 5" descr="C:\Users\School\Desktop\картинки\картинкидля презентаций\lady_news_anchor_md_wht.gif"/>
          <p:cNvPicPr>
            <a:picLocks noChangeAspect="1" noChangeArrowheads="1" noCrop="1"/>
          </p:cNvPicPr>
          <p:nvPr/>
        </p:nvPicPr>
        <p:blipFill>
          <a:blip r:embed="rId3" cstate="print"/>
          <a:srcRect/>
          <a:stretch>
            <a:fillRect/>
          </a:stretch>
        </p:blipFill>
        <p:spPr bwMode="auto">
          <a:xfrm>
            <a:off x="6228184" y="4941168"/>
            <a:ext cx="2232248" cy="169869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7" name="Прямоугольник 6"/>
          <p:cNvSpPr/>
          <p:nvPr/>
        </p:nvSpPr>
        <p:spPr>
          <a:xfrm>
            <a:off x="395536" y="404664"/>
            <a:ext cx="8280920" cy="2677656"/>
          </a:xfrm>
          <a:prstGeom prst="rect">
            <a:avLst/>
          </a:prstGeom>
        </p:spPr>
        <p:txBody>
          <a:bodyPr wrap="square">
            <a:spAutoFit/>
          </a:bodyPr>
          <a:lstStyle/>
          <a:p>
            <a:r>
              <a:rPr lang="ru-RU" i="1" dirty="0" smtClean="0">
                <a:solidFill>
                  <a:schemeClr val="tx2">
                    <a:lumMod val="50000"/>
                  </a:schemeClr>
                </a:solidFill>
                <a:latin typeface="Comic Sans MS" pitchFamily="66" charset="0"/>
                <a:cs typeface="Times New Roman" pitchFamily="18" charset="0"/>
              </a:rPr>
              <a:t>      </a:t>
            </a:r>
            <a:r>
              <a:rPr lang="ru-RU" sz="2800" dirty="0" smtClean="0">
                <a:solidFill>
                  <a:schemeClr val="bg1"/>
                </a:solidFill>
                <a:latin typeface="Comic Sans MS" pitchFamily="66" charset="0"/>
                <a:cs typeface="Times New Roman" pitchFamily="18" charset="0"/>
              </a:rPr>
              <a:t>Американская </a:t>
            </a:r>
            <a:r>
              <a:rPr lang="ru-RU" sz="2800" dirty="0" smtClean="0">
                <a:solidFill>
                  <a:schemeClr val="accent2">
                    <a:lumMod val="60000"/>
                    <a:lumOff val="40000"/>
                  </a:schemeClr>
                </a:solidFill>
                <a:latin typeface="Comic Sans MS" pitchFamily="66" charset="0"/>
                <a:cs typeface="Times New Roman" pitchFamily="18" charset="0"/>
              </a:rPr>
              <a:t>технология </a:t>
            </a:r>
            <a:r>
              <a:rPr lang="ru-RU" sz="2800" b="1" dirty="0" smtClean="0">
                <a:solidFill>
                  <a:schemeClr val="accent2">
                    <a:lumMod val="60000"/>
                    <a:lumOff val="40000"/>
                  </a:schemeClr>
                </a:solidFill>
                <a:latin typeface="Comic Sans MS" pitchFamily="66" charset="0"/>
                <a:cs typeface="Times New Roman" pitchFamily="18" charset="0"/>
              </a:rPr>
              <a:t>РКМЧП</a:t>
            </a:r>
            <a:r>
              <a:rPr lang="ru-RU" sz="2800" dirty="0" smtClean="0">
                <a:solidFill>
                  <a:schemeClr val="accent2">
                    <a:lumMod val="60000"/>
                    <a:lumOff val="40000"/>
                  </a:schemeClr>
                </a:solidFill>
                <a:latin typeface="Comic Sans MS" pitchFamily="66" charset="0"/>
                <a:cs typeface="Times New Roman" pitchFamily="18" charset="0"/>
              </a:rPr>
              <a:t> </a:t>
            </a:r>
            <a:r>
              <a:rPr lang="ru-RU" sz="2800" dirty="0" smtClean="0">
                <a:solidFill>
                  <a:schemeClr val="bg1"/>
                </a:solidFill>
                <a:latin typeface="Comic Sans MS" pitchFamily="66" charset="0"/>
                <a:cs typeface="Times New Roman" pitchFamily="18" charset="0"/>
              </a:rPr>
              <a:t>(развитие критического мышления через чтение и письмо), которая предлагает нам множество приемов, способствующих повышению эффективности урока на разных его этапах, особенно при работе с текстом. </a:t>
            </a:r>
            <a:endParaRPr lang="ru-RU" sz="2800" dirty="0">
              <a:solidFill>
                <a:schemeClr val="bg1"/>
              </a:solidFill>
            </a:endParaRPr>
          </a:p>
        </p:txBody>
      </p:sp>
      <p:pic>
        <p:nvPicPr>
          <p:cNvPr id="8" name="Picture 3" descr="C:\Users\User\Desktop\contractclr.gif"/>
          <p:cNvPicPr>
            <a:picLocks noChangeAspect="1" noChangeArrowheads="1" noCrop="1"/>
          </p:cNvPicPr>
          <p:nvPr/>
        </p:nvPicPr>
        <p:blipFill>
          <a:blip r:embed="rId3" cstate="print"/>
          <a:srcRect/>
          <a:stretch>
            <a:fillRect/>
          </a:stretch>
        </p:blipFill>
        <p:spPr bwMode="auto">
          <a:xfrm>
            <a:off x="4572000" y="4221088"/>
            <a:ext cx="4358570" cy="2780928"/>
          </a:xfrm>
          <a:prstGeom prst="rect">
            <a:avLst/>
          </a:prstGeom>
          <a:noFill/>
        </p:spPr>
      </p:pic>
      <p:pic>
        <p:nvPicPr>
          <p:cNvPr id="9" name="Picture 2" descr="C:\Users\User\Desktop\сап.gif"/>
          <p:cNvPicPr>
            <a:picLocks noChangeAspect="1" noChangeArrowheads="1" noCrop="1"/>
          </p:cNvPicPr>
          <p:nvPr/>
        </p:nvPicPr>
        <p:blipFill>
          <a:blip r:embed="rId4" cstate="print"/>
          <a:srcRect/>
          <a:stretch>
            <a:fillRect/>
          </a:stretch>
        </p:blipFill>
        <p:spPr bwMode="auto">
          <a:xfrm>
            <a:off x="323528" y="4293096"/>
            <a:ext cx="2160240" cy="232189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9525"/>
            <a:ext cx="9153526" cy="6867525"/>
          </a:xfrm>
          <a:prstGeom prst="rect">
            <a:avLst/>
          </a:prstGeom>
          <a:noFill/>
        </p:spPr>
      </p:pic>
      <p:sp>
        <p:nvSpPr>
          <p:cNvPr id="7" name="Прямоугольник 6"/>
          <p:cNvSpPr/>
          <p:nvPr/>
        </p:nvSpPr>
        <p:spPr>
          <a:xfrm>
            <a:off x="395536" y="404664"/>
            <a:ext cx="8136904" cy="5447645"/>
          </a:xfrm>
          <a:prstGeom prst="rect">
            <a:avLst/>
          </a:prstGeom>
        </p:spPr>
        <p:txBody>
          <a:bodyPr wrap="square">
            <a:spAutoFit/>
          </a:bodyPr>
          <a:lstStyle/>
          <a:p>
            <a:r>
              <a:rPr lang="ru-RU" sz="3600" dirty="0" smtClean="0">
                <a:solidFill>
                  <a:srgbClr val="FF0000"/>
                </a:solidFill>
                <a:latin typeface="Comic Sans MS" pitchFamily="66" charset="0"/>
                <a:cs typeface="Times New Roman" pitchFamily="18" charset="0"/>
              </a:rPr>
              <a:t>     </a:t>
            </a:r>
            <a:r>
              <a:rPr lang="ru-RU" sz="3600" b="1" dirty="0" err="1" smtClean="0">
                <a:solidFill>
                  <a:schemeClr val="accent2">
                    <a:lumMod val="60000"/>
                    <a:lumOff val="40000"/>
                  </a:schemeClr>
                </a:solidFill>
                <a:latin typeface="Comic Sans MS" pitchFamily="66" charset="0"/>
                <a:cs typeface="Times New Roman" pitchFamily="18" charset="0"/>
              </a:rPr>
              <a:t>Синквейн</a:t>
            </a:r>
            <a:r>
              <a:rPr lang="ru-RU" sz="3600" b="1" dirty="0" smtClean="0">
                <a:solidFill>
                  <a:schemeClr val="accent2">
                    <a:lumMod val="60000"/>
                    <a:lumOff val="40000"/>
                  </a:schemeClr>
                </a:solidFill>
                <a:latin typeface="Comic Sans MS" pitchFamily="66" charset="0"/>
                <a:cs typeface="Times New Roman" pitchFamily="18" charset="0"/>
              </a:rPr>
              <a:t> </a:t>
            </a:r>
            <a:r>
              <a:rPr lang="ru-RU" sz="2400" dirty="0" smtClean="0">
                <a:solidFill>
                  <a:schemeClr val="bg1"/>
                </a:solidFill>
                <a:latin typeface="Comic Sans MS" pitchFamily="66" charset="0"/>
                <a:cs typeface="Times New Roman" pitchFamily="18" charset="0"/>
              </a:rPr>
              <a:t>в переводе на русский язык означает – «пять строк», которые выстраиваются  в определённой последовательности.</a:t>
            </a:r>
          </a:p>
          <a:p>
            <a:endParaRPr lang="ru-RU" sz="2400" dirty="0" smtClean="0">
              <a:solidFill>
                <a:schemeClr val="bg1"/>
              </a:solidFill>
              <a:latin typeface="Comic Sans MS" pitchFamily="66" charset="0"/>
              <a:cs typeface="Times New Roman" pitchFamily="18" charset="0"/>
            </a:endParaRPr>
          </a:p>
          <a:p>
            <a:r>
              <a:rPr lang="ru-RU" sz="2400" b="1" dirty="0" smtClean="0">
                <a:solidFill>
                  <a:schemeClr val="bg1"/>
                </a:solidFill>
                <a:latin typeface="Comic Sans MS" pitchFamily="66" charset="0"/>
                <a:cs typeface="Times New Roman" pitchFamily="18" charset="0"/>
              </a:rPr>
              <a:t>Первая </a:t>
            </a:r>
            <a:r>
              <a:rPr lang="ru-RU" sz="2400" dirty="0" smtClean="0">
                <a:solidFill>
                  <a:schemeClr val="bg1"/>
                </a:solidFill>
                <a:latin typeface="Comic Sans MS" pitchFamily="66" charset="0"/>
                <a:cs typeface="Times New Roman" pitchFamily="18" charset="0"/>
              </a:rPr>
              <a:t>строка – </a:t>
            </a:r>
            <a:r>
              <a:rPr lang="ru-RU" sz="2400" dirty="0" smtClean="0">
                <a:solidFill>
                  <a:schemeClr val="accent2">
                    <a:lumMod val="60000"/>
                    <a:lumOff val="40000"/>
                  </a:schemeClr>
                </a:solidFill>
                <a:latin typeface="Comic Sans MS" pitchFamily="66" charset="0"/>
                <a:cs typeface="Times New Roman" pitchFamily="18" charset="0"/>
              </a:rPr>
              <a:t>слово (тема)</a:t>
            </a:r>
            <a:r>
              <a:rPr lang="ru-RU" sz="2400" dirty="0" smtClean="0">
                <a:solidFill>
                  <a:schemeClr val="bg1"/>
                </a:solidFill>
                <a:latin typeface="Comic Sans MS" pitchFamily="66" charset="0"/>
                <a:cs typeface="Times New Roman" pitchFamily="18" charset="0"/>
              </a:rPr>
              <a:t>. </a:t>
            </a:r>
          </a:p>
          <a:p>
            <a:r>
              <a:rPr lang="ru-RU" sz="2400" b="1" dirty="0" smtClean="0">
                <a:solidFill>
                  <a:schemeClr val="bg1"/>
                </a:solidFill>
                <a:latin typeface="Comic Sans MS" pitchFamily="66" charset="0"/>
                <a:cs typeface="Times New Roman" pitchFamily="18" charset="0"/>
              </a:rPr>
              <a:t>Вторая</a:t>
            </a:r>
            <a:r>
              <a:rPr lang="ru-RU" sz="2400" dirty="0" smtClean="0">
                <a:solidFill>
                  <a:schemeClr val="bg1"/>
                </a:solidFill>
                <a:latin typeface="Comic Sans MS" pitchFamily="66" charset="0"/>
                <a:cs typeface="Times New Roman" pitchFamily="18" charset="0"/>
              </a:rPr>
              <a:t> строка – </a:t>
            </a:r>
            <a:r>
              <a:rPr lang="ru-RU" sz="2400" dirty="0" smtClean="0">
                <a:solidFill>
                  <a:schemeClr val="accent2">
                    <a:lumMod val="60000"/>
                    <a:lumOff val="40000"/>
                  </a:schemeClr>
                </a:solidFill>
                <a:latin typeface="Comic Sans MS" pitchFamily="66" charset="0"/>
                <a:cs typeface="Times New Roman" pitchFamily="18" charset="0"/>
              </a:rPr>
              <a:t>два прилагательных</a:t>
            </a:r>
            <a:r>
              <a:rPr lang="ru-RU" sz="2400" dirty="0" smtClean="0">
                <a:solidFill>
                  <a:schemeClr val="bg1"/>
                </a:solidFill>
                <a:latin typeface="Comic Sans MS" pitchFamily="66" charset="0"/>
                <a:cs typeface="Times New Roman" pitchFamily="18" charset="0"/>
              </a:rPr>
              <a:t>. </a:t>
            </a:r>
          </a:p>
          <a:p>
            <a:r>
              <a:rPr lang="ru-RU" sz="2400" b="1" dirty="0" smtClean="0">
                <a:solidFill>
                  <a:schemeClr val="bg1"/>
                </a:solidFill>
                <a:latin typeface="Comic Sans MS" pitchFamily="66" charset="0"/>
                <a:cs typeface="Times New Roman" pitchFamily="18" charset="0"/>
              </a:rPr>
              <a:t>Третья</a:t>
            </a:r>
            <a:r>
              <a:rPr lang="ru-RU" sz="2400" dirty="0" smtClean="0">
                <a:solidFill>
                  <a:schemeClr val="bg1"/>
                </a:solidFill>
                <a:latin typeface="Comic Sans MS" pitchFamily="66" charset="0"/>
                <a:cs typeface="Times New Roman" pitchFamily="18" charset="0"/>
              </a:rPr>
              <a:t> – </a:t>
            </a:r>
            <a:r>
              <a:rPr lang="ru-RU" sz="2400" dirty="0" smtClean="0">
                <a:solidFill>
                  <a:schemeClr val="accent2">
                    <a:lumMod val="60000"/>
                    <a:lumOff val="40000"/>
                  </a:schemeClr>
                </a:solidFill>
                <a:latin typeface="Comic Sans MS" pitchFamily="66" charset="0"/>
                <a:cs typeface="Times New Roman" pitchFamily="18" charset="0"/>
              </a:rPr>
              <a:t>три глагола</a:t>
            </a:r>
            <a:r>
              <a:rPr lang="ru-RU" sz="2400" dirty="0" smtClean="0">
                <a:solidFill>
                  <a:schemeClr val="bg1"/>
                </a:solidFill>
                <a:latin typeface="Comic Sans MS" pitchFamily="66" charset="0"/>
                <a:cs typeface="Times New Roman" pitchFamily="18" charset="0"/>
              </a:rPr>
              <a:t>.  </a:t>
            </a:r>
          </a:p>
          <a:p>
            <a:r>
              <a:rPr lang="ru-RU" sz="2400" b="1" dirty="0" smtClean="0">
                <a:solidFill>
                  <a:schemeClr val="bg1"/>
                </a:solidFill>
                <a:latin typeface="Comic Sans MS" pitchFamily="66" charset="0"/>
                <a:cs typeface="Times New Roman" pitchFamily="18" charset="0"/>
              </a:rPr>
              <a:t>Четвёртая</a:t>
            </a:r>
            <a:r>
              <a:rPr lang="ru-RU" sz="2400" dirty="0" smtClean="0">
                <a:solidFill>
                  <a:schemeClr val="bg1"/>
                </a:solidFill>
                <a:latin typeface="Comic Sans MS" pitchFamily="66" charset="0"/>
                <a:cs typeface="Times New Roman" pitchFamily="18" charset="0"/>
              </a:rPr>
              <a:t> – </a:t>
            </a:r>
            <a:r>
              <a:rPr lang="ru-RU" sz="2400" dirty="0" smtClean="0">
                <a:solidFill>
                  <a:schemeClr val="accent2">
                    <a:lumMod val="60000"/>
                    <a:lumOff val="40000"/>
                  </a:schemeClr>
                </a:solidFill>
                <a:latin typeface="Comic Sans MS" pitchFamily="66" charset="0"/>
                <a:cs typeface="Times New Roman" pitchFamily="18" charset="0"/>
              </a:rPr>
              <a:t>идёт одна фраза из четырёх слов, с помощью которой ученик высказывает  отношение к теме. </a:t>
            </a:r>
            <a:r>
              <a:rPr lang="ru-RU" sz="2400" dirty="0" smtClean="0">
                <a:solidFill>
                  <a:schemeClr val="bg1"/>
                </a:solidFill>
                <a:latin typeface="Comic Sans MS" pitchFamily="66" charset="0"/>
                <a:cs typeface="Times New Roman" pitchFamily="18" charset="0"/>
              </a:rPr>
              <a:t>Это может быть крылатое выражение, цитата или составленная учеником фраза в контексте  темы. </a:t>
            </a:r>
            <a:r>
              <a:rPr lang="ru-RU" sz="2400" b="1" dirty="0" smtClean="0">
                <a:solidFill>
                  <a:schemeClr val="bg1"/>
                </a:solidFill>
                <a:latin typeface="Comic Sans MS" pitchFamily="66" charset="0"/>
                <a:cs typeface="Times New Roman" pitchFamily="18" charset="0"/>
              </a:rPr>
              <a:t>Пятая</a:t>
            </a:r>
            <a:r>
              <a:rPr lang="ru-RU" sz="2400" dirty="0" smtClean="0">
                <a:solidFill>
                  <a:schemeClr val="bg1"/>
                </a:solidFill>
                <a:latin typeface="Comic Sans MS" pitchFamily="66" charset="0"/>
                <a:cs typeface="Times New Roman" pitchFamily="18" charset="0"/>
              </a:rPr>
              <a:t> – </a:t>
            </a:r>
            <a:r>
              <a:rPr lang="ru-RU" sz="2400" dirty="0" smtClean="0">
                <a:solidFill>
                  <a:schemeClr val="accent2">
                    <a:lumMod val="60000"/>
                    <a:lumOff val="40000"/>
                  </a:schemeClr>
                </a:solidFill>
                <a:latin typeface="Comic Sans MS" pitchFamily="66" charset="0"/>
                <a:cs typeface="Times New Roman" pitchFamily="18" charset="0"/>
              </a:rPr>
              <a:t>одно слово-резюме</a:t>
            </a:r>
            <a:r>
              <a:rPr lang="ru-RU" sz="2400" dirty="0" smtClean="0">
                <a:solidFill>
                  <a:schemeClr val="bg1"/>
                </a:solidFill>
                <a:latin typeface="Comic Sans MS" pitchFamily="66" charset="0"/>
                <a:cs typeface="Times New Roman" pitchFamily="18" charset="0"/>
              </a:rPr>
              <a:t>, которое дает новую интерпретацию темы, позволяет выразить к ней личное отношение. </a:t>
            </a:r>
            <a:endParaRPr lang="ru-RU" sz="2400" dirty="0">
              <a:solidFill>
                <a:schemeClr val="bg1"/>
              </a:solidFill>
            </a:endParaRPr>
          </a:p>
        </p:txBody>
      </p:sp>
      <p:pic>
        <p:nvPicPr>
          <p:cNvPr id="9" name="Picture 2" descr="C:\Users\School\Desktop\картинки\8горти.gif"/>
          <p:cNvPicPr>
            <a:picLocks noChangeAspect="1" noChangeArrowheads="1" noCrop="1"/>
          </p:cNvPicPr>
          <p:nvPr/>
        </p:nvPicPr>
        <p:blipFill>
          <a:blip r:embed="rId3" cstate="print"/>
          <a:srcRect/>
          <a:stretch>
            <a:fillRect/>
          </a:stretch>
        </p:blipFill>
        <p:spPr bwMode="auto">
          <a:xfrm>
            <a:off x="6516216" y="1340768"/>
            <a:ext cx="2016224" cy="184737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sp>
        <p:nvSpPr>
          <p:cNvPr id="7" name="Прямоугольник 6"/>
          <p:cNvSpPr/>
          <p:nvPr/>
        </p:nvSpPr>
        <p:spPr>
          <a:xfrm>
            <a:off x="323528" y="332656"/>
            <a:ext cx="8424936" cy="5478423"/>
          </a:xfrm>
          <a:prstGeom prst="rect">
            <a:avLst/>
          </a:prstGeom>
        </p:spPr>
        <p:txBody>
          <a:bodyPr wrap="square">
            <a:spAutoFit/>
          </a:bodyPr>
          <a:lstStyle/>
          <a:p>
            <a:pPr algn="ctr">
              <a:spcBef>
                <a:spcPts val="0"/>
              </a:spcBef>
              <a:buNone/>
            </a:pPr>
            <a:r>
              <a:rPr lang="ru-RU" sz="2800" dirty="0" smtClean="0">
                <a:solidFill>
                  <a:srgbClr val="FF0000"/>
                </a:solidFill>
                <a:latin typeface="Comic Sans MS" pitchFamily="66" charset="0"/>
                <a:cs typeface="Times New Roman" pitchFamily="18" charset="0"/>
              </a:rPr>
              <a:t> </a:t>
            </a:r>
            <a:r>
              <a:rPr lang="ru-RU" sz="2800" b="1" dirty="0" smtClean="0">
                <a:solidFill>
                  <a:schemeClr val="accent2">
                    <a:lumMod val="60000"/>
                    <a:lumOff val="40000"/>
                  </a:schemeClr>
                </a:solidFill>
                <a:latin typeface="Comic Sans MS" pitchFamily="66" charset="0"/>
                <a:cs typeface="Times New Roman" pitchFamily="18" charset="0"/>
              </a:rPr>
              <a:t>Приём «Корзина идей», понятий имён…. </a:t>
            </a:r>
          </a:p>
          <a:p>
            <a:pPr algn="ctr">
              <a:spcBef>
                <a:spcPts val="0"/>
              </a:spcBef>
              <a:buNone/>
            </a:pPr>
            <a:endParaRPr lang="ru-RU" b="1" dirty="0" smtClean="0">
              <a:solidFill>
                <a:schemeClr val="accent2">
                  <a:lumMod val="60000"/>
                  <a:lumOff val="40000"/>
                </a:schemeClr>
              </a:solidFill>
              <a:latin typeface="Comic Sans MS" pitchFamily="66" charset="0"/>
              <a:cs typeface="Times New Roman" pitchFamily="18" charset="0"/>
            </a:endParaRPr>
          </a:p>
          <a:p>
            <a:pPr marL="342900" indent="-342900">
              <a:spcBef>
                <a:spcPts val="0"/>
              </a:spcBef>
            </a:pPr>
            <a:r>
              <a:rPr lang="ru-RU" sz="1900" dirty="0" smtClean="0">
                <a:solidFill>
                  <a:schemeClr val="bg1"/>
                </a:solidFill>
                <a:latin typeface="Comic Sans MS" pitchFamily="66" charset="0"/>
                <a:cs typeface="Times New Roman" pitchFamily="18" charset="0"/>
              </a:rPr>
              <a:t>1.Задается прямой вопрос о том, что известно ученикам по той или иной проблеме.</a:t>
            </a:r>
          </a:p>
          <a:p>
            <a:pPr marL="342900" indent="-342900">
              <a:spcBef>
                <a:spcPts val="0"/>
              </a:spcBef>
            </a:pPr>
            <a:endParaRPr lang="ru-RU" sz="1900" dirty="0" smtClean="0">
              <a:solidFill>
                <a:schemeClr val="bg1"/>
              </a:solidFill>
              <a:latin typeface="Comic Sans MS" pitchFamily="66" charset="0"/>
              <a:cs typeface="Times New Roman" pitchFamily="18" charset="0"/>
            </a:endParaRPr>
          </a:p>
          <a:p>
            <a:pPr>
              <a:spcBef>
                <a:spcPts val="0"/>
              </a:spcBef>
            </a:pPr>
            <a:r>
              <a:rPr lang="ru-RU" sz="1900" dirty="0" smtClean="0">
                <a:solidFill>
                  <a:schemeClr val="bg1"/>
                </a:solidFill>
                <a:latin typeface="Comic Sans MS" pitchFamily="66" charset="0"/>
                <a:cs typeface="Times New Roman" pitchFamily="18" charset="0"/>
              </a:rPr>
              <a:t>2. Сначала каждый ученик вспоминает и записывает в тетради.</a:t>
            </a:r>
          </a:p>
          <a:p>
            <a:pPr>
              <a:spcBef>
                <a:spcPts val="0"/>
              </a:spcBef>
            </a:pPr>
            <a:endParaRPr lang="ru-RU" sz="1900" dirty="0" smtClean="0">
              <a:solidFill>
                <a:schemeClr val="bg1"/>
              </a:solidFill>
              <a:latin typeface="Comic Sans MS" pitchFamily="66" charset="0"/>
              <a:cs typeface="Times New Roman" pitchFamily="18" charset="0"/>
            </a:endParaRPr>
          </a:p>
          <a:p>
            <a:pPr>
              <a:spcBef>
                <a:spcPts val="0"/>
              </a:spcBef>
            </a:pPr>
            <a:r>
              <a:rPr lang="ru-RU" sz="1900" dirty="0" smtClean="0">
                <a:solidFill>
                  <a:schemeClr val="bg1"/>
                </a:solidFill>
                <a:latin typeface="Comic Sans MS" pitchFamily="66" charset="0"/>
                <a:cs typeface="Times New Roman" pitchFamily="18" charset="0"/>
              </a:rPr>
              <a:t>3. Затем происходит обмен информацией в парах или группах. </a:t>
            </a:r>
          </a:p>
          <a:p>
            <a:pPr>
              <a:spcBef>
                <a:spcPts val="0"/>
              </a:spcBef>
            </a:pPr>
            <a:endParaRPr lang="ru-RU" sz="1900" dirty="0" smtClean="0">
              <a:solidFill>
                <a:schemeClr val="bg1"/>
              </a:solidFill>
              <a:latin typeface="Comic Sans MS" pitchFamily="66" charset="0"/>
              <a:cs typeface="Times New Roman" pitchFamily="18" charset="0"/>
            </a:endParaRPr>
          </a:p>
          <a:p>
            <a:pPr>
              <a:spcBef>
                <a:spcPts val="0"/>
              </a:spcBef>
            </a:pPr>
            <a:r>
              <a:rPr lang="ru-RU" sz="1900" dirty="0" smtClean="0">
                <a:solidFill>
                  <a:schemeClr val="bg1"/>
                </a:solidFill>
                <a:latin typeface="Comic Sans MS" pitchFamily="66" charset="0"/>
                <a:cs typeface="Times New Roman" pitchFamily="18" charset="0"/>
              </a:rPr>
              <a:t>4. Далее каждая группа по кругу называет какое-то одно сведение или факт, при этом, не повторяя ранее сказанного (составляется список идей).</a:t>
            </a:r>
          </a:p>
          <a:p>
            <a:pPr>
              <a:spcBef>
                <a:spcPts val="0"/>
              </a:spcBef>
            </a:pPr>
            <a:endParaRPr lang="ru-RU" sz="1900" dirty="0" smtClean="0">
              <a:solidFill>
                <a:schemeClr val="bg1"/>
              </a:solidFill>
              <a:latin typeface="Comic Sans MS" pitchFamily="66" charset="0"/>
              <a:cs typeface="Times New Roman" pitchFamily="18" charset="0"/>
            </a:endParaRPr>
          </a:p>
          <a:p>
            <a:pPr>
              <a:spcBef>
                <a:spcPts val="0"/>
              </a:spcBef>
            </a:pPr>
            <a:r>
              <a:rPr lang="ru-RU" sz="1900" dirty="0" smtClean="0">
                <a:solidFill>
                  <a:schemeClr val="bg1"/>
                </a:solidFill>
                <a:latin typeface="Comic Sans MS" pitchFamily="66" charset="0"/>
                <a:cs typeface="Times New Roman" pitchFamily="18" charset="0"/>
              </a:rPr>
              <a:t>5. Все сведения кратко в виде тезисов записываются учителем в «Корзине идей».</a:t>
            </a:r>
          </a:p>
          <a:p>
            <a:pPr>
              <a:spcBef>
                <a:spcPts val="0"/>
              </a:spcBef>
            </a:pPr>
            <a:endParaRPr lang="ru-RU" sz="1900" dirty="0" smtClean="0">
              <a:solidFill>
                <a:schemeClr val="bg1"/>
              </a:solidFill>
              <a:latin typeface="Comic Sans MS" pitchFamily="66" charset="0"/>
              <a:cs typeface="Times New Roman" pitchFamily="18" charset="0"/>
            </a:endParaRPr>
          </a:p>
          <a:p>
            <a:pPr>
              <a:spcBef>
                <a:spcPts val="0"/>
              </a:spcBef>
            </a:pPr>
            <a:r>
              <a:rPr lang="ru-RU" sz="1900" dirty="0" smtClean="0">
                <a:solidFill>
                  <a:schemeClr val="bg1"/>
                </a:solidFill>
                <a:latin typeface="Comic Sans MS" pitchFamily="66" charset="0"/>
                <a:cs typeface="Times New Roman" pitchFamily="18" charset="0"/>
              </a:rPr>
              <a:t>6. Все ошибки исправляются далее, по мере освоения новой информации. </a:t>
            </a:r>
            <a:endParaRPr lang="ru-RU" sz="1900" dirty="0">
              <a:solidFill>
                <a:schemeClr val="bg1"/>
              </a:solidFill>
            </a:endParaRPr>
          </a:p>
        </p:txBody>
      </p:sp>
      <p:pic>
        <p:nvPicPr>
          <p:cNvPr id="8" name="Picture 6" descr="http://im6-tub-ru.yandex.net/i?id=368636723-20-72&amp;n=21"/>
          <p:cNvPicPr>
            <a:picLocks noChangeAspect="1" noChangeArrowheads="1"/>
          </p:cNvPicPr>
          <p:nvPr/>
        </p:nvPicPr>
        <p:blipFill>
          <a:blip r:embed="rId3" cstate="print"/>
          <a:srcRect/>
          <a:stretch>
            <a:fillRect/>
          </a:stretch>
        </p:blipFill>
        <p:spPr bwMode="auto">
          <a:xfrm>
            <a:off x="7596336" y="5445224"/>
            <a:ext cx="1152128" cy="115986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243408"/>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sp>
        <p:nvSpPr>
          <p:cNvPr id="7" name="Прямоугольник 6"/>
          <p:cNvSpPr/>
          <p:nvPr/>
        </p:nvSpPr>
        <p:spPr>
          <a:xfrm>
            <a:off x="2286000" y="751344"/>
            <a:ext cx="4572000" cy="369332"/>
          </a:xfrm>
          <a:prstGeom prst="rect">
            <a:avLst/>
          </a:prstGeom>
        </p:spPr>
        <p:txBody>
          <a:bodyPr>
            <a:spAutoFit/>
          </a:bodyPr>
          <a:lstStyle/>
          <a:p>
            <a:pPr>
              <a:spcBef>
                <a:spcPts val="0"/>
              </a:spcBef>
              <a:buNone/>
            </a:pPr>
            <a:r>
              <a:rPr lang="ru-RU" dirty="0" smtClean="0">
                <a:solidFill>
                  <a:srgbClr val="FF0000"/>
                </a:solidFill>
                <a:latin typeface="Comic Sans MS" pitchFamily="66" charset="0"/>
                <a:cs typeface="Times New Roman" pitchFamily="18" charset="0"/>
              </a:rPr>
              <a:t> </a:t>
            </a:r>
            <a:endParaRPr lang="ru-RU" dirty="0"/>
          </a:p>
        </p:txBody>
      </p:sp>
      <p:sp>
        <p:nvSpPr>
          <p:cNvPr id="8" name="Прямоугольник 7"/>
          <p:cNvSpPr/>
          <p:nvPr/>
        </p:nvSpPr>
        <p:spPr>
          <a:xfrm>
            <a:off x="467544" y="476672"/>
            <a:ext cx="8280920" cy="3785652"/>
          </a:xfrm>
          <a:prstGeom prst="rect">
            <a:avLst/>
          </a:prstGeom>
        </p:spPr>
        <p:txBody>
          <a:bodyPr wrap="square">
            <a:spAutoFit/>
          </a:bodyPr>
          <a:lstStyle/>
          <a:p>
            <a:pPr algn="ctr">
              <a:spcBef>
                <a:spcPts val="0"/>
              </a:spcBef>
              <a:buNone/>
            </a:pPr>
            <a:r>
              <a:rPr lang="ru-RU" dirty="0" smtClean="0">
                <a:latin typeface="Comic Sans MS" pitchFamily="66" charset="0"/>
              </a:rPr>
              <a:t> </a:t>
            </a:r>
            <a:r>
              <a:rPr lang="ru-RU" sz="2800" b="1" dirty="0" smtClean="0">
                <a:solidFill>
                  <a:schemeClr val="accent2">
                    <a:lumMod val="60000"/>
                    <a:lumOff val="40000"/>
                  </a:schemeClr>
                </a:solidFill>
                <a:latin typeface="Comic Sans MS" pitchFamily="66" charset="0"/>
                <a:cs typeface="Times New Roman" pitchFamily="18" charset="0"/>
              </a:rPr>
              <a:t>«Кластер»</a:t>
            </a:r>
          </a:p>
          <a:p>
            <a:pPr algn="ctr">
              <a:spcBef>
                <a:spcPts val="0"/>
              </a:spcBef>
              <a:buNone/>
            </a:pPr>
            <a:endParaRPr lang="ru-RU" sz="2000" b="1" dirty="0" smtClean="0">
              <a:solidFill>
                <a:schemeClr val="accent2">
                  <a:lumMod val="60000"/>
                  <a:lumOff val="40000"/>
                </a:schemeClr>
              </a:solidFill>
              <a:latin typeface="Comic Sans MS" pitchFamily="66" charset="0"/>
              <a:cs typeface="Times New Roman" pitchFamily="18" charset="0"/>
            </a:endParaRPr>
          </a:p>
          <a:p>
            <a:pPr>
              <a:spcBef>
                <a:spcPts val="0"/>
              </a:spcBef>
              <a:buNone/>
            </a:pPr>
            <a:r>
              <a:rPr lang="ru-RU" sz="2400" dirty="0" smtClean="0">
                <a:solidFill>
                  <a:schemeClr val="bg1"/>
                </a:solidFill>
                <a:latin typeface="Comic Sans MS" pitchFamily="66" charset="0"/>
                <a:cs typeface="Times New Roman" pitchFamily="18" charset="0"/>
              </a:rPr>
              <a:t>      Слово «</a:t>
            </a:r>
            <a:r>
              <a:rPr lang="ru-RU" sz="2400" dirty="0" smtClean="0">
                <a:solidFill>
                  <a:schemeClr val="accent2">
                    <a:lumMod val="60000"/>
                    <a:lumOff val="40000"/>
                  </a:schemeClr>
                </a:solidFill>
                <a:latin typeface="Comic Sans MS" pitchFamily="66" charset="0"/>
                <a:cs typeface="Times New Roman" pitchFamily="18" charset="0"/>
              </a:rPr>
              <a:t>кластер</a:t>
            </a:r>
            <a:r>
              <a:rPr lang="ru-RU" sz="2400" dirty="0" smtClean="0">
                <a:solidFill>
                  <a:schemeClr val="bg1"/>
                </a:solidFill>
                <a:latin typeface="Comic Sans MS" pitchFamily="66" charset="0"/>
                <a:cs typeface="Times New Roman" pitchFamily="18" charset="0"/>
              </a:rPr>
              <a:t>» в переводе означает «пучок», «созвездие». </a:t>
            </a:r>
          </a:p>
          <a:p>
            <a:pPr>
              <a:spcBef>
                <a:spcPts val="0"/>
              </a:spcBef>
              <a:buNone/>
            </a:pPr>
            <a:r>
              <a:rPr lang="ru-RU" sz="2400" dirty="0" smtClean="0">
                <a:solidFill>
                  <a:schemeClr val="bg1"/>
                </a:solidFill>
                <a:latin typeface="Comic Sans MS" pitchFamily="66" charset="0"/>
                <a:cs typeface="Times New Roman" pitchFamily="18" charset="0"/>
              </a:rPr>
              <a:t>Это такая графическая организация материала, которая раскрывает смысл того или иного широкого понятия через более узкие.   </a:t>
            </a:r>
          </a:p>
          <a:p>
            <a:pPr>
              <a:spcBef>
                <a:spcPts val="0"/>
              </a:spcBef>
              <a:buNone/>
            </a:pPr>
            <a:r>
              <a:rPr lang="ru-RU" sz="2400" dirty="0" smtClean="0">
                <a:solidFill>
                  <a:schemeClr val="bg1"/>
                </a:solidFill>
                <a:latin typeface="Comic Sans MS" pitchFamily="66" charset="0"/>
                <a:cs typeface="Times New Roman" pitchFamily="18" charset="0"/>
              </a:rPr>
              <a:t>   Составление кластера позволяет учащимся свободно и открыто думать по поводу какой-либо темы. </a:t>
            </a:r>
          </a:p>
        </p:txBody>
      </p:sp>
      <p:pic>
        <p:nvPicPr>
          <p:cNvPr id="38914" name="Picture 2" descr="http://rudocs.exdat.com/pars_docs/tw_refs/301/300378/300378_html_7243e0bd.gif"/>
          <p:cNvPicPr>
            <a:picLocks noChangeAspect="1" noChangeArrowheads="1"/>
          </p:cNvPicPr>
          <p:nvPr/>
        </p:nvPicPr>
        <p:blipFill>
          <a:blip r:embed="rId3" cstate="print"/>
          <a:srcRect/>
          <a:stretch>
            <a:fillRect/>
          </a:stretch>
        </p:blipFill>
        <p:spPr bwMode="auto">
          <a:xfrm>
            <a:off x="5364088" y="4005064"/>
            <a:ext cx="3440509" cy="2416027"/>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sp>
        <p:nvSpPr>
          <p:cNvPr id="7" name="Прямоугольник 6"/>
          <p:cNvSpPr/>
          <p:nvPr/>
        </p:nvSpPr>
        <p:spPr>
          <a:xfrm>
            <a:off x="323528" y="404664"/>
            <a:ext cx="8280920" cy="4031873"/>
          </a:xfrm>
          <a:prstGeom prst="rect">
            <a:avLst/>
          </a:prstGeom>
        </p:spPr>
        <p:txBody>
          <a:bodyPr wrap="square">
            <a:spAutoFit/>
          </a:bodyPr>
          <a:lstStyle/>
          <a:p>
            <a:pPr algn="ctr">
              <a:spcBef>
                <a:spcPts val="0"/>
              </a:spcBef>
              <a:buNone/>
            </a:pPr>
            <a:r>
              <a:rPr lang="ru-RU" sz="2900" b="1" dirty="0" smtClean="0">
                <a:solidFill>
                  <a:schemeClr val="accent2">
                    <a:lumMod val="60000"/>
                    <a:lumOff val="40000"/>
                  </a:schemeClr>
                </a:solidFill>
                <a:latin typeface="Comic Sans MS" pitchFamily="66" charset="0"/>
                <a:cs typeface="Times New Roman" pitchFamily="18" charset="0"/>
              </a:rPr>
              <a:t>Как составляется кластер?</a:t>
            </a:r>
          </a:p>
          <a:p>
            <a:pPr algn="ctr">
              <a:spcBef>
                <a:spcPts val="0"/>
              </a:spcBef>
              <a:buNone/>
            </a:pPr>
            <a:r>
              <a:rPr lang="ru-RU" sz="2800" b="1" dirty="0" smtClean="0">
                <a:solidFill>
                  <a:schemeClr val="accent2">
                    <a:lumMod val="60000"/>
                    <a:lumOff val="40000"/>
                  </a:schemeClr>
                </a:solidFill>
                <a:latin typeface="Comic Sans MS" pitchFamily="66" charset="0"/>
                <a:cs typeface="Times New Roman" pitchFamily="18" charset="0"/>
              </a:rPr>
              <a:t> </a:t>
            </a:r>
          </a:p>
          <a:p>
            <a:pPr>
              <a:spcBef>
                <a:spcPts val="0"/>
              </a:spcBef>
              <a:buFont typeface="Arial" pitchFamily="34" charset="0"/>
              <a:buChar char="•"/>
            </a:pPr>
            <a:r>
              <a:rPr lang="ru-RU" sz="2800" dirty="0" smtClean="0">
                <a:solidFill>
                  <a:schemeClr val="bg1"/>
                </a:solidFill>
                <a:latin typeface="Comic Sans MS" pitchFamily="66" charset="0"/>
                <a:cs typeface="Times New Roman" pitchFamily="18" charset="0"/>
              </a:rPr>
              <a:t>В центре листа записывается ключевое понятие. </a:t>
            </a:r>
          </a:p>
          <a:p>
            <a:pPr>
              <a:spcBef>
                <a:spcPts val="0"/>
              </a:spcBef>
              <a:buFont typeface="Arial" pitchFamily="34" charset="0"/>
              <a:buChar char="•"/>
            </a:pPr>
            <a:endParaRPr lang="ru-RU" sz="2800" dirty="0" smtClean="0">
              <a:solidFill>
                <a:schemeClr val="bg1"/>
              </a:solidFill>
              <a:latin typeface="Comic Sans MS" pitchFamily="66" charset="0"/>
              <a:cs typeface="Times New Roman" pitchFamily="18" charset="0"/>
            </a:endParaRPr>
          </a:p>
          <a:p>
            <a:pPr>
              <a:spcBef>
                <a:spcPts val="0"/>
              </a:spcBef>
              <a:buFont typeface="Arial" pitchFamily="34" charset="0"/>
              <a:buChar char="•"/>
            </a:pPr>
            <a:r>
              <a:rPr lang="ru-RU" sz="2800" dirty="0" smtClean="0">
                <a:solidFill>
                  <a:schemeClr val="bg1"/>
                </a:solidFill>
                <a:latin typeface="Comic Sans MS" pitchFamily="66" charset="0"/>
                <a:cs typeface="Times New Roman" pitchFamily="18" charset="0"/>
              </a:rPr>
              <a:t>От него в разные стороны расходятся </a:t>
            </a:r>
          </a:p>
          <a:p>
            <a:pPr>
              <a:spcBef>
                <a:spcPts val="0"/>
              </a:spcBef>
            </a:pPr>
            <a:r>
              <a:rPr lang="ru-RU" sz="2800" dirty="0" smtClean="0">
                <a:solidFill>
                  <a:schemeClr val="bg1"/>
                </a:solidFill>
                <a:latin typeface="Comic Sans MS" pitchFamily="66" charset="0"/>
                <a:cs typeface="Times New Roman" pitchFamily="18" charset="0"/>
              </a:rPr>
              <a:t>стрелки – лучи, соединяющие это слово с другими, от которых лучи могут ветвиться дальше и дальше.</a:t>
            </a:r>
            <a:endParaRPr lang="ru-RU" sz="2800" dirty="0">
              <a:solidFill>
                <a:schemeClr val="bg1"/>
              </a:solidFill>
            </a:endParaRPr>
          </a:p>
        </p:txBody>
      </p:sp>
      <p:pic>
        <p:nvPicPr>
          <p:cNvPr id="25604" name="Picture 4" descr="http://moskalyuk2.ucoz.ru/_ld/1/66605564.jpg"/>
          <p:cNvPicPr>
            <a:picLocks noChangeAspect="1" noChangeArrowheads="1"/>
          </p:cNvPicPr>
          <p:nvPr/>
        </p:nvPicPr>
        <p:blipFill>
          <a:blip r:embed="rId3" cstate="print"/>
          <a:srcRect/>
          <a:stretch>
            <a:fillRect/>
          </a:stretch>
        </p:blipFill>
        <p:spPr bwMode="auto">
          <a:xfrm>
            <a:off x="5364088" y="4077072"/>
            <a:ext cx="3360373" cy="2520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pic>
        <p:nvPicPr>
          <p:cNvPr id="8" name="Picture 2" descr="C:\Users\User\Desktop\для Инны\P1100232.JPG"/>
          <p:cNvPicPr>
            <a:picLocks noChangeAspect="1" noChangeArrowheads="1"/>
          </p:cNvPicPr>
          <p:nvPr/>
        </p:nvPicPr>
        <p:blipFill>
          <a:blip r:embed="rId3" cstate="print"/>
          <a:srcRect l="3040" t="1447" r="3474" b="3763"/>
          <a:stretch>
            <a:fillRect/>
          </a:stretch>
        </p:blipFill>
        <p:spPr bwMode="auto">
          <a:xfrm rot="16200000">
            <a:off x="594262" y="205939"/>
            <a:ext cx="3960442" cy="4357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626" name="Picture 2" descr="C:\Users\User\Desktop\для Инны\P1100233.JPG"/>
          <p:cNvPicPr>
            <a:picLocks noChangeAspect="1" noChangeArrowheads="1"/>
          </p:cNvPicPr>
          <p:nvPr/>
        </p:nvPicPr>
        <p:blipFill>
          <a:blip r:embed="rId4" cstate="print"/>
          <a:srcRect/>
          <a:stretch>
            <a:fillRect/>
          </a:stretch>
        </p:blipFill>
        <p:spPr bwMode="auto">
          <a:xfrm rot="16200000">
            <a:off x="4750210" y="2564849"/>
            <a:ext cx="4608512" cy="3456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pic>
        <p:nvPicPr>
          <p:cNvPr id="27650" name="Picture 2" descr="C:\Users\User\Desktop\для Инны\P1100247.JPG"/>
          <p:cNvPicPr>
            <a:picLocks noChangeAspect="1" noChangeArrowheads="1"/>
          </p:cNvPicPr>
          <p:nvPr/>
        </p:nvPicPr>
        <p:blipFill>
          <a:blip r:embed="rId3" cstate="print"/>
          <a:srcRect/>
          <a:stretch>
            <a:fillRect/>
          </a:stretch>
        </p:blipFill>
        <p:spPr bwMode="auto">
          <a:xfrm>
            <a:off x="611560" y="476672"/>
            <a:ext cx="4608512" cy="3456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652" name="Picture 4" descr="C:\Users\User\Desktop\для Инны\P1100249.JPG"/>
          <p:cNvPicPr>
            <a:picLocks noChangeAspect="1" noChangeArrowheads="1"/>
          </p:cNvPicPr>
          <p:nvPr/>
        </p:nvPicPr>
        <p:blipFill>
          <a:blip r:embed="rId4" cstate="print"/>
          <a:srcRect/>
          <a:stretch>
            <a:fillRect/>
          </a:stretch>
        </p:blipFill>
        <p:spPr bwMode="auto">
          <a:xfrm>
            <a:off x="3779912" y="2852936"/>
            <a:ext cx="4993063" cy="3744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pic>
        <p:nvPicPr>
          <p:cNvPr id="28674" name="Picture 2" descr="C:\Users\User\Desktop\для Инны\P1100251.JPG"/>
          <p:cNvPicPr>
            <a:picLocks noChangeAspect="1" noChangeArrowheads="1"/>
          </p:cNvPicPr>
          <p:nvPr/>
        </p:nvPicPr>
        <p:blipFill>
          <a:blip r:embed="rId3" cstate="print"/>
          <a:srcRect l="8651" t="8766" r="4498" b="9689"/>
          <a:stretch>
            <a:fillRect/>
          </a:stretch>
        </p:blipFill>
        <p:spPr bwMode="auto">
          <a:xfrm rot="16200000">
            <a:off x="3182182" y="930386"/>
            <a:ext cx="3553857" cy="2502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675" name="Picture 3" descr="C:\Users\User\Desktop\для Инны\P1100252.JPG"/>
          <p:cNvPicPr>
            <a:picLocks noChangeAspect="1" noChangeArrowheads="1"/>
          </p:cNvPicPr>
          <p:nvPr/>
        </p:nvPicPr>
        <p:blipFill>
          <a:blip r:embed="rId4" cstate="print"/>
          <a:srcRect l="11073" t="16148" r="10727" b="11534"/>
          <a:stretch>
            <a:fillRect/>
          </a:stretch>
        </p:blipFill>
        <p:spPr bwMode="auto">
          <a:xfrm rot="16200000">
            <a:off x="-426334" y="2450670"/>
            <a:ext cx="4893218" cy="3393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676" name="Picture 4" descr="C:\Users\User\Desktop\для Инны\P1100253.JPG"/>
          <p:cNvPicPr>
            <a:picLocks noChangeAspect="1" noChangeArrowheads="1"/>
          </p:cNvPicPr>
          <p:nvPr/>
        </p:nvPicPr>
        <p:blipFill>
          <a:blip r:embed="rId5" cstate="print"/>
          <a:srcRect l="2768" t="7382" r="11073" b="13380"/>
          <a:stretch>
            <a:fillRect/>
          </a:stretch>
        </p:blipFill>
        <p:spPr bwMode="auto">
          <a:xfrm rot="16200000">
            <a:off x="5381043" y="3196022"/>
            <a:ext cx="4067575" cy="28053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pic>
        <p:nvPicPr>
          <p:cNvPr id="29698" name="Picture 2" descr="C:\Users\User\Desktop\для Инны\P1100246.JPG"/>
          <p:cNvPicPr>
            <a:picLocks noChangeAspect="1" noChangeArrowheads="1"/>
          </p:cNvPicPr>
          <p:nvPr/>
        </p:nvPicPr>
        <p:blipFill>
          <a:blip r:embed="rId3" cstate="print"/>
          <a:srcRect t="24914" b="8766"/>
          <a:stretch>
            <a:fillRect/>
          </a:stretch>
        </p:blipFill>
        <p:spPr bwMode="auto">
          <a:xfrm>
            <a:off x="827584" y="1052736"/>
            <a:ext cx="7633581" cy="3581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pic>
        <p:nvPicPr>
          <p:cNvPr id="30722" name="Picture 2" descr="C:\Users\User\Desktop\для Инны\P1100250.JPG"/>
          <p:cNvPicPr>
            <a:picLocks noChangeAspect="1" noChangeArrowheads="1"/>
          </p:cNvPicPr>
          <p:nvPr/>
        </p:nvPicPr>
        <p:blipFill>
          <a:blip r:embed="rId3" cstate="print"/>
          <a:srcRect l="6574" t="13380" r="6921" b="6459"/>
          <a:stretch>
            <a:fillRect/>
          </a:stretch>
        </p:blipFill>
        <p:spPr bwMode="auto">
          <a:xfrm rot="16200000">
            <a:off x="3831812" y="1576900"/>
            <a:ext cx="5797975" cy="4029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24" name="Picture 4" descr="C:\Users\User\Desktop\для Инны\P1100234.JPG"/>
          <p:cNvPicPr>
            <a:picLocks noChangeAspect="1" noChangeArrowheads="1"/>
          </p:cNvPicPr>
          <p:nvPr/>
        </p:nvPicPr>
        <p:blipFill>
          <a:blip r:embed="rId4" cstate="print"/>
          <a:srcRect/>
          <a:stretch>
            <a:fillRect/>
          </a:stretch>
        </p:blipFill>
        <p:spPr bwMode="auto">
          <a:xfrm rot="16200000">
            <a:off x="807621" y="1216715"/>
            <a:ext cx="3459168" cy="3851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7" name="Прямоугольник 6"/>
          <p:cNvSpPr/>
          <p:nvPr/>
        </p:nvSpPr>
        <p:spPr>
          <a:xfrm>
            <a:off x="2143108" y="857232"/>
            <a:ext cx="184731" cy="1015663"/>
          </a:xfrm>
          <a:prstGeom prst="rect">
            <a:avLst/>
          </a:prstGeom>
        </p:spPr>
        <p:txBody>
          <a:bodyPr wrap="none">
            <a:spAutoFit/>
          </a:bodyPr>
          <a:lstStyle/>
          <a:p>
            <a:endParaRPr lang="ru-RU" sz="6000" b="1" dirty="0">
              <a:solidFill>
                <a:schemeClr val="bg1"/>
              </a:solidFill>
            </a:endParaRPr>
          </a:p>
        </p:txBody>
      </p:sp>
      <p:sp>
        <p:nvSpPr>
          <p:cNvPr id="8" name="Прямоугольник 7"/>
          <p:cNvSpPr/>
          <p:nvPr/>
        </p:nvSpPr>
        <p:spPr>
          <a:xfrm>
            <a:off x="3143240" y="2714620"/>
            <a:ext cx="184731" cy="707886"/>
          </a:xfrm>
          <a:prstGeom prst="rect">
            <a:avLst/>
          </a:prstGeom>
        </p:spPr>
        <p:txBody>
          <a:bodyPr wrap="none">
            <a:spAutoFit/>
          </a:bodyPr>
          <a:lstStyle/>
          <a:p>
            <a:endParaRPr lang="ru-RU" sz="4000" dirty="0">
              <a:solidFill>
                <a:schemeClr val="bg1"/>
              </a:solidFill>
            </a:endParaRPr>
          </a:p>
        </p:txBody>
      </p:sp>
      <p:sp>
        <p:nvSpPr>
          <p:cNvPr id="9" name="Прямоугольник 8"/>
          <p:cNvSpPr/>
          <p:nvPr/>
        </p:nvSpPr>
        <p:spPr>
          <a:xfrm>
            <a:off x="611560" y="404664"/>
            <a:ext cx="8064896" cy="2585323"/>
          </a:xfrm>
          <a:prstGeom prst="rect">
            <a:avLst/>
          </a:prstGeom>
        </p:spPr>
        <p:txBody>
          <a:bodyPr wrap="square">
            <a:spAutoFit/>
          </a:bodyPr>
          <a:lstStyle/>
          <a:p>
            <a:pPr algn="ctr">
              <a:buNone/>
            </a:pPr>
            <a:r>
              <a:rPr lang="ru-RU" b="1" dirty="0" smtClean="0">
                <a:solidFill>
                  <a:schemeClr val="bg1"/>
                </a:solidFill>
                <a:latin typeface="Comic Sans MS" pitchFamily="66" charset="0"/>
                <a:cs typeface="Times New Roman" pitchFamily="18" charset="0"/>
              </a:rPr>
              <a:t> </a:t>
            </a:r>
            <a:r>
              <a:rPr lang="ru-RU" sz="2400" b="1" dirty="0" smtClean="0">
                <a:solidFill>
                  <a:schemeClr val="bg1"/>
                </a:solidFill>
                <a:latin typeface="Comic Sans MS" pitchFamily="66" charset="0"/>
                <a:cs typeface="Times New Roman" pitchFamily="18" charset="0"/>
              </a:rPr>
              <a:t>Сегодня перед учителем стоит задача</a:t>
            </a:r>
          </a:p>
          <a:p>
            <a:pPr algn="ctr">
              <a:buNone/>
            </a:pPr>
            <a:endParaRPr lang="ru-RU" b="1" dirty="0" smtClean="0">
              <a:solidFill>
                <a:schemeClr val="bg1"/>
              </a:solidFill>
              <a:latin typeface="Comic Sans MS" pitchFamily="66" charset="0"/>
              <a:cs typeface="Times New Roman" pitchFamily="18" charset="0"/>
            </a:endParaRPr>
          </a:p>
          <a:p>
            <a:pPr marL="342900" indent="-342900">
              <a:buFont typeface="Wingdings" pitchFamily="2" charset="2"/>
              <a:buChar char="Ø"/>
            </a:pPr>
            <a:r>
              <a:rPr lang="ru-RU" sz="2400" dirty="0" smtClean="0">
                <a:solidFill>
                  <a:schemeClr val="accent2">
                    <a:lumMod val="60000"/>
                    <a:lumOff val="40000"/>
                  </a:schemeClr>
                </a:solidFill>
                <a:latin typeface="Comic Sans MS" pitchFamily="66" charset="0"/>
                <a:cs typeface="Times New Roman" pitchFamily="18" charset="0"/>
              </a:rPr>
              <a:t>развивать способности обучающихся, </a:t>
            </a:r>
          </a:p>
          <a:p>
            <a:pPr>
              <a:buFont typeface="Wingdings" pitchFamily="2" charset="2"/>
              <a:buChar char="Ø"/>
            </a:pPr>
            <a:r>
              <a:rPr lang="ru-RU" sz="2400" dirty="0" smtClean="0">
                <a:solidFill>
                  <a:schemeClr val="accent2">
                    <a:lumMod val="60000"/>
                    <a:lumOff val="40000"/>
                  </a:schemeClr>
                </a:solidFill>
                <a:latin typeface="Comic Sans MS" pitchFamily="66" charset="0"/>
                <a:cs typeface="Times New Roman" pitchFamily="18" charset="0"/>
              </a:rPr>
              <a:t>   помочь реализовать себя в новых социально-экономических   условиях, </a:t>
            </a:r>
          </a:p>
          <a:p>
            <a:pPr>
              <a:buFont typeface="Wingdings" pitchFamily="2" charset="2"/>
              <a:buChar char="Ø"/>
            </a:pPr>
            <a:r>
              <a:rPr lang="ru-RU" sz="2400" dirty="0" smtClean="0">
                <a:solidFill>
                  <a:schemeClr val="accent2">
                    <a:lumMod val="60000"/>
                    <a:lumOff val="40000"/>
                  </a:schemeClr>
                </a:solidFill>
                <a:latin typeface="Comic Sans MS" pitchFamily="66" charset="0"/>
                <a:cs typeface="Times New Roman" pitchFamily="18" charset="0"/>
              </a:rPr>
              <a:t>   научить адаптироваться в различных жизненных ситуациях.</a:t>
            </a:r>
            <a:endParaRPr lang="ru-RU" sz="2400" dirty="0">
              <a:solidFill>
                <a:schemeClr val="accent2">
                  <a:lumMod val="60000"/>
                  <a:lumOff val="40000"/>
                </a:schemeClr>
              </a:solidFill>
            </a:endParaRPr>
          </a:p>
        </p:txBody>
      </p:sp>
      <p:sp>
        <p:nvSpPr>
          <p:cNvPr id="10" name="Прямоугольник 9"/>
          <p:cNvSpPr/>
          <p:nvPr/>
        </p:nvSpPr>
        <p:spPr>
          <a:xfrm>
            <a:off x="683568" y="2924944"/>
            <a:ext cx="7992888" cy="1323439"/>
          </a:xfrm>
          <a:prstGeom prst="rect">
            <a:avLst/>
          </a:prstGeom>
        </p:spPr>
        <p:txBody>
          <a:bodyPr wrap="square">
            <a:spAutoFit/>
          </a:bodyPr>
          <a:lstStyle/>
          <a:p>
            <a:pPr algn="just">
              <a:buNone/>
            </a:pPr>
            <a:r>
              <a:rPr lang="ru-RU" dirty="0" smtClean="0">
                <a:latin typeface="Comic Sans MS" pitchFamily="66" charset="0"/>
                <a:cs typeface="Times New Roman" pitchFamily="18" charset="0"/>
              </a:rPr>
              <a:t>     </a:t>
            </a:r>
            <a:r>
              <a:rPr lang="ru-RU" sz="2000" dirty="0" smtClean="0">
                <a:solidFill>
                  <a:schemeClr val="bg1"/>
                </a:solidFill>
                <a:latin typeface="Comic Sans MS" pitchFamily="66" charset="0"/>
                <a:cs typeface="Times New Roman" pitchFamily="18" charset="0"/>
              </a:rPr>
              <a:t>Именно об этом идёт речь в стандартах нового поколения ФГОС, где рассматривается образование как институт социализации, которое обеспечивает вхождение подрастающего поколения в общество.</a:t>
            </a:r>
            <a:endParaRPr lang="ru-RU" sz="2000" dirty="0">
              <a:solidFill>
                <a:schemeClr val="bg1"/>
              </a:solidFill>
              <a:latin typeface="Comic Sans MS" pitchFamily="66" charset="0"/>
              <a:cs typeface="Times New Roman" pitchFamily="18" charset="0"/>
            </a:endParaRPr>
          </a:p>
        </p:txBody>
      </p:sp>
      <p:pic>
        <p:nvPicPr>
          <p:cNvPr id="11" name="Picture 1" descr="C:\Users\User\Desktop\НАШЕ ШМО (материалы)\фото НЕДЕЛЯ\P1080838.JPG"/>
          <p:cNvPicPr>
            <a:picLocks noChangeAspect="1" noChangeArrowheads="1"/>
          </p:cNvPicPr>
          <p:nvPr/>
        </p:nvPicPr>
        <p:blipFill>
          <a:blip r:embed="rId3" cstate="print"/>
          <a:srcRect/>
          <a:stretch>
            <a:fillRect/>
          </a:stretch>
        </p:blipFill>
        <p:spPr bwMode="auto">
          <a:xfrm>
            <a:off x="5364088" y="4201166"/>
            <a:ext cx="3312690" cy="239618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sp>
        <p:nvSpPr>
          <p:cNvPr id="7" name="Прямоугольник 6"/>
          <p:cNvSpPr/>
          <p:nvPr/>
        </p:nvSpPr>
        <p:spPr>
          <a:xfrm>
            <a:off x="611560" y="476672"/>
            <a:ext cx="7992888" cy="5632311"/>
          </a:xfrm>
          <a:prstGeom prst="rect">
            <a:avLst/>
          </a:prstGeom>
        </p:spPr>
        <p:txBody>
          <a:bodyPr wrap="square">
            <a:spAutoFit/>
          </a:bodyPr>
          <a:lstStyle/>
          <a:p>
            <a:pPr algn="ctr">
              <a:spcBef>
                <a:spcPts val="0"/>
              </a:spcBef>
              <a:buNone/>
            </a:pPr>
            <a:r>
              <a:rPr lang="ru-RU" sz="2400" b="1" dirty="0" smtClean="0">
                <a:solidFill>
                  <a:schemeClr val="accent2">
                    <a:lumMod val="60000"/>
                    <a:lumOff val="40000"/>
                  </a:schemeClr>
                </a:solidFill>
                <a:latin typeface="Comic Sans MS" pitchFamily="66" charset="0"/>
                <a:cs typeface="Times New Roman" pitchFamily="18" charset="0"/>
              </a:rPr>
              <a:t>Эффективность  деятельности</a:t>
            </a:r>
          </a:p>
          <a:p>
            <a:pPr algn="ctr">
              <a:spcBef>
                <a:spcPts val="0"/>
              </a:spcBef>
              <a:buNone/>
            </a:pPr>
            <a:endParaRPr lang="ru-RU" sz="2400" b="1" dirty="0" smtClean="0">
              <a:solidFill>
                <a:schemeClr val="accent2">
                  <a:lumMod val="60000"/>
                  <a:lumOff val="40000"/>
                </a:schemeClr>
              </a:solidFill>
              <a:latin typeface="Comic Sans MS" pitchFamily="66" charset="0"/>
              <a:cs typeface="Times New Roman" pitchFamily="18" charset="0"/>
            </a:endParaRPr>
          </a:p>
          <a:p>
            <a:pPr>
              <a:spcBef>
                <a:spcPts val="0"/>
              </a:spcBef>
              <a:buFont typeface="Wingdings" pitchFamily="2" charset="2"/>
              <a:buChar char="ü"/>
            </a:pPr>
            <a:r>
              <a:rPr lang="ru-RU" sz="2400" dirty="0" smtClean="0">
                <a:solidFill>
                  <a:schemeClr val="bg1"/>
                </a:solidFill>
                <a:latin typeface="Comic Sans MS" pitchFamily="66" charset="0"/>
                <a:cs typeface="Times New Roman" pitchFamily="18" charset="0"/>
              </a:rPr>
              <a:t>подтверждена </a:t>
            </a:r>
            <a:r>
              <a:rPr lang="ru-RU" sz="2400" dirty="0" smtClean="0">
                <a:solidFill>
                  <a:schemeClr val="bg1"/>
                </a:solidFill>
                <a:latin typeface="Comic Sans MS" pitchFamily="66" charset="0"/>
              </a:rPr>
              <a:t>результатами итоговой успеваемости (100%);</a:t>
            </a:r>
          </a:p>
          <a:p>
            <a:pPr>
              <a:spcBef>
                <a:spcPts val="0"/>
              </a:spcBef>
              <a:buFont typeface="Wingdings" pitchFamily="2" charset="2"/>
              <a:buChar char="ü"/>
            </a:pPr>
            <a:r>
              <a:rPr lang="ru-RU" sz="2400" dirty="0" smtClean="0">
                <a:solidFill>
                  <a:schemeClr val="bg1"/>
                </a:solidFill>
                <a:latin typeface="Comic Sans MS" pitchFamily="66" charset="0"/>
              </a:rPr>
              <a:t>наблюдается позитивная динамика качества знаний по результатам ЕГЭ; </a:t>
            </a:r>
          </a:p>
          <a:p>
            <a:pPr>
              <a:spcBef>
                <a:spcPts val="0"/>
              </a:spcBef>
              <a:buFont typeface="Wingdings" pitchFamily="2" charset="2"/>
              <a:buChar char="ü"/>
            </a:pPr>
            <a:r>
              <a:rPr lang="ru-RU" sz="2400" dirty="0" smtClean="0">
                <a:solidFill>
                  <a:schemeClr val="bg1"/>
                </a:solidFill>
                <a:latin typeface="Comic Sans MS" pitchFamily="66" charset="0"/>
              </a:rPr>
              <a:t>результат экзамена по русскому языку в 2012 году (успеваемость – 100%,качество знаний–87%);</a:t>
            </a:r>
          </a:p>
          <a:p>
            <a:pPr>
              <a:spcBef>
                <a:spcPts val="0"/>
              </a:spcBef>
              <a:buFont typeface="Wingdings" pitchFamily="2" charset="2"/>
              <a:buChar char="ü"/>
            </a:pPr>
            <a:r>
              <a:rPr lang="ru-RU" sz="2400" dirty="0" smtClean="0">
                <a:solidFill>
                  <a:schemeClr val="bg1"/>
                </a:solidFill>
                <a:latin typeface="Comic Sans MS" pitchFamily="66" charset="0"/>
              </a:rPr>
              <a:t>максимальный  балл -  87;</a:t>
            </a:r>
          </a:p>
          <a:p>
            <a:pPr>
              <a:spcBef>
                <a:spcPts val="0"/>
              </a:spcBef>
              <a:buFont typeface="Wingdings" pitchFamily="2" charset="2"/>
              <a:buChar char="ü"/>
            </a:pPr>
            <a:r>
              <a:rPr lang="ru-RU" sz="2400" dirty="0" smtClean="0">
                <a:solidFill>
                  <a:schemeClr val="bg1"/>
                </a:solidFill>
                <a:latin typeface="Comic Sans MS" pitchFamily="66" charset="0"/>
              </a:rPr>
              <a:t>призёры, победители Олимпиад, творческих конкурсов;</a:t>
            </a:r>
          </a:p>
          <a:p>
            <a:pPr>
              <a:spcBef>
                <a:spcPts val="0"/>
              </a:spcBef>
              <a:buFont typeface="Wingdings" pitchFamily="2" charset="2"/>
              <a:buChar char="ü"/>
            </a:pPr>
            <a:r>
              <a:rPr lang="ru-RU" sz="2400" dirty="0" smtClean="0">
                <a:solidFill>
                  <a:schemeClr val="bg1"/>
                </a:solidFill>
                <a:latin typeface="Comic Sans MS" pitchFamily="66" charset="0"/>
              </a:rPr>
              <a:t>улучшение состояния здоровья учащихся (почти нет пропусков по состоянию здоровья); </a:t>
            </a:r>
          </a:p>
          <a:p>
            <a:pPr>
              <a:spcBef>
                <a:spcPts val="0"/>
              </a:spcBef>
              <a:buFont typeface="Wingdings" pitchFamily="2" charset="2"/>
              <a:buChar char="ü"/>
            </a:pPr>
            <a:r>
              <a:rPr lang="ru-RU" sz="2400" dirty="0" smtClean="0">
                <a:solidFill>
                  <a:schemeClr val="bg1"/>
                </a:solidFill>
                <a:latin typeface="Comic Sans MS" pitchFamily="66" charset="0"/>
              </a:rPr>
              <a:t>опыт моей работы был неоднократно представлен на районном уровне.</a:t>
            </a:r>
            <a:endParaRPr lang="ru-RU" sz="2400" b="1" i="1" dirty="0" smtClean="0">
              <a:solidFill>
                <a:schemeClr val="bg1"/>
              </a:solidFill>
              <a:latin typeface="Comic Sans MS" pitchFamily="66" charset="0"/>
              <a:cs typeface="Times New Roman" pitchFamily="18" charset="0"/>
            </a:endParaRPr>
          </a:p>
        </p:txBody>
      </p:sp>
      <p:pic>
        <p:nvPicPr>
          <p:cNvPr id="8" name="Picture 4" descr="C:\Users\User\Desktop\caebb3b7e1fbd876924204ac3d82433c.gif"/>
          <p:cNvPicPr>
            <a:picLocks noChangeAspect="1" noChangeArrowheads="1" noCrop="1"/>
          </p:cNvPicPr>
          <p:nvPr/>
        </p:nvPicPr>
        <p:blipFill>
          <a:blip r:embed="rId3" cstate="print"/>
          <a:srcRect/>
          <a:stretch>
            <a:fillRect/>
          </a:stretch>
        </p:blipFill>
        <p:spPr bwMode="auto">
          <a:xfrm>
            <a:off x="6948264" y="404664"/>
            <a:ext cx="1920213" cy="144016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pic>
        <p:nvPicPr>
          <p:cNvPr id="9" name="Picture 2" descr="C:\Users\User\Desktop\profilepic56531_1.gif"/>
          <p:cNvPicPr>
            <a:picLocks noChangeAspect="1" noChangeArrowheads="1" noCrop="1"/>
          </p:cNvPicPr>
          <p:nvPr/>
        </p:nvPicPr>
        <p:blipFill>
          <a:blip r:embed="rId3" cstate="print"/>
          <a:srcRect/>
          <a:stretch>
            <a:fillRect/>
          </a:stretch>
        </p:blipFill>
        <p:spPr bwMode="auto">
          <a:xfrm>
            <a:off x="2915816" y="1844824"/>
            <a:ext cx="3096344" cy="4334882"/>
          </a:xfrm>
          <a:prstGeom prst="rect">
            <a:avLst/>
          </a:prstGeom>
          <a:noFill/>
        </p:spPr>
      </p:pic>
      <p:sp>
        <p:nvSpPr>
          <p:cNvPr id="11" name="TextBox 10"/>
          <p:cNvSpPr txBox="1"/>
          <p:nvPr/>
        </p:nvSpPr>
        <p:spPr>
          <a:xfrm>
            <a:off x="683568" y="620688"/>
            <a:ext cx="7839005" cy="707886"/>
          </a:xfrm>
          <a:prstGeom prst="rect">
            <a:avLst/>
          </a:prstGeom>
          <a:noFill/>
        </p:spPr>
        <p:txBody>
          <a:bodyPr wrap="none" rtlCol="0">
            <a:spAutoFit/>
          </a:bodyPr>
          <a:lstStyle/>
          <a:p>
            <a:r>
              <a:rPr lang="ru-RU" sz="4000" b="1" dirty="0" smtClean="0">
                <a:solidFill>
                  <a:schemeClr val="accent2">
                    <a:lumMod val="60000"/>
                    <a:lumOff val="40000"/>
                  </a:schemeClr>
                </a:solidFill>
                <a:latin typeface="Comic Sans MS" pitchFamily="66" charset="0"/>
              </a:rPr>
              <a:t>БЛАГОДАРЮ ЗА ВНИМАНИЕ!</a:t>
            </a:r>
            <a:endParaRPr lang="ru-RU" sz="4000" b="1" dirty="0">
              <a:solidFill>
                <a:schemeClr val="accent2">
                  <a:lumMod val="60000"/>
                  <a:lumOff val="40000"/>
                </a:schemeClr>
              </a:solidFill>
              <a:latin typeface="Comic Sans MS" pitchFamily="66"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pic>
        <p:nvPicPr>
          <p:cNvPr id="5122" name="Picture 2" descr="C:\Users\User\Desktop\4ec68dcb872f7.gif"/>
          <p:cNvPicPr>
            <a:picLocks noChangeAspect="1" noChangeArrowheads="1" noCrop="1"/>
          </p:cNvPicPr>
          <p:nvPr/>
        </p:nvPicPr>
        <p:blipFill>
          <a:blip r:embed="rId3" cstate="print"/>
          <a:srcRect/>
          <a:stretch>
            <a:fillRect/>
          </a:stretch>
        </p:blipFill>
        <p:spPr bwMode="auto">
          <a:xfrm>
            <a:off x="683568" y="404664"/>
            <a:ext cx="7776864" cy="612068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10" name="Прямоугольник 9"/>
          <p:cNvSpPr/>
          <p:nvPr/>
        </p:nvSpPr>
        <p:spPr>
          <a:xfrm>
            <a:off x="611560" y="836712"/>
            <a:ext cx="7992888" cy="584775"/>
          </a:xfrm>
          <a:prstGeom prst="rect">
            <a:avLst/>
          </a:prstGeom>
        </p:spPr>
        <p:txBody>
          <a:bodyPr wrap="square">
            <a:spAutoFit/>
          </a:bodyPr>
          <a:lstStyle/>
          <a:p>
            <a:r>
              <a:rPr lang="ru-RU" sz="3200" dirty="0" smtClean="0">
                <a:solidFill>
                  <a:schemeClr val="bg1"/>
                </a:solidFill>
                <a:latin typeface="Comic Sans MS" pitchFamily="66" charset="0"/>
                <a:cs typeface="Times New Roman" pitchFamily="18" charset="0"/>
              </a:rPr>
              <a:t>     </a:t>
            </a:r>
            <a:endParaRPr lang="ru-RU" sz="3200" dirty="0">
              <a:solidFill>
                <a:schemeClr val="bg1"/>
              </a:solidFill>
            </a:endParaRPr>
          </a:p>
        </p:txBody>
      </p:sp>
      <p:pic>
        <p:nvPicPr>
          <p:cNvPr id="4099" name="Picture 3" descr="C:\Users\User\Desktop\install_program.gif"/>
          <p:cNvPicPr>
            <a:picLocks noChangeAspect="1" noChangeArrowheads="1" noCrop="1"/>
          </p:cNvPicPr>
          <p:nvPr/>
        </p:nvPicPr>
        <p:blipFill>
          <a:blip r:embed="rId3" cstate="print"/>
          <a:srcRect/>
          <a:stretch>
            <a:fillRect/>
          </a:stretch>
        </p:blipFill>
        <p:spPr bwMode="auto">
          <a:xfrm>
            <a:off x="611560" y="548680"/>
            <a:ext cx="1933575" cy="3333750"/>
          </a:xfrm>
          <a:prstGeom prst="rect">
            <a:avLst/>
          </a:prstGeom>
          <a:noFill/>
        </p:spPr>
      </p:pic>
      <p:pic>
        <p:nvPicPr>
          <p:cNvPr id="4101" name="Picture 5" descr="C:\Users\User\Desktop\laptop.gif"/>
          <p:cNvPicPr>
            <a:picLocks noChangeAspect="1" noChangeArrowheads="1" noCrop="1"/>
          </p:cNvPicPr>
          <p:nvPr/>
        </p:nvPicPr>
        <p:blipFill>
          <a:blip r:embed="rId4" cstate="print"/>
          <a:srcRect/>
          <a:stretch>
            <a:fillRect/>
          </a:stretch>
        </p:blipFill>
        <p:spPr bwMode="auto">
          <a:xfrm>
            <a:off x="6156176" y="3789040"/>
            <a:ext cx="1965598" cy="1769038"/>
          </a:xfrm>
          <a:prstGeom prst="rect">
            <a:avLst/>
          </a:prstGeom>
          <a:noFill/>
        </p:spPr>
      </p:pic>
      <p:pic>
        <p:nvPicPr>
          <p:cNvPr id="9" name="Picture 2" descr="C:\Users\User\Desktop\flomasteryi.gif"/>
          <p:cNvPicPr>
            <a:picLocks noChangeAspect="1" noChangeArrowheads="1" noCrop="1"/>
          </p:cNvPicPr>
          <p:nvPr/>
        </p:nvPicPr>
        <p:blipFill>
          <a:blip r:embed="rId5" cstate="print"/>
          <a:srcRect/>
          <a:stretch>
            <a:fillRect/>
          </a:stretch>
        </p:blipFill>
        <p:spPr bwMode="auto">
          <a:xfrm>
            <a:off x="3619500" y="2476500"/>
            <a:ext cx="1905000" cy="1905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9526" y="0"/>
            <a:ext cx="9153526" cy="6867525"/>
          </a:xfrm>
          <a:prstGeom prst="rect">
            <a:avLst/>
          </a:prstGeom>
          <a:noFill/>
        </p:spPr>
      </p:pic>
      <p:sp>
        <p:nvSpPr>
          <p:cNvPr id="7" name="Прямоугольник 6"/>
          <p:cNvSpPr/>
          <p:nvPr/>
        </p:nvSpPr>
        <p:spPr>
          <a:xfrm>
            <a:off x="2143108" y="857232"/>
            <a:ext cx="184731" cy="1015663"/>
          </a:xfrm>
          <a:prstGeom prst="rect">
            <a:avLst/>
          </a:prstGeom>
        </p:spPr>
        <p:txBody>
          <a:bodyPr wrap="none">
            <a:spAutoFit/>
          </a:bodyPr>
          <a:lstStyle/>
          <a:p>
            <a:endParaRPr lang="ru-RU" sz="6000" b="1" dirty="0">
              <a:solidFill>
                <a:schemeClr val="bg1"/>
              </a:solidFill>
            </a:endParaRPr>
          </a:p>
        </p:txBody>
      </p:sp>
      <p:sp>
        <p:nvSpPr>
          <p:cNvPr id="9" name="Прямоугольник 8"/>
          <p:cNvSpPr/>
          <p:nvPr/>
        </p:nvSpPr>
        <p:spPr>
          <a:xfrm>
            <a:off x="539552" y="2204864"/>
            <a:ext cx="8424936" cy="3170099"/>
          </a:xfrm>
          <a:prstGeom prst="rect">
            <a:avLst/>
          </a:prstGeom>
        </p:spPr>
        <p:txBody>
          <a:bodyPr wrap="square">
            <a:spAutoFit/>
          </a:bodyPr>
          <a:lstStyle/>
          <a:p>
            <a:pPr>
              <a:buNone/>
            </a:pPr>
            <a:r>
              <a:rPr lang="ru-RU" sz="2800" b="1" dirty="0" smtClean="0">
                <a:solidFill>
                  <a:schemeClr val="accent2">
                    <a:lumMod val="60000"/>
                    <a:lumOff val="40000"/>
                  </a:schemeClr>
                </a:solidFill>
                <a:latin typeface="Comic Sans MS" pitchFamily="66" charset="0"/>
              </a:rPr>
              <a:t>      Модернизация процесса обучения неуклонно приводит каждого педагога к пониманию того, что необходимо искать такие педагогические технологии, которые бы смогли заинтересовать обучающихся и мотивировать их на изучение предмета.</a:t>
            </a:r>
          </a:p>
          <a:p>
            <a:pPr algn="ctr">
              <a:buNone/>
            </a:pPr>
            <a:endParaRPr lang="ru-RU" sz="3200" dirty="0">
              <a:solidFill>
                <a:schemeClr val="accent2">
                  <a:lumMod val="60000"/>
                  <a:lumOff val="40000"/>
                </a:schemeClr>
              </a:solidFill>
              <a:latin typeface="Comic Sans MS" pitchFamily="66" charset="0"/>
            </a:endParaRPr>
          </a:p>
        </p:txBody>
      </p:sp>
      <p:pic>
        <p:nvPicPr>
          <p:cNvPr id="12292" name="Picture 4" descr="C:\Users\User\Desktop\НАШЕ ШМО (материалы)\фото НЕДЕЛЯ\P1080853.JPG"/>
          <p:cNvPicPr>
            <a:picLocks noChangeAspect="1" noChangeArrowheads="1"/>
          </p:cNvPicPr>
          <p:nvPr/>
        </p:nvPicPr>
        <p:blipFill>
          <a:blip r:embed="rId3" cstate="print"/>
          <a:srcRect/>
          <a:stretch>
            <a:fillRect/>
          </a:stretch>
        </p:blipFill>
        <p:spPr bwMode="auto">
          <a:xfrm>
            <a:off x="6228184" y="4869160"/>
            <a:ext cx="2272570" cy="1704254"/>
          </a:xfrm>
          <a:prstGeom prst="rect">
            <a:avLst/>
          </a:prstGeom>
          <a:ln>
            <a:noFill/>
          </a:ln>
          <a:effectLst>
            <a:softEdge rad="112500"/>
          </a:effectLst>
        </p:spPr>
      </p:pic>
      <p:pic>
        <p:nvPicPr>
          <p:cNvPr id="12293" name="Picture 5" descr="C:\Users\User\Desktop\НАШЕ ШМО (материалы)\фото НЕДЕЛЯ\P1080894.JPG"/>
          <p:cNvPicPr>
            <a:picLocks noChangeAspect="1" noChangeArrowheads="1"/>
          </p:cNvPicPr>
          <p:nvPr/>
        </p:nvPicPr>
        <p:blipFill>
          <a:blip r:embed="rId4" cstate="print"/>
          <a:srcRect l="33565" t="13841"/>
          <a:stretch>
            <a:fillRect/>
          </a:stretch>
        </p:blipFill>
        <p:spPr bwMode="auto">
          <a:xfrm>
            <a:off x="323528" y="332656"/>
            <a:ext cx="2088232" cy="190397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9526" y="-9525"/>
            <a:ext cx="9153526" cy="6867525"/>
          </a:xfrm>
          <a:prstGeom prst="rect">
            <a:avLst/>
          </a:prstGeom>
          <a:noFill/>
        </p:spPr>
      </p:pic>
      <p:sp>
        <p:nvSpPr>
          <p:cNvPr id="7" name="Прямоугольник 6"/>
          <p:cNvSpPr/>
          <p:nvPr/>
        </p:nvSpPr>
        <p:spPr>
          <a:xfrm>
            <a:off x="2143108" y="857232"/>
            <a:ext cx="184731" cy="1015663"/>
          </a:xfrm>
          <a:prstGeom prst="rect">
            <a:avLst/>
          </a:prstGeom>
        </p:spPr>
        <p:txBody>
          <a:bodyPr wrap="none">
            <a:spAutoFit/>
          </a:bodyPr>
          <a:lstStyle/>
          <a:p>
            <a:endParaRPr lang="ru-RU" sz="6000" b="1" dirty="0">
              <a:solidFill>
                <a:schemeClr val="bg1"/>
              </a:solidFill>
            </a:endParaRPr>
          </a:p>
        </p:txBody>
      </p:sp>
      <p:sp>
        <p:nvSpPr>
          <p:cNvPr id="9" name="Прямоугольник 8"/>
          <p:cNvSpPr/>
          <p:nvPr/>
        </p:nvSpPr>
        <p:spPr>
          <a:xfrm>
            <a:off x="467544" y="764704"/>
            <a:ext cx="8136904" cy="3908762"/>
          </a:xfrm>
          <a:prstGeom prst="rect">
            <a:avLst/>
          </a:prstGeom>
        </p:spPr>
        <p:txBody>
          <a:bodyPr wrap="square">
            <a:spAutoFit/>
          </a:bodyPr>
          <a:lstStyle/>
          <a:p>
            <a:pPr algn="ctr">
              <a:spcBef>
                <a:spcPts val="0"/>
              </a:spcBef>
              <a:buNone/>
            </a:pPr>
            <a:r>
              <a:rPr lang="ru-RU" dirty="0" smtClean="0">
                <a:latin typeface="Comic Sans MS" pitchFamily="66" charset="0"/>
                <a:cs typeface="Times New Roman" pitchFamily="18" charset="0"/>
              </a:rPr>
              <a:t> </a:t>
            </a:r>
            <a:r>
              <a:rPr lang="ru-RU" sz="2400" dirty="0" smtClean="0">
                <a:solidFill>
                  <a:schemeClr val="bg1"/>
                </a:solidFill>
                <a:latin typeface="Comic Sans MS" pitchFamily="66" charset="0"/>
                <a:cs typeface="Times New Roman" pitchFamily="18" charset="0"/>
              </a:rPr>
              <a:t>Содержание инновационного опыта, ориентированного на высокий предметный результат</a:t>
            </a:r>
          </a:p>
          <a:p>
            <a:pPr algn="ctr">
              <a:spcBef>
                <a:spcPts val="0"/>
              </a:spcBef>
              <a:buNone/>
            </a:pPr>
            <a:r>
              <a:rPr lang="ru-RU" sz="2400" dirty="0" smtClean="0">
                <a:solidFill>
                  <a:schemeClr val="bg1"/>
                </a:solidFill>
                <a:latin typeface="Comic Sans MS" pitchFamily="66" charset="0"/>
                <a:cs typeface="Times New Roman" pitchFamily="18" charset="0"/>
              </a:rPr>
              <a:t> </a:t>
            </a:r>
          </a:p>
          <a:p>
            <a:pPr>
              <a:spcBef>
                <a:spcPts val="0"/>
              </a:spcBef>
              <a:buFont typeface="Wingdings" pitchFamily="2" charset="2"/>
              <a:buChar char="§"/>
            </a:pPr>
            <a:r>
              <a:rPr lang="ru-RU" sz="4400" dirty="0" smtClean="0">
                <a:solidFill>
                  <a:schemeClr val="accent6">
                    <a:lumMod val="75000"/>
                  </a:schemeClr>
                </a:solidFill>
                <a:latin typeface="Comic Sans MS" pitchFamily="66" charset="0"/>
                <a:cs typeface="Times New Roman" pitchFamily="18" charset="0"/>
              </a:rPr>
              <a:t> Алгоритм</a:t>
            </a:r>
          </a:p>
          <a:p>
            <a:pPr marL="342900" indent="-342900">
              <a:spcBef>
                <a:spcPts val="0"/>
              </a:spcBef>
              <a:buFont typeface="Wingdings" pitchFamily="2" charset="2"/>
              <a:buChar char="§"/>
            </a:pPr>
            <a:r>
              <a:rPr lang="ru-RU" sz="4400" dirty="0" smtClean="0">
                <a:solidFill>
                  <a:schemeClr val="accent6">
                    <a:lumMod val="75000"/>
                  </a:schemeClr>
                </a:solidFill>
                <a:latin typeface="Comic Sans MS" pitchFamily="66" charset="0"/>
                <a:cs typeface="Times New Roman" pitchFamily="18" charset="0"/>
              </a:rPr>
              <a:t>Метод проекта</a:t>
            </a:r>
          </a:p>
          <a:p>
            <a:pPr>
              <a:spcBef>
                <a:spcPts val="0"/>
              </a:spcBef>
              <a:buFont typeface="Wingdings" pitchFamily="2" charset="2"/>
              <a:buChar char="§"/>
            </a:pPr>
            <a:r>
              <a:rPr lang="ru-RU" sz="4400" dirty="0" smtClean="0">
                <a:solidFill>
                  <a:schemeClr val="accent6">
                    <a:lumMod val="75000"/>
                  </a:schemeClr>
                </a:solidFill>
                <a:latin typeface="Comic Sans MS" pitchFamily="66" charset="0"/>
                <a:cs typeface="Times New Roman" pitchFamily="18" charset="0"/>
              </a:rPr>
              <a:t> РКЧМП (</a:t>
            </a:r>
            <a:r>
              <a:rPr lang="ru-RU" sz="4400" dirty="0" err="1" smtClean="0">
                <a:solidFill>
                  <a:schemeClr val="accent6">
                    <a:lumMod val="75000"/>
                  </a:schemeClr>
                </a:solidFill>
                <a:latin typeface="Comic Sans MS" pitchFamily="66" charset="0"/>
                <a:cs typeface="Times New Roman" pitchFamily="18" charset="0"/>
              </a:rPr>
              <a:t>синквейн</a:t>
            </a:r>
            <a:r>
              <a:rPr lang="ru-RU" sz="4400" dirty="0" smtClean="0">
                <a:solidFill>
                  <a:schemeClr val="accent6">
                    <a:lumMod val="75000"/>
                  </a:schemeClr>
                </a:solidFill>
                <a:latin typeface="Comic Sans MS" pitchFamily="66" charset="0"/>
                <a:cs typeface="Times New Roman" pitchFamily="18" charset="0"/>
              </a:rPr>
              <a:t>, кластер, «корзина идей»)</a:t>
            </a:r>
            <a:endParaRPr lang="ru-RU" sz="4400" dirty="0">
              <a:solidFill>
                <a:schemeClr val="accent6">
                  <a:lumMod val="75000"/>
                </a:schemeClr>
              </a:solidFill>
            </a:endParaRPr>
          </a:p>
        </p:txBody>
      </p:sp>
      <p:pic>
        <p:nvPicPr>
          <p:cNvPr id="11266" name="Picture 2" descr="C:\Users\User\Desktop\НАШЕ ШМО (материалы)\фото НЕДЕЛЯ\P1080893.JPG"/>
          <p:cNvPicPr>
            <a:picLocks noChangeAspect="1" noChangeArrowheads="1"/>
          </p:cNvPicPr>
          <p:nvPr/>
        </p:nvPicPr>
        <p:blipFill>
          <a:blip r:embed="rId3" cstate="print"/>
          <a:srcRect/>
          <a:stretch>
            <a:fillRect/>
          </a:stretch>
        </p:blipFill>
        <p:spPr bwMode="auto">
          <a:xfrm>
            <a:off x="5364088" y="4059110"/>
            <a:ext cx="3400745" cy="2550298"/>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0"/>
            <a:ext cx="9153526" cy="6867525"/>
          </a:xfrm>
          <a:prstGeom prst="rect">
            <a:avLst/>
          </a:prstGeom>
          <a:noFill/>
        </p:spPr>
      </p:pic>
      <p:sp>
        <p:nvSpPr>
          <p:cNvPr id="7" name="Прямоугольник 6"/>
          <p:cNvSpPr/>
          <p:nvPr/>
        </p:nvSpPr>
        <p:spPr>
          <a:xfrm>
            <a:off x="2143108" y="857232"/>
            <a:ext cx="184731" cy="1015663"/>
          </a:xfrm>
          <a:prstGeom prst="rect">
            <a:avLst/>
          </a:prstGeom>
        </p:spPr>
        <p:txBody>
          <a:bodyPr wrap="none">
            <a:spAutoFit/>
          </a:bodyPr>
          <a:lstStyle/>
          <a:p>
            <a:endParaRPr lang="ru-RU" sz="6000" b="1" dirty="0">
              <a:solidFill>
                <a:schemeClr val="bg1"/>
              </a:solidFill>
            </a:endParaRPr>
          </a:p>
        </p:txBody>
      </p:sp>
      <p:sp>
        <p:nvSpPr>
          <p:cNvPr id="8" name="Прямоугольник 7"/>
          <p:cNvSpPr/>
          <p:nvPr/>
        </p:nvSpPr>
        <p:spPr>
          <a:xfrm>
            <a:off x="3143240" y="2714620"/>
            <a:ext cx="184731" cy="707886"/>
          </a:xfrm>
          <a:prstGeom prst="rect">
            <a:avLst/>
          </a:prstGeom>
        </p:spPr>
        <p:txBody>
          <a:bodyPr wrap="none">
            <a:spAutoFit/>
          </a:bodyPr>
          <a:lstStyle/>
          <a:p>
            <a:endParaRPr lang="ru-RU" sz="4000" dirty="0">
              <a:solidFill>
                <a:schemeClr val="bg1"/>
              </a:solidFill>
            </a:endParaRPr>
          </a:p>
        </p:txBody>
      </p:sp>
      <p:sp>
        <p:nvSpPr>
          <p:cNvPr id="9" name="Прямоугольник 8"/>
          <p:cNvSpPr/>
          <p:nvPr/>
        </p:nvSpPr>
        <p:spPr>
          <a:xfrm>
            <a:off x="755576" y="404664"/>
            <a:ext cx="7560840" cy="461665"/>
          </a:xfrm>
          <a:prstGeom prst="rect">
            <a:avLst/>
          </a:prstGeom>
        </p:spPr>
        <p:txBody>
          <a:bodyPr wrap="square">
            <a:spAutoFit/>
          </a:bodyPr>
          <a:lstStyle/>
          <a:p>
            <a:pPr algn="ctr"/>
            <a:r>
              <a:rPr lang="ru-RU" sz="2400" b="1" dirty="0" smtClean="0">
                <a:solidFill>
                  <a:schemeClr val="bg1"/>
                </a:solidFill>
                <a:latin typeface="Comic Sans MS" pitchFamily="66" charset="0"/>
                <a:cs typeface="Times New Roman" pitchFamily="18" charset="0"/>
              </a:rPr>
              <a:t>Алгоритм обучения орфографическому правилу </a:t>
            </a:r>
            <a:endParaRPr lang="ru-RU" sz="2400" dirty="0">
              <a:solidFill>
                <a:schemeClr val="bg1"/>
              </a:solidFill>
            </a:endParaRPr>
          </a:p>
        </p:txBody>
      </p:sp>
      <p:sp>
        <p:nvSpPr>
          <p:cNvPr id="10" name="Прямоугольник 9"/>
          <p:cNvSpPr/>
          <p:nvPr/>
        </p:nvSpPr>
        <p:spPr>
          <a:xfrm>
            <a:off x="467544" y="1196752"/>
            <a:ext cx="8208912" cy="3693319"/>
          </a:xfrm>
          <a:prstGeom prst="rect">
            <a:avLst/>
          </a:prstGeom>
        </p:spPr>
        <p:txBody>
          <a:bodyPr wrap="square">
            <a:spAutoFit/>
          </a:bodyPr>
          <a:lstStyle/>
          <a:p>
            <a:pPr marL="342900" indent="-342900" algn="just">
              <a:buAutoNum type="arabicPeriod"/>
            </a:pPr>
            <a:r>
              <a:rPr lang="ru-RU" dirty="0" smtClean="0">
                <a:solidFill>
                  <a:schemeClr val="accent2">
                    <a:lumMod val="60000"/>
                    <a:lumOff val="40000"/>
                  </a:schemeClr>
                </a:solidFill>
                <a:latin typeface="Comic Sans MS" pitchFamily="66" charset="0"/>
                <a:cs typeface="Times New Roman" pitchFamily="18" charset="0"/>
              </a:rPr>
              <a:t>Знакомство с орфограммой, вывод орфографического правила.</a:t>
            </a:r>
          </a:p>
          <a:p>
            <a:pPr marL="342900" indent="-342900" algn="just"/>
            <a:endParaRPr lang="ru-RU" dirty="0" smtClean="0">
              <a:solidFill>
                <a:schemeClr val="accent2">
                  <a:lumMod val="60000"/>
                  <a:lumOff val="40000"/>
                </a:schemeClr>
              </a:solidFill>
              <a:latin typeface="Comic Sans MS" pitchFamily="66" charset="0"/>
              <a:cs typeface="Times New Roman" pitchFamily="18" charset="0"/>
            </a:endParaRPr>
          </a:p>
          <a:p>
            <a:pPr algn="just"/>
            <a:r>
              <a:rPr lang="ru-RU" dirty="0" smtClean="0">
                <a:solidFill>
                  <a:schemeClr val="accent2">
                    <a:lumMod val="60000"/>
                    <a:lumOff val="40000"/>
                  </a:schemeClr>
                </a:solidFill>
                <a:latin typeface="Comic Sans MS" pitchFamily="66" charset="0"/>
                <a:cs typeface="Times New Roman" pitchFamily="18" charset="0"/>
              </a:rPr>
              <a:t>2. Объяснение орфограммы на подобранных учителем примерах.</a:t>
            </a:r>
          </a:p>
          <a:p>
            <a:pPr algn="just"/>
            <a:endParaRPr lang="ru-RU" dirty="0" smtClean="0">
              <a:solidFill>
                <a:schemeClr val="accent2">
                  <a:lumMod val="60000"/>
                  <a:lumOff val="40000"/>
                </a:schemeClr>
              </a:solidFill>
              <a:latin typeface="Comic Sans MS" pitchFamily="66" charset="0"/>
              <a:cs typeface="Times New Roman" pitchFamily="18" charset="0"/>
            </a:endParaRPr>
          </a:p>
          <a:p>
            <a:pPr algn="just"/>
            <a:r>
              <a:rPr lang="ru-RU" dirty="0" smtClean="0">
                <a:solidFill>
                  <a:schemeClr val="accent2">
                    <a:lumMod val="60000"/>
                    <a:lumOff val="40000"/>
                  </a:schemeClr>
                </a:solidFill>
                <a:latin typeface="Comic Sans MS" pitchFamily="66" charset="0"/>
                <a:cs typeface="Times New Roman" pitchFamily="18" charset="0"/>
              </a:rPr>
              <a:t>3. Кодирование правила. </a:t>
            </a:r>
          </a:p>
          <a:p>
            <a:pPr algn="just"/>
            <a:endParaRPr lang="ru-RU" dirty="0" smtClean="0">
              <a:solidFill>
                <a:schemeClr val="accent2">
                  <a:lumMod val="60000"/>
                  <a:lumOff val="40000"/>
                </a:schemeClr>
              </a:solidFill>
              <a:latin typeface="Comic Sans MS" pitchFamily="66" charset="0"/>
              <a:cs typeface="Times New Roman" pitchFamily="18" charset="0"/>
            </a:endParaRPr>
          </a:p>
          <a:p>
            <a:pPr algn="just"/>
            <a:r>
              <a:rPr lang="ru-RU" dirty="0" smtClean="0">
                <a:solidFill>
                  <a:schemeClr val="accent2">
                    <a:lumMod val="60000"/>
                    <a:lumOff val="40000"/>
                  </a:schemeClr>
                </a:solidFill>
                <a:latin typeface="Comic Sans MS" pitchFamily="66" charset="0"/>
                <a:cs typeface="Times New Roman" pitchFamily="18" charset="0"/>
              </a:rPr>
              <a:t>4. Выбор примеров слов на изучаемую орфограмму из слов с омонимичными корнями, приставками и т.д.  </a:t>
            </a:r>
          </a:p>
          <a:p>
            <a:pPr algn="just"/>
            <a:endParaRPr lang="ru-RU" dirty="0" smtClean="0">
              <a:solidFill>
                <a:schemeClr val="accent2">
                  <a:lumMod val="60000"/>
                  <a:lumOff val="40000"/>
                </a:schemeClr>
              </a:solidFill>
              <a:latin typeface="Comic Sans MS" pitchFamily="66" charset="0"/>
              <a:cs typeface="Times New Roman" pitchFamily="18" charset="0"/>
            </a:endParaRPr>
          </a:p>
          <a:p>
            <a:pPr algn="just"/>
            <a:r>
              <a:rPr lang="ru-RU" dirty="0" smtClean="0">
                <a:solidFill>
                  <a:schemeClr val="accent2">
                    <a:lumMod val="60000"/>
                    <a:lumOff val="40000"/>
                  </a:schemeClr>
                </a:solidFill>
                <a:latin typeface="Comic Sans MS" pitchFamily="66" charset="0"/>
                <a:cs typeface="Times New Roman" pitchFamily="18" charset="0"/>
              </a:rPr>
              <a:t>5. Работа с сигнальными карточками или сигнальным полотном .</a:t>
            </a:r>
          </a:p>
          <a:p>
            <a:pPr algn="just"/>
            <a:endParaRPr lang="ru-RU" dirty="0" smtClean="0">
              <a:solidFill>
                <a:schemeClr val="accent2">
                  <a:lumMod val="60000"/>
                  <a:lumOff val="40000"/>
                </a:schemeClr>
              </a:solidFill>
              <a:latin typeface="Comic Sans MS" pitchFamily="66" charset="0"/>
              <a:cs typeface="Times New Roman" pitchFamily="18" charset="0"/>
            </a:endParaRPr>
          </a:p>
          <a:p>
            <a:pPr algn="just"/>
            <a:r>
              <a:rPr lang="ru-RU" dirty="0" smtClean="0">
                <a:solidFill>
                  <a:schemeClr val="accent2">
                    <a:lumMod val="60000"/>
                    <a:lumOff val="40000"/>
                  </a:schemeClr>
                </a:solidFill>
                <a:latin typeface="Comic Sans MS" pitchFamily="66" charset="0"/>
                <a:cs typeface="Times New Roman" pitchFamily="18" charset="0"/>
              </a:rPr>
              <a:t>6. Диктанты: буквенный, словарный, выборочный, предупредительный, объяснительный, контрольный.</a:t>
            </a:r>
            <a:endParaRPr lang="ru-RU" dirty="0">
              <a:solidFill>
                <a:schemeClr val="accent2">
                  <a:lumMod val="60000"/>
                  <a:lumOff val="40000"/>
                </a:schemeClr>
              </a:solidFill>
            </a:endParaRPr>
          </a:p>
        </p:txBody>
      </p:sp>
      <p:pic>
        <p:nvPicPr>
          <p:cNvPr id="12" name="Picture 4" descr="C:\Users\Gornaya2a9\Desktop\ФОТО 2011-2012\106_PANA\P1060466.JPG"/>
          <p:cNvPicPr>
            <a:picLocks noChangeAspect="1" noChangeArrowheads="1"/>
          </p:cNvPicPr>
          <p:nvPr/>
        </p:nvPicPr>
        <p:blipFill>
          <a:blip r:embed="rId3" cstate="print"/>
          <a:srcRect t="18190"/>
          <a:stretch>
            <a:fillRect/>
          </a:stretch>
        </p:blipFill>
        <p:spPr bwMode="auto">
          <a:xfrm>
            <a:off x="5364088" y="4653136"/>
            <a:ext cx="3275906" cy="193390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9525"/>
            <a:ext cx="9153526" cy="6867525"/>
          </a:xfrm>
          <a:prstGeom prst="rect">
            <a:avLst/>
          </a:prstGeom>
          <a:noFill/>
        </p:spPr>
      </p:pic>
      <p:pic>
        <p:nvPicPr>
          <p:cNvPr id="2" name="Picture 2" descr="C:\Users\User\Desktop\для Инны\фяы.png"/>
          <p:cNvPicPr>
            <a:picLocks noChangeAspect="1" noChangeArrowheads="1"/>
          </p:cNvPicPr>
          <p:nvPr/>
        </p:nvPicPr>
        <p:blipFill>
          <a:blip r:embed="rId3" cstate="print"/>
          <a:srcRect/>
          <a:stretch>
            <a:fillRect/>
          </a:stretch>
        </p:blipFill>
        <p:spPr bwMode="auto">
          <a:xfrm>
            <a:off x="2411760" y="548680"/>
            <a:ext cx="4416491" cy="3312368"/>
          </a:xfrm>
          <a:prstGeom prst="rect">
            <a:avLst/>
          </a:prstGeom>
          <a:ln>
            <a:noFill/>
          </a:ln>
          <a:effectLst>
            <a:softEdge rad="112500"/>
          </a:effectLst>
        </p:spPr>
      </p:pic>
      <p:pic>
        <p:nvPicPr>
          <p:cNvPr id="7" name="Picture 3" descr="C:\Users\User\Desktop\картинки\чв.gif"/>
          <p:cNvPicPr>
            <a:picLocks noChangeAspect="1" noChangeArrowheads="1" noCrop="1"/>
          </p:cNvPicPr>
          <p:nvPr/>
        </p:nvPicPr>
        <p:blipFill>
          <a:blip r:embed="rId4" cstate="print"/>
          <a:srcRect/>
          <a:stretch>
            <a:fillRect/>
          </a:stretch>
        </p:blipFill>
        <p:spPr bwMode="auto">
          <a:xfrm>
            <a:off x="251520" y="4077072"/>
            <a:ext cx="2119504" cy="2448272"/>
          </a:xfrm>
          <a:prstGeom prst="rect">
            <a:avLst/>
          </a:prstGeom>
          <a:noFill/>
        </p:spPr>
      </p:pic>
      <p:pic>
        <p:nvPicPr>
          <p:cNvPr id="8193" name="Picture 1" descr="C:\Users\User\Desktop\для Инны\P1100242.JPG"/>
          <p:cNvPicPr>
            <a:picLocks noChangeAspect="1" noChangeArrowheads="1"/>
          </p:cNvPicPr>
          <p:nvPr/>
        </p:nvPicPr>
        <p:blipFill>
          <a:blip r:embed="rId5" cstate="print"/>
          <a:srcRect/>
          <a:stretch>
            <a:fillRect/>
          </a:stretch>
        </p:blipFill>
        <p:spPr bwMode="auto">
          <a:xfrm>
            <a:off x="5508104" y="4077072"/>
            <a:ext cx="3304959" cy="2478467"/>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dirty="0"/>
          </a:p>
        </p:txBody>
      </p:sp>
      <p:pic>
        <p:nvPicPr>
          <p:cNvPr id="1026" name="Picture 2" descr="C:\Documents and Settings\Admin\Рабочий стол\1.jpg"/>
          <p:cNvPicPr>
            <a:picLocks noChangeAspect="1" noChangeArrowheads="1"/>
          </p:cNvPicPr>
          <p:nvPr/>
        </p:nvPicPr>
        <p:blipFill>
          <a:blip r:embed="rId2" cstate="print"/>
          <a:srcRect/>
          <a:stretch>
            <a:fillRect/>
          </a:stretch>
        </p:blipFill>
        <p:spPr bwMode="auto">
          <a:xfrm>
            <a:off x="0" y="-9525"/>
            <a:ext cx="9153526" cy="6867525"/>
          </a:xfrm>
          <a:prstGeom prst="rect">
            <a:avLst/>
          </a:prstGeom>
          <a:noFill/>
        </p:spPr>
      </p:pic>
      <p:pic>
        <p:nvPicPr>
          <p:cNvPr id="8" name="Picture 1" descr="C:\Users\User\Desktop\для Инны\P1100243.JPG"/>
          <p:cNvPicPr>
            <a:picLocks noChangeAspect="1" noChangeArrowheads="1"/>
          </p:cNvPicPr>
          <p:nvPr/>
        </p:nvPicPr>
        <p:blipFill>
          <a:blip r:embed="rId3" cstate="print"/>
          <a:srcRect/>
          <a:stretch>
            <a:fillRect/>
          </a:stretch>
        </p:blipFill>
        <p:spPr bwMode="auto">
          <a:xfrm rot="16200000">
            <a:off x="3549580" y="1355078"/>
            <a:ext cx="5873324" cy="4404545"/>
          </a:xfrm>
          <a:prstGeom prst="rect">
            <a:avLst/>
          </a:prstGeom>
          <a:ln>
            <a:noFill/>
          </a:ln>
          <a:effectLst>
            <a:softEdge rad="112500"/>
          </a:effectLst>
        </p:spPr>
      </p:pic>
      <p:pic>
        <p:nvPicPr>
          <p:cNvPr id="58370" name="Picture 2" descr="C:\Users\User\Desktop\для Инны\P1100245.JPG"/>
          <p:cNvPicPr>
            <a:picLocks noChangeAspect="1" noChangeArrowheads="1"/>
          </p:cNvPicPr>
          <p:nvPr/>
        </p:nvPicPr>
        <p:blipFill>
          <a:blip r:embed="rId4" cstate="print"/>
          <a:srcRect l="17647" t="-923" r="20762" b="2768"/>
          <a:stretch>
            <a:fillRect/>
          </a:stretch>
        </p:blipFill>
        <p:spPr bwMode="auto">
          <a:xfrm rot="16200000">
            <a:off x="834609" y="1672532"/>
            <a:ext cx="3503255" cy="418640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TotalTime>
  <Words>1368</Words>
  <Application>Microsoft Office PowerPoint</Application>
  <PresentationFormat>Экран (4:3)</PresentationFormat>
  <Paragraphs>171</Paragraphs>
  <Slides>43</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43</vt:i4>
      </vt:variant>
    </vt:vector>
  </HeadingPairs>
  <TitlesOfParts>
    <vt:vector size="46" baseType="lpstr">
      <vt:lpstr>Тема Office</vt:lpstr>
      <vt:lpstr>Диаграмма</vt:lpstr>
      <vt:lpstr>Worksheet</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User</cp:lastModifiedBy>
  <cp:revision>39</cp:revision>
  <dcterms:modified xsi:type="dcterms:W3CDTF">2013-03-23T01:47:12Z</dcterms:modified>
</cp:coreProperties>
</file>