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142984"/>
            <a:ext cx="850112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Химический состав клетки.</a:t>
            </a:r>
            <a:endParaRPr lang="ru-RU" sz="5400" b="1" cap="none" spc="1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5934670"/>
            <a:ext cx="71437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Банных Светланы 9В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928670"/>
            <a:ext cx="785818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Органические вещества</a:t>
            </a:r>
            <a:r>
              <a:rPr lang="ru-RU" sz="2400" dirty="0" smtClean="0"/>
              <a:t>. В состав клеток входит множество органических соединений:</a:t>
            </a:r>
            <a:br>
              <a:rPr lang="ru-RU" sz="2400" dirty="0" smtClean="0"/>
            </a:br>
            <a:r>
              <a:rPr lang="ru-RU" sz="2400" dirty="0" smtClean="0"/>
              <a:t>Углеводы</a:t>
            </a:r>
            <a:r>
              <a:rPr lang="ru-RU" sz="2400" dirty="0" smtClean="0"/>
              <a:t>, белки, липиды, нуклеиновые кислоты и другие </a:t>
            </a:r>
            <a:r>
              <a:rPr lang="ru-RU" sz="2400" dirty="0" smtClean="0"/>
              <a:t>соединения</a:t>
            </a:r>
            <a:r>
              <a:rPr lang="ru-RU" sz="2400" dirty="0" smtClean="0"/>
              <a:t>, которых нет в неживой природе. Органическими вещест­вами называют химические соединений, в состав которых входят</a:t>
            </a:r>
            <a:br>
              <a:rPr lang="ru-RU" sz="2400" dirty="0" smtClean="0"/>
            </a:br>
            <a:r>
              <a:rPr lang="ru-RU" sz="2400" dirty="0" smtClean="0"/>
              <a:t>атомы углерода. Самыми простыми углеродсодержащими соединениями яв­ляются углеводороды, соединения, которые содержат только уг­лерод и водород. Однако в большинстве органических, т. е. углеродных, соединений содержатся и другие элементы (кислород, азот, фосфор, сера).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857232"/>
            <a:ext cx="764386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Биологические полимеры (биополимеры).</a:t>
            </a:r>
            <a:r>
              <a:rPr lang="ru-RU" sz="2400" dirty="0" smtClean="0"/>
              <a:t> </a:t>
            </a:r>
            <a:r>
              <a:rPr lang="ru-RU" sz="2000" dirty="0" smtClean="0"/>
              <a:t>Биологические по­лимеры- это органические соединения, входящие </a:t>
            </a:r>
            <a:r>
              <a:rPr lang="ru-RU" sz="2000" i="1" dirty="0" smtClean="0"/>
              <a:t>в </a:t>
            </a:r>
            <a:r>
              <a:rPr lang="ru-RU" sz="2000" dirty="0" smtClean="0"/>
              <a:t>состав кле­ток живых организмов и продуктов их жизнедеятельности. Свойства биополимеров зависят от строения их молекул: от числа и разнообразия </a:t>
            </a:r>
            <a:r>
              <a:rPr lang="ru-RU" sz="2000" dirty="0" err="1" smtClean="0"/>
              <a:t>мономерных</a:t>
            </a:r>
            <a:r>
              <a:rPr lang="ru-RU" sz="2000" dirty="0" smtClean="0"/>
              <a:t> звеньев, образующих </a:t>
            </a:r>
            <a:r>
              <a:rPr lang="ru-RU" sz="2000" dirty="0" smtClean="0"/>
              <a:t>полимер.</a:t>
            </a:r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071810"/>
            <a:ext cx="7572428" cy="271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Белки</a:t>
            </a:r>
            <a:r>
              <a:rPr lang="ru-RU" sz="2000" b="1" dirty="0" smtClean="0"/>
              <a:t> </a:t>
            </a:r>
            <a:r>
              <a:rPr lang="ru-RU" sz="2000" dirty="0" smtClean="0"/>
              <a:t>- это биополимеры, мономерами которых являются аминокислоты</a:t>
            </a:r>
            <a:r>
              <a:rPr lang="ru-RU" sz="2000" dirty="0" smtClean="0"/>
              <a:t>.</a:t>
            </a:r>
            <a:r>
              <a:rPr lang="ru-RU" sz="2000" i="1" dirty="0" smtClean="0"/>
              <a:t> </a:t>
            </a:r>
            <a:endParaRPr lang="ru-RU" sz="2000" i="1" dirty="0" smtClean="0"/>
          </a:p>
          <a:p>
            <a:r>
              <a:rPr lang="ru-RU" sz="2000" dirty="0" smtClean="0"/>
              <a:t>Аминокислоты </a:t>
            </a:r>
            <a:r>
              <a:rPr lang="ru-RU" sz="2000" dirty="0" smtClean="0"/>
              <a:t>представляют собой низкомолекулярные органические соединения, содержащие карбоксильную (-СООН) и </a:t>
            </a:r>
            <a:r>
              <a:rPr lang="ru-RU" sz="2000" dirty="0" err="1" smtClean="0"/>
              <a:t>аминную</a:t>
            </a:r>
            <a:r>
              <a:rPr lang="ru-RU" sz="2000" dirty="0" smtClean="0"/>
              <a:t> (-NH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) группы, которые связаны с од­ним и тем же атомом углерода. К атому углерода присоединя­ется боковая цепь - какой-либо радикал, придающий каж­дой аминокислоте определенные свойства.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285728"/>
            <a:ext cx="39843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Функция </a:t>
            </a:r>
            <a:r>
              <a:rPr lang="ru-RU" sz="4000" b="1" dirty="0" smtClean="0"/>
              <a:t>белков:</a:t>
            </a:r>
            <a:endParaRPr lang="ru-RU" sz="4000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4282" y="856357"/>
            <a:ext cx="878684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Структурная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Белки входят в состав клеточных мембран и органелл клет­ки. Стенки кровеносных сосудов, хрящи, сухожилия, волосы, ногти, когти у высших животных состоят преимущественно из белков.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Каталитическая (ферментативная).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Белки-ферменты катализируют протекание всех химических реакций в организме. Они обеспечивают рас­щепление питательных веществ в пищеварительном тракте, фиксацию углерода при фотосинтезе, реакции матричного синтеза и т. п.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Транспортная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Белки способны присоединять и переносить различные вещества. Альбумины крови транспортируют жирные кислоты, глобулины - ионы металлов и гормоны. Гемоглобин пе­реносит кислород и углекислый газ. Молекулы белков, входящие в состав плазматической мем­браны, принимают участие в транспорте веществ в клетку и из нее.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571480"/>
            <a:ext cx="878684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Защитная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Ее выполняют иммуноглобулины (антитела) крови, обес­печивающие иммунную защиту организма. Фибриноген и тромбин участвуют в свертывании крови и предотвращают кровотечение.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Сократительная.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Обеспечивается движением относительно друг друга ни­тей белков актина и миозина в мышцах и внутри клеток. Скольжение микротрубочек, построенных из белка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тубулина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, объясняется движение ресничек и жгутиков.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Регуляторная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Многие гормоны являются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олигопептидами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или белками, например: инсулин, глюкагон,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аденокортикотропный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гормон и др.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Рецепторная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Некоторые белки, встроенные в клеточную мембрану, спо­собны изменить свою структуру на действие внешней среды. Так происходят прием сигналов из внешней среды и передача информации в клетку. Примером может служить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фитохром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- светочувствительный белок, регулирующий фотопериодиче­скую реакцию растений, и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опсин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- составная часть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родопсина -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пигмента, находящегося в клетках сетчатки глаза.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71480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Липиды</a:t>
            </a:r>
            <a:r>
              <a:rPr lang="ru-RU" dirty="0" smtClean="0"/>
              <a:t>- </a:t>
            </a:r>
            <a:r>
              <a:rPr lang="ru-RU" sz="2400" dirty="0" smtClean="0"/>
              <a:t>это жироподобные органические соединения, нера­створимые в воде, но хорошо растворимые в неполярных ра­створителях (эфире, бензине, бензоле, хлороформе и др.). </a:t>
            </a:r>
            <a:r>
              <a:rPr lang="ru-RU" sz="2400" dirty="0" err="1" smtClean="0"/>
              <a:t>Ли-ииды</a:t>
            </a:r>
            <a:r>
              <a:rPr lang="ru-RU" sz="2400" dirty="0" smtClean="0"/>
              <a:t> принадлежат к простейшим биологическим </a:t>
            </a:r>
            <a:r>
              <a:rPr lang="ru-RU" sz="2400" dirty="0" smtClean="0"/>
              <a:t>молекулам</a:t>
            </a:r>
            <a:r>
              <a:rPr lang="ru-RU" sz="2400" dirty="0" smtClean="0"/>
              <a:t>. В химическом отношении большинство липидов представ­ляет собой сложные эфиры высших карбоновых кислот и ряда спиртов. Наиболее известны среди них </a:t>
            </a:r>
            <a:r>
              <a:rPr lang="ru-RU" sz="2400" i="1" dirty="0" smtClean="0"/>
              <a:t>жиры. </a:t>
            </a:r>
            <a:r>
              <a:rPr lang="ru-RU" sz="2400" dirty="0" smtClean="0"/>
              <a:t>Каждая молеку­ла жира образована молекулой трехатомного спирта </a:t>
            </a:r>
            <a:r>
              <a:rPr lang="ru-RU" sz="2400" dirty="0" err="1" smtClean="0"/>
              <a:t>глицерола</a:t>
            </a:r>
            <a:r>
              <a:rPr lang="ru-RU" sz="2400" dirty="0" smtClean="0"/>
              <a:t> и присоединенными к ней эфирными связями трех молекул высших карбоновых кислот. Согласно принятой номенклатуре жиры называют </a:t>
            </a:r>
            <a:r>
              <a:rPr lang="ru-RU" sz="2400" i="1" dirty="0" err="1" smtClean="0"/>
              <a:t>триацилглицеролами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5984" y="0"/>
            <a:ext cx="3553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Функции </a:t>
            </a:r>
            <a:r>
              <a:rPr lang="ru-RU" sz="3200" b="1" dirty="0" smtClean="0"/>
              <a:t>липидов:</a:t>
            </a:r>
            <a:endParaRPr lang="ru-RU" sz="32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Структурная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Фосфолипиды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вместе с белками образуют биологические мембраны. В состав мембран входят также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стеролы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Энергетическая.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При окислении 1 г жиров высвобождает­ся 38,9 кДж энергии, которая идет на образование АТФ. В форме липидов хранится значительная часть энергетических запасов организма, которые расходуются при недостатке пи­тательных веществ. Животные, впадающие в спячку, и расте­ния накапливают жиры и масла и расходуют их на поддержа­ние процессов жизнедеятельности. Высокое содержание ли­пидов в семенах обеспечивает энергией развитие зародыша и проростка, пока он не перейдет к самостоятельному питанию. Семена многих растений (кокосовая пальма, клещевина, под­солнечник, соя, рапс и др.) служат сырьем для получения мас­ла промышленным способом.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Защитная и теплоизоляционная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 Накапливаясь в подкож­ной жировой клетчатке и вокруг некоторых органов (почки, кишечник), жировой слой защищает организм от механиче­ских повреждений. Кроме того, благодаря низкой теплопроводности слой подкожного жира помогает сохранить тепло, что позволяет, например, многим животным обитать в усло­виях холодного климата. У китов, кроме того, он играет еще и другую роль - способствует плавучести.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b="1" dirty="0" smtClean="0"/>
              <a:t>Смазывающая и водоотталкивающая</a:t>
            </a:r>
            <a:r>
              <a:rPr lang="ru-RU" sz="2000" dirty="0" smtClean="0"/>
              <a:t>. Воска покрывают кожу, шерсть, перья, делают их более эластичными и предо­храняют от влаги. Восковым налетом покрыты листья и пло­ды многих растений; воск используется пчелами в строитель­стве сот.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71472" y="500042"/>
            <a:ext cx="807249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Регуляторная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Многие гормоны являются производными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холестерола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, например половые (тестостерон у мужчин и про­гестерон у женщин) и кортикостероиды (альдостерон).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Метаболическая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 Производные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холестерола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, витамин В играют ключевую роль в обмене кальция и фосфора. Желч­ные кислоты участвуют в процессах пищеварения (эмульги­рование жиров) и всасывания высших карбоновых кислот.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Липиды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являются источником метаболической воды. При окислении 100 г жира образуется примерно 105 г воды. Эта вода очень важна для некоторых обитателей пустынь, в част­ности для верблюдов, способных обходиться без воды в тече­ние 10-12 суток: жир, запасенный в горбе, используется имен­но на эти цели. Необходимую для жизнедеятельности воду медведи, сурки и другие животные в спячке получают в ре­зультате окисления жира.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785794"/>
            <a:ext cx="75724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Углеводы - </a:t>
            </a:r>
            <a:r>
              <a:rPr lang="ru-RU" sz="2400" dirty="0" smtClean="0"/>
              <a:t>одна из основных групп органических веществ клеток. Они представляют собой первичные продукты фото­синтеза и исходные продукты биосинтеза других органический веществ в растениях (органические кислоты, спирты, аминокислоты и др.), а также содержатся в клетках всех других организмов содержаться в животных клетках в небольшом количестве (около 1 % от массы сухого вещества); в клетках печени и мышц их больше (до 5 %). Растительные же клетки очень богаты углеводами: в высушенных листьях, семенах, плодах, клубнях картофеля их почти 70%.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928670"/>
            <a:ext cx="721523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Выделяют три группы углеводов:</a:t>
            </a:r>
          </a:p>
          <a:p>
            <a:r>
              <a:rPr lang="ru-RU" sz="2800" dirty="0" smtClean="0"/>
              <a:t>- </a:t>
            </a:r>
            <a:r>
              <a:rPr lang="ru-RU" sz="2800" i="1" dirty="0" smtClean="0"/>
              <a:t>моносахариды</a:t>
            </a:r>
            <a:r>
              <a:rPr lang="ru-RU" sz="2800" dirty="0" smtClean="0"/>
              <a:t> или простые сахара;</a:t>
            </a:r>
          </a:p>
          <a:p>
            <a:r>
              <a:rPr lang="ru-RU" sz="2800" dirty="0" smtClean="0"/>
              <a:t>- </a:t>
            </a:r>
            <a:r>
              <a:rPr lang="ru-RU" sz="2800" i="1" dirty="0" smtClean="0"/>
              <a:t>олигосахариды</a:t>
            </a:r>
            <a:r>
              <a:rPr lang="ru-RU" sz="2800" dirty="0" smtClean="0"/>
              <a:t> - соединения, состоящие из 2-10 последовательно соединенных молекул простых сахаров (например, дисахариды, </a:t>
            </a:r>
            <a:r>
              <a:rPr lang="ru-RU" sz="2800" dirty="0" err="1" smtClean="0"/>
              <a:t>трисахариды</a:t>
            </a:r>
            <a:r>
              <a:rPr lang="ru-RU" sz="2800" dirty="0" smtClean="0"/>
              <a:t> и т. д.).</a:t>
            </a:r>
          </a:p>
          <a:p>
            <a:r>
              <a:rPr lang="ru-RU" sz="2800" dirty="0" smtClean="0"/>
              <a:t>- </a:t>
            </a:r>
            <a:r>
              <a:rPr lang="ru-RU" sz="2800" i="1" dirty="0" smtClean="0"/>
              <a:t>полисахариды</a:t>
            </a:r>
            <a:r>
              <a:rPr lang="ru-RU" sz="2800" dirty="0" smtClean="0"/>
              <a:t> состоят более чем из 10 молекул простых сахаров или их производных (крахмал, гликоген, цел­люлоза, хитин).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0109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Моносахариды</a:t>
            </a:r>
            <a:r>
              <a:rPr lang="ru-RU" dirty="0" smtClean="0"/>
              <a:t> (простые сахара): В зависимости от длины углеродного скелета (количества атомов углерода) моносахариды разделяют на </a:t>
            </a:r>
            <a:r>
              <a:rPr lang="ru-RU" i="1" dirty="0" err="1" smtClean="0"/>
              <a:t>триозы</a:t>
            </a:r>
            <a:r>
              <a:rPr lang="ru-RU" i="1" dirty="0" smtClean="0"/>
              <a:t> </a:t>
            </a:r>
            <a:r>
              <a:rPr lang="ru-RU" dirty="0" smtClean="0"/>
              <a:t>(С</a:t>
            </a:r>
            <a:r>
              <a:rPr lang="ru-RU" baseline="-25000" dirty="0" smtClean="0"/>
              <a:t>3</a:t>
            </a:r>
            <a:r>
              <a:rPr lang="ru-RU" dirty="0" smtClean="0"/>
              <a:t>), </a:t>
            </a:r>
            <a:r>
              <a:rPr lang="ru-RU" i="1" dirty="0" err="1" smtClean="0"/>
              <a:t>тетрозы</a:t>
            </a:r>
            <a:r>
              <a:rPr lang="ru-RU" i="1" dirty="0" smtClean="0"/>
              <a:t> </a:t>
            </a:r>
            <a:r>
              <a:rPr lang="ru-RU" dirty="0" smtClean="0"/>
              <a:t>(С</a:t>
            </a:r>
            <a:r>
              <a:rPr lang="ru-RU" baseline="-25000" dirty="0" smtClean="0"/>
              <a:t>4</a:t>
            </a:r>
            <a:r>
              <a:rPr lang="ru-RU" dirty="0" smtClean="0"/>
              <a:t>), </a:t>
            </a:r>
            <a:r>
              <a:rPr lang="ru-RU" i="1" dirty="0" smtClean="0"/>
              <a:t>пентозы </a:t>
            </a:r>
            <a:r>
              <a:rPr lang="ru-RU" dirty="0" smtClean="0"/>
              <a:t>(С</a:t>
            </a:r>
            <a:r>
              <a:rPr lang="ru-RU" baseline="-25000" dirty="0" smtClean="0"/>
              <a:t>5</a:t>
            </a:r>
            <a:r>
              <a:rPr lang="ru-RU" dirty="0" smtClean="0"/>
              <a:t>), </a:t>
            </a:r>
            <a:r>
              <a:rPr lang="ru-RU" i="1" dirty="0" smtClean="0"/>
              <a:t>гексозы </a:t>
            </a:r>
            <a:r>
              <a:rPr lang="ru-RU" dirty="0" smtClean="0"/>
              <a:t>(С</a:t>
            </a:r>
            <a:r>
              <a:rPr lang="ru-RU" baseline="-25000" dirty="0" smtClean="0"/>
              <a:t>6</a:t>
            </a:r>
            <a:r>
              <a:rPr lang="ru-RU" dirty="0" smtClean="0"/>
              <a:t>), </a:t>
            </a:r>
            <a:r>
              <a:rPr lang="ru-RU" i="1" dirty="0" err="1" smtClean="0"/>
              <a:t>гептозы</a:t>
            </a:r>
            <a:r>
              <a:rPr lang="ru-RU" i="1" dirty="0" smtClean="0"/>
              <a:t> </a:t>
            </a:r>
            <a:r>
              <a:rPr lang="ru-RU" dirty="0" smtClean="0"/>
              <a:t>(С</a:t>
            </a:r>
            <a:r>
              <a:rPr lang="ru-RU" baseline="-25000" dirty="0" smtClean="0"/>
              <a:t>7</a:t>
            </a:r>
            <a:r>
              <a:rPr lang="ru-RU" dirty="0" smtClean="0"/>
              <a:t>). Моносахариды хорошо растворяются в воде, сладкие на вкус. Самые распространенные моносахариды - глюкоза, фруктоза, рибоза, </a:t>
            </a:r>
            <a:r>
              <a:rPr lang="ru-RU" dirty="0" err="1" smtClean="0"/>
              <a:t>дезоксирибоза</a:t>
            </a:r>
            <a:r>
              <a:rPr lang="ru-RU" dirty="0" smtClean="0"/>
              <a:t>. Сладкий вкус фруктов и ягод, а также меда зависит от содержания в них глюкозы и фруктозы. Рибоза и </a:t>
            </a:r>
            <a:r>
              <a:rPr lang="ru-RU" dirty="0" err="1" smtClean="0"/>
              <a:t>дезоксирибоза</a:t>
            </a:r>
            <a:r>
              <a:rPr lang="ru-RU" dirty="0" smtClean="0"/>
              <a:t> </a:t>
            </a:r>
            <a:r>
              <a:rPr lang="ru-RU" dirty="0" err="1" smtClean="0"/>
              <a:t>ыходят</a:t>
            </a:r>
            <a:r>
              <a:rPr lang="ru-RU" dirty="0" smtClean="0"/>
              <a:t> в состав нуклеиновых кислот и АТФ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Олигосахариды</a:t>
            </a:r>
            <a:r>
              <a:rPr lang="ru-RU" dirty="0" smtClean="0"/>
              <a:t>. При гидролизе олигосахариды образуют несколько моле­кул простых сахаров. В олигосахаридах молекулы простых сахаров соединены так называемыми </a:t>
            </a:r>
            <a:r>
              <a:rPr lang="ru-RU" i="1" dirty="0" err="1" smtClean="0"/>
              <a:t>гликозидными</a:t>
            </a:r>
            <a:r>
              <a:rPr lang="ru-RU" i="1" dirty="0" smtClean="0"/>
              <a:t> связями</a:t>
            </a:r>
            <a:r>
              <a:rPr lang="ru-RU" dirty="0" smtClean="0"/>
              <a:t> К наиболее важным олигосахаридам относятся </a:t>
            </a:r>
            <a:r>
              <a:rPr lang="ru-RU" i="1" dirty="0" smtClean="0"/>
              <a:t>мальтоза </a:t>
            </a:r>
            <a:r>
              <a:rPr lang="ru-RU" dirty="0" smtClean="0"/>
              <a:t>(солодовый сахар), </a:t>
            </a:r>
            <a:r>
              <a:rPr lang="ru-RU" i="1" dirty="0" smtClean="0"/>
              <a:t>лактоза </a:t>
            </a:r>
            <a:r>
              <a:rPr lang="ru-RU" dirty="0" smtClean="0"/>
              <a:t>(молочный сахар) и </a:t>
            </a:r>
            <a:r>
              <a:rPr lang="ru-RU" i="1" dirty="0" smtClean="0"/>
              <a:t>сахароза </a:t>
            </a:r>
            <a:r>
              <a:rPr lang="ru-RU" dirty="0" smtClean="0"/>
              <a:t>(тро­стниковый или свекловичный сахар). Эти сахара называют также дисахаридами. По своим свойствам дисахариды близ­ки к моносахаридам. Они хорошо растворяются в воде и име­ют сладкий вкус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Полисахариды. </a:t>
            </a:r>
            <a:r>
              <a:rPr lang="ru-RU" dirty="0" smtClean="0"/>
              <a:t>Это высокомолекулярные (до 10 000 000 Да) полимерные </a:t>
            </a:r>
            <a:r>
              <a:rPr lang="ru-RU" dirty="0" err="1" smtClean="0"/>
              <a:t>биомолекулы</a:t>
            </a:r>
            <a:r>
              <a:rPr lang="ru-RU" dirty="0" smtClean="0"/>
              <a:t>, состоящие из большого числа мономеров - простых Сахаров и их производных.</a:t>
            </a:r>
          </a:p>
          <a:p>
            <a:r>
              <a:rPr lang="ru-RU" dirty="0" smtClean="0"/>
              <a:t>Полисахариды могут состоять из моносахаридов одного или разных типов. В первом случае они называются </a:t>
            </a:r>
            <a:r>
              <a:rPr lang="ru-RU" i="1" dirty="0" err="1" smtClean="0"/>
              <a:t>гомополисахариды</a:t>
            </a:r>
            <a:r>
              <a:rPr lang="ru-RU" i="1" dirty="0" smtClean="0"/>
              <a:t> </a:t>
            </a:r>
            <a:r>
              <a:rPr lang="ru-RU" dirty="0" smtClean="0"/>
              <a:t>(крахмал, целлюлоза, хитин и др.), во втором - </a:t>
            </a:r>
            <a:r>
              <a:rPr lang="ru-RU" i="1" dirty="0" err="1" smtClean="0"/>
              <a:t>гетерополисахариды</a:t>
            </a:r>
            <a:r>
              <a:rPr lang="ru-RU" i="1" dirty="0" smtClean="0"/>
              <a:t> </a:t>
            </a:r>
            <a:r>
              <a:rPr lang="ru-RU" dirty="0" smtClean="0"/>
              <a:t>(гепарин). Все полисахариды не раство­римы в воде и не имеют сладкого вкуса. Некоторые из них способны набухать и </a:t>
            </a:r>
            <a:r>
              <a:rPr lang="ru-RU" dirty="0" err="1" smtClean="0"/>
              <a:t>ослизняться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428604"/>
            <a:ext cx="807249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 Каждая </a:t>
            </a:r>
            <a:r>
              <a:rPr lang="ru-RU" sz="2800" dirty="0" smtClean="0"/>
              <a:t>клетка</a:t>
            </a:r>
            <a:r>
              <a:rPr lang="ru-RU" sz="2800" dirty="0" smtClean="0"/>
              <a:t> </a:t>
            </a:r>
            <a:r>
              <a:rPr lang="ru-RU" sz="2800" dirty="0" smtClean="0"/>
              <a:t>содержит множество </a:t>
            </a:r>
            <a:r>
              <a:rPr lang="ru-RU" sz="2800" dirty="0" smtClean="0"/>
              <a:t>химических элементов, </a:t>
            </a:r>
            <a:r>
              <a:rPr lang="ru-RU" sz="2800" dirty="0" smtClean="0"/>
              <a:t>участвующих в различных </a:t>
            </a:r>
            <a:r>
              <a:rPr lang="ru-RU" sz="2800" dirty="0" smtClean="0"/>
              <a:t>химических реакциях. </a:t>
            </a:r>
            <a:r>
              <a:rPr lang="ru-RU" sz="2800" dirty="0" smtClean="0"/>
              <a:t>Химические процессы, протекающие в клетке — одно из основных условий её </a:t>
            </a:r>
            <a:r>
              <a:rPr lang="ru-RU" sz="2800" dirty="0" smtClean="0"/>
              <a:t>жизни, </a:t>
            </a:r>
            <a:r>
              <a:rPr lang="ru-RU" sz="2800" dirty="0" smtClean="0"/>
              <a:t>развития и функционирования. Одних </a:t>
            </a:r>
            <a:r>
              <a:rPr lang="ru-RU" sz="2800" dirty="0" smtClean="0"/>
              <a:t>химических элементов </a:t>
            </a:r>
            <a:r>
              <a:rPr lang="ru-RU" sz="2800" dirty="0" smtClean="0"/>
              <a:t>в </a:t>
            </a:r>
            <a:r>
              <a:rPr lang="ru-RU" sz="2800" dirty="0" smtClean="0"/>
              <a:t>клетке </a:t>
            </a:r>
            <a:r>
              <a:rPr lang="ru-RU" sz="2800" dirty="0" smtClean="0"/>
              <a:t>больше, других — меньше.</a:t>
            </a:r>
          </a:p>
          <a:p>
            <a:r>
              <a:rPr lang="ru-RU" sz="2800" dirty="0" smtClean="0"/>
              <a:t>Условно все элементы клетки можно разделить на три группы:</a:t>
            </a:r>
          </a:p>
          <a:p>
            <a:endParaRPr lang="ru-RU" sz="2800" dirty="0" smtClean="0"/>
          </a:p>
          <a:p>
            <a:r>
              <a:rPr lang="ru-RU" sz="2800" dirty="0" smtClean="0">
                <a:solidFill>
                  <a:srgbClr val="00B050"/>
                </a:solidFill>
              </a:rPr>
              <a:t> МАКРОЭЛЕМЕНТЫ</a:t>
            </a:r>
          </a:p>
          <a:p>
            <a:endParaRPr lang="ru-RU" sz="2800" dirty="0" smtClean="0">
              <a:solidFill>
                <a:srgbClr val="00B050"/>
              </a:solidFill>
            </a:endParaRPr>
          </a:p>
          <a:p>
            <a:r>
              <a:rPr lang="ru-RU" sz="2800" dirty="0" smtClean="0">
                <a:solidFill>
                  <a:srgbClr val="00B050"/>
                </a:solidFill>
              </a:rPr>
              <a:t> МИКРОЭЛЕМЕНТЫ</a:t>
            </a:r>
          </a:p>
          <a:p>
            <a:r>
              <a:rPr lang="ru-RU" sz="2800" dirty="0" smtClean="0">
                <a:solidFill>
                  <a:srgbClr val="00B050"/>
                </a:solidFill>
              </a:rPr>
              <a:t> </a:t>
            </a:r>
          </a:p>
          <a:p>
            <a:r>
              <a:rPr lang="ru-RU" sz="2800" dirty="0" smtClean="0">
                <a:solidFill>
                  <a:srgbClr val="00B050"/>
                </a:solidFill>
              </a:rPr>
              <a:t>УЛЬТРАМИКРОЭЛЕМЕНТЫ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о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14290"/>
            <a:ext cx="6357982" cy="6402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42910" y="714356"/>
            <a:ext cx="800102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Макроэлементы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К макроэлементам относят кислород(65—75 %), углерод (15—18 %), водород (8—10 %), азот (2,0—3,0 %), калий (0,15—0,4 %), сера (0,15—0,2 %), фосфор (0,2—1,0 %), хлор (0,05—0,1 %), магний (0,02—0,03 %), натрий (0,02—0,03 %), кальций (0,04—2,00 %), железо (0,01—0,015 %. Такие элементы, как O, С, H, N, S, P входят в состав органических соединений.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8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Углерод</a:t>
            </a:r>
            <a:r>
              <a:rPr lang="ru-RU" sz="2000" dirty="0" smtClean="0"/>
              <a:t> — входит в состав всех органических веществ; скелет из атомов углерода составляет их основу. Кроме того, в виде CO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 фиксируется в процессе фотосинтеза и выделяется в ходе дыхания, в виде CO (в низких концентрациях) участвует в регуляции клеточных функций, в виде CaCO</a:t>
            </a:r>
            <a:r>
              <a:rPr lang="ru-RU" sz="2000" baseline="-25000" dirty="0" smtClean="0"/>
              <a:t>3</a:t>
            </a:r>
            <a:r>
              <a:rPr lang="ru-RU" sz="2000" dirty="0" smtClean="0"/>
              <a:t> входит в состав минеральных скелетов.           </a:t>
            </a:r>
            <a:r>
              <a:rPr lang="ru-RU" sz="2000" dirty="0" smtClean="0"/>
              <a:t>                                                                                                                          </a:t>
            </a:r>
            <a:r>
              <a:rPr lang="ru-RU" sz="2000" b="1" dirty="0" smtClean="0"/>
              <a:t>Кислород</a:t>
            </a:r>
            <a:r>
              <a:rPr lang="ru-RU" sz="2000" dirty="0" smtClean="0"/>
              <a:t> </a:t>
            </a:r>
            <a:r>
              <a:rPr lang="ru-RU" sz="2000" dirty="0" smtClean="0"/>
              <a:t>— входит в состав практически всех органических веществ клетки. Образуется в ходе фотосинтеза при фотолизе воды. Для </a:t>
            </a:r>
            <a:r>
              <a:rPr lang="ru-RU" sz="2000" dirty="0" smtClean="0"/>
              <a:t>аэробных организмов служит окислителем </a:t>
            </a:r>
            <a:r>
              <a:rPr lang="ru-RU" sz="2000" dirty="0" smtClean="0"/>
              <a:t>в ходе клеточного дыхания, обеспечивая клетки энергией. В наибольших количествах в живых клетках содержится в составе воды.                                                                     </a:t>
            </a:r>
            <a:r>
              <a:rPr lang="ru-RU" sz="2000" dirty="0" smtClean="0"/>
              <a:t>       </a:t>
            </a:r>
            <a:r>
              <a:rPr lang="ru-RU" sz="2000" b="1" dirty="0" smtClean="0"/>
              <a:t>Водород</a:t>
            </a:r>
            <a:r>
              <a:rPr lang="ru-RU" sz="2000" dirty="0" smtClean="0"/>
              <a:t> </a:t>
            </a:r>
            <a:r>
              <a:rPr lang="ru-RU" sz="2000" dirty="0" smtClean="0"/>
              <a:t>— входит в состав всех органических веществ клетки. В наибольших количествах содержится в составе воды. Некоторые бактерии окисляют молекулярный водород для получения энергии.                                                                                             </a:t>
            </a:r>
            <a:r>
              <a:rPr lang="ru-RU" sz="2000" dirty="0" smtClean="0"/>
              <a:t>                                 </a:t>
            </a:r>
            <a:r>
              <a:rPr lang="ru-RU" sz="2000" b="1" dirty="0" smtClean="0"/>
              <a:t>Азот</a:t>
            </a:r>
            <a:r>
              <a:rPr lang="ru-RU" sz="2000" dirty="0" smtClean="0"/>
              <a:t> </a:t>
            </a:r>
            <a:r>
              <a:rPr lang="ru-RU" sz="2000" dirty="0" smtClean="0"/>
              <a:t>— входит в состав белков, нуклеиновых кислот и их мономеров — аминокислот и нуклеотидов. Из организма животных выводится в составе </a:t>
            </a:r>
            <a:r>
              <a:rPr lang="ru-RU" sz="2000" dirty="0" smtClean="0"/>
              <a:t>аммиака, мочевины, гуанина </a:t>
            </a:r>
            <a:r>
              <a:rPr lang="ru-RU" sz="2000" dirty="0" smtClean="0"/>
              <a:t>или </a:t>
            </a:r>
            <a:r>
              <a:rPr lang="ru-RU" sz="2000" dirty="0" smtClean="0"/>
              <a:t>мочевой кислоты как </a:t>
            </a:r>
            <a:r>
              <a:rPr lang="ru-RU" sz="2000" dirty="0" smtClean="0"/>
              <a:t>конечный продукт азотного обмена. В виде оксида азота </a:t>
            </a:r>
            <a:r>
              <a:rPr lang="en-US" sz="2000" dirty="0" smtClean="0"/>
              <a:t>NO</a:t>
            </a:r>
            <a:r>
              <a:rPr lang="ru-RU" sz="2000" dirty="0" smtClean="0"/>
              <a:t> </a:t>
            </a:r>
            <a:r>
              <a:rPr lang="ru-RU" sz="2000" dirty="0" smtClean="0"/>
              <a:t>(в низких концентрациях) участвует в регуляции кровяного давления.                                </a:t>
            </a:r>
            <a:r>
              <a:rPr lang="ru-RU" sz="2000" dirty="0" smtClean="0"/>
              <a:t>                                                           </a:t>
            </a:r>
            <a:r>
              <a:rPr lang="ru-RU" sz="2000" b="1" dirty="0" smtClean="0"/>
              <a:t>Сера</a:t>
            </a:r>
            <a:r>
              <a:rPr lang="ru-RU" sz="2000" dirty="0" smtClean="0"/>
              <a:t> </a:t>
            </a:r>
            <a:r>
              <a:rPr lang="ru-RU" sz="2000" dirty="0" smtClean="0"/>
              <a:t>— входит в состав серосодержащих аминокислот, поэтому содержится в большинстве белков. В небольших количествах присутствует в виде </a:t>
            </a:r>
            <a:r>
              <a:rPr lang="ru-RU" sz="2000" dirty="0" err="1" smtClean="0"/>
              <a:t>сульфат-иона</a:t>
            </a:r>
            <a:r>
              <a:rPr lang="ru-RU" sz="2000" dirty="0" smtClean="0"/>
              <a:t> в цитоплазме клеток и межклеточных жидкостях.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Фосфор</a:t>
            </a:r>
            <a:r>
              <a:rPr lang="ru-RU" sz="2000" dirty="0" smtClean="0"/>
              <a:t> — входит в состав АТФ, других </a:t>
            </a:r>
            <a:r>
              <a:rPr lang="ru-RU" sz="2000" dirty="0" smtClean="0"/>
              <a:t>нуклеотидов </a:t>
            </a:r>
            <a:r>
              <a:rPr lang="ru-RU" sz="2000" dirty="0" smtClean="0"/>
              <a:t>и </a:t>
            </a:r>
            <a:r>
              <a:rPr lang="ru-RU" sz="2000" dirty="0" smtClean="0"/>
              <a:t>нуклеиновых кислот </a:t>
            </a:r>
            <a:r>
              <a:rPr lang="ru-RU" sz="2000" dirty="0" smtClean="0"/>
              <a:t>(в виде остатков фосфорной кислоты), в состав костной ткани и зубной эмали (в виде минеральных солей), а также присутствует в цитоплазме и межклеточных жидкостях (в виде </a:t>
            </a:r>
            <a:r>
              <a:rPr lang="ru-RU" sz="2000" dirty="0" err="1" smtClean="0"/>
              <a:t>фосфат-ионов</a:t>
            </a:r>
            <a:r>
              <a:rPr lang="ru-RU" sz="2000" dirty="0" smtClean="0"/>
              <a:t>).                                                                                                            </a:t>
            </a:r>
            <a:r>
              <a:rPr lang="ru-RU" sz="2000" b="1" dirty="0" smtClean="0"/>
              <a:t>Магний</a:t>
            </a:r>
            <a:r>
              <a:rPr lang="ru-RU" sz="2000" dirty="0" smtClean="0"/>
              <a:t> — </a:t>
            </a:r>
            <a:r>
              <a:rPr lang="ru-RU" sz="2000" dirty="0" err="1" smtClean="0"/>
              <a:t>кофактор</a:t>
            </a:r>
            <a:r>
              <a:rPr lang="ru-RU" sz="2000" dirty="0" smtClean="0"/>
              <a:t> многих ферментов, участвующих в энергетическом обмене и синтезе ДНК; поддерживает целостность </a:t>
            </a:r>
            <a:r>
              <a:rPr lang="ru-RU" sz="2000" dirty="0" smtClean="0"/>
              <a:t>рибосом </a:t>
            </a:r>
            <a:r>
              <a:rPr lang="ru-RU" sz="2000" dirty="0" smtClean="0"/>
              <a:t>и </a:t>
            </a:r>
            <a:r>
              <a:rPr lang="ru-RU" sz="2000" dirty="0" smtClean="0"/>
              <a:t>митохондрий, </a:t>
            </a:r>
            <a:r>
              <a:rPr lang="ru-RU" sz="2000" dirty="0" smtClean="0"/>
              <a:t>входит в состав </a:t>
            </a:r>
            <a:r>
              <a:rPr lang="ru-RU" sz="2000" dirty="0" smtClean="0"/>
              <a:t>хлорофилла. </a:t>
            </a:r>
            <a:r>
              <a:rPr lang="ru-RU" sz="2000" dirty="0" smtClean="0"/>
              <a:t>В животных клетках необходим для функционирования мышечных и костных систем.                                                                                                                  </a:t>
            </a:r>
            <a:r>
              <a:rPr lang="ru-RU" sz="2000" b="1" dirty="0" smtClean="0"/>
              <a:t>Кальций</a:t>
            </a:r>
            <a:r>
              <a:rPr lang="ru-RU" sz="2000" dirty="0" smtClean="0"/>
              <a:t> — участвует в свёртывании крови, а также служит одним из универсальных </a:t>
            </a:r>
            <a:r>
              <a:rPr lang="ru-RU" sz="2000" dirty="0" smtClean="0"/>
              <a:t>вторичных посредников, </a:t>
            </a:r>
            <a:r>
              <a:rPr lang="ru-RU" sz="2000" dirty="0" smtClean="0"/>
              <a:t>регулируя важнейшие внутриклеточные процессы (в том числе участвует в поддержании мембранного потенциала, необходим для мышечного сокращения и </a:t>
            </a:r>
            <a:r>
              <a:rPr lang="ru-RU" sz="2000" dirty="0" err="1" smtClean="0"/>
              <a:t>экзоцитоза</a:t>
            </a:r>
            <a:r>
              <a:rPr lang="ru-RU" sz="2000" dirty="0" smtClean="0"/>
              <a:t>). </a:t>
            </a:r>
            <a:r>
              <a:rPr lang="ru-RU" sz="2000" dirty="0" smtClean="0"/>
              <a:t>Нерастворимые соли кальция участвуют в формировании костей и зубов позвоночных и минеральных скелетов беспозвоночных.                       </a:t>
            </a:r>
            <a:r>
              <a:rPr lang="ru-RU" sz="2000" dirty="0" smtClean="0"/>
              <a:t>                                                                         </a:t>
            </a:r>
            <a:r>
              <a:rPr lang="ru-RU" sz="2000" b="1" dirty="0" smtClean="0"/>
              <a:t>Натрий</a:t>
            </a:r>
            <a:r>
              <a:rPr lang="ru-RU" sz="2000" dirty="0" smtClean="0"/>
              <a:t> </a:t>
            </a:r>
            <a:r>
              <a:rPr lang="ru-RU" sz="2000" dirty="0" smtClean="0"/>
              <a:t>— участвует в поддержании </a:t>
            </a:r>
            <a:r>
              <a:rPr lang="ru-RU" sz="2000" dirty="0" smtClean="0"/>
              <a:t>мембранного потенциала, </a:t>
            </a:r>
            <a:r>
              <a:rPr lang="ru-RU" sz="2000" dirty="0" smtClean="0"/>
              <a:t>генерации </a:t>
            </a:r>
            <a:r>
              <a:rPr lang="ru-RU" sz="2000" dirty="0" smtClean="0"/>
              <a:t>нервного импульса, </a:t>
            </a:r>
            <a:r>
              <a:rPr lang="ru-RU" sz="2000" dirty="0" smtClean="0"/>
              <a:t>процессы </a:t>
            </a:r>
            <a:r>
              <a:rPr lang="ru-RU" sz="2000" dirty="0" err="1" smtClean="0"/>
              <a:t>осморегуляции</a:t>
            </a:r>
            <a:r>
              <a:rPr lang="ru-RU" sz="2000" dirty="0" smtClean="0"/>
              <a:t> </a:t>
            </a:r>
            <a:r>
              <a:rPr lang="ru-RU" sz="2000" dirty="0" smtClean="0"/>
              <a:t>(в том числе работу почек у человека) и создание буферной системы крови.                                                                                                      </a:t>
            </a:r>
            <a:r>
              <a:rPr lang="ru-RU" sz="2000" dirty="0" smtClean="0"/>
              <a:t>         </a:t>
            </a:r>
            <a:r>
              <a:rPr lang="ru-RU" sz="2000" b="1" dirty="0" smtClean="0"/>
              <a:t>Калий</a:t>
            </a:r>
            <a:r>
              <a:rPr lang="ru-RU" sz="2000" dirty="0" smtClean="0"/>
              <a:t> </a:t>
            </a:r>
            <a:r>
              <a:rPr lang="ru-RU" sz="2000" dirty="0" smtClean="0"/>
              <a:t>— участвует в поддержании </a:t>
            </a:r>
            <a:r>
              <a:rPr lang="ru-RU" sz="2000" dirty="0" smtClean="0"/>
              <a:t>мембранного потенциала, </a:t>
            </a:r>
            <a:r>
              <a:rPr lang="ru-RU" sz="2000" dirty="0" smtClean="0"/>
              <a:t>генерации </a:t>
            </a:r>
            <a:r>
              <a:rPr lang="ru-RU" sz="2000" dirty="0" smtClean="0"/>
              <a:t>нервного импульса, </a:t>
            </a:r>
            <a:r>
              <a:rPr lang="ru-RU" sz="2000" dirty="0" smtClean="0"/>
              <a:t>регуляции сокращения </a:t>
            </a:r>
            <a:r>
              <a:rPr lang="ru-RU" sz="2000" dirty="0" smtClean="0"/>
              <a:t>сердечной мышцы. </a:t>
            </a:r>
            <a:r>
              <a:rPr lang="ru-RU" sz="2000" dirty="0" smtClean="0"/>
              <a:t>Содержится в межклеточных веществах.                                                                                                                                </a:t>
            </a:r>
            <a:r>
              <a:rPr lang="ru-RU" sz="2000" dirty="0" smtClean="0"/>
              <a:t>              </a:t>
            </a:r>
            <a:r>
              <a:rPr lang="ru-RU" sz="2000" b="1" dirty="0" smtClean="0"/>
              <a:t>Хлор</a:t>
            </a:r>
            <a:r>
              <a:rPr lang="ru-RU" sz="2000" dirty="0" smtClean="0"/>
              <a:t> </a:t>
            </a:r>
            <a:r>
              <a:rPr lang="ru-RU" sz="2000" dirty="0" smtClean="0"/>
              <a:t>— поддерживает </a:t>
            </a:r>
            <a:r>
              <a:rPr lang="ru-RU" sz="2000" dirty="0" err="1" smtClean="0"/>
              <a:t>электронейтральность</a:t>
            </a:r>
            <a:r>
              <a:rPr lang="ru-RU" sz="2000" dirty="0" smtClean="0"/>
              <a:t> клетки.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000108"/>
            <a:ext cx="807249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       </a:t>
            </a:r>
            <a:r>
              <a:rPr lang="ru-RU" sz="4000" b="1" dirty="0" smtClean="0">
                <a:solidFill>
                  <a:srgbClr val="00B050"/>
                </a:solidFill>
              </a:rPr>
              <a:t>Микроэлементы</a:t>
            </a:r>
            <a:r>
              <a:rPr lang="ru-RU" sz="2400" b="1" dirty="0" smtClean="0"/>
              <a:t> </a:t>
            </a:r>
            <a:endParaRPr lang="ru-RU" sz="2400" b="1" dirty="0" smtClean="0"/>
          </a:p>
          <a:p>
            <a:r>
              <a:rPr lang="ru-RU" sz="2400" dirty="0" smtClean="0"/>
              <a:t>К микроэлементам, составляющим от 0,001 % до 0,000001 % массы тела живых существ, относят </a:t>
            </a:r>
            <a:r>
              <a:rPr lang="ru-RU" sz="2400" dirty="0" smtClean="0"/>
              <a:t>ванадий, германий, йод   </a:t>
            </a:r>
            <a:r>
              <a:rPr lang="ru-RU" sz="2400" dirty="0" smtClean="0"/>
              <a:t>(входит в состав тироксина, гормона щитовидной железы), </a:t>
            </a:r>
            <a:r>
              <a:rPr lang="ru-RU" sz="2400" dirty="0" smtClean="0"/>
              <a:t>кобальт </a:t>
            </a:r>
            <a:r>
              <a:rPr lang="ru-RU" sz="2400" dirty="0" smtClean="0"/>
              <a:t>(витамин В12),  </a:t>
            </a:r>
            <a:r>
              <a:rPr lang="ru-RU" sz="2400" dirty="0" smtClean="0"/>
              <a:t>марганец,  никель,  рутений,  селен,  фтор </a:t>
            </a:r>
            <a:r>
              <a:rPr lang="ru-RU" sz="2400" dirty="0" smtClean="0"/>
              <a:t>(зубная эмаль),  </a:t>
            </a:r>
            <a:r>
              <a:rPr lang="ru-RU" sz="2400" dirty="0" smtClean="0"/>
              <a:t>медь,  хром,  цинк.                                                                                                                      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Цинк</a:t>
            </a:r>
            <a:r>
              <a:rPr lang="ru-RU" sz="2400" dirty="0" smtClean="0"/>
              <a:t> </a:t>
            </a:r>
            <a:r>
              <a:rPr lang="ru-RU" sz="2400" dirty="0" smtClean="0"/>
              <a:t>— входит в состав ферментов, участвующих в спиртовом брожении, в состав </a:t>
            </a:r>
            <a:r>
              <a:rPr lang="ru-RU" sz="2400" dirty="0" smtClean="0"/>
              <a:t>инсулина.                                                                                                                                   </a:t>
            </a:r>
            <a:r>
              <a:rPr lang="ru-RU" sz="2400" b="1" dirty="0" smtClean="0"/>
              <a:t>Медь</a:t>
            </a:r>
            <a:r>
              <a:rPr lang="ru-RU" sz="2400" dirty="0" smtClean="0"/>
              <a:t> — входит в состав окислительных ферментов, участвующих в синтезе </a:t>
            </a:r>
            <a:r>
              <a:rPr lang="ru-RU" sz="2400" dirty="0" err="1" smtClean="0"/>
              <a:t>цитохромов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85720" y="428604"/>
            <a:ext cx="857252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</a:rPr>
              <a:t>Ультрамикроэлементы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Ультрамикроэлементы составляют менее 0,000001 % в организмах живых существ, к ним относят золото, серебро оказывают бактерицидное воздействие, ртуть подавляет обратное всасывание воды в почечных канальцах, оказывая воздействие на ферменты. Так же 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ультромикроэлементам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относят платину и цезий. Некоторые к этой группе относят и селен, при его недостатке развиваются раковые заболевания. Функции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ультрамикроэлементов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еще мало понятны.                                                                                    На атомарном уровне различий между органическим и неорганическим миром живой природы нет: живые организмы состоят из тех же атомов, что и тела неживой природы. Однако соотношение разных химических элементов в живых организмах и в земной коре сильно различается. Кроме того, живые организмы могут отличаться от окружающей их среды по изотопному составу химических элементов. Наиболее резкие различия между живой и неживой природой проявляются на молекулярном уровне.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в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8001056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500042"/>
            <a:ext cx="83582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Неорганические вещества. </a:t>
            </a:r>
            <a:r>
              <a:rPr lang="ru-RU" sz="2000" dirty="0" smtClean="0"/>
              <a:t> В состав живых клеток входит ряд относительно простых соединений, которые встречаются и в неживой природе - в минералах, природных водах</a:t>
            </a:r>
            <a:r>
              <a:rPr lang="ru-RU" sz="2000" dirty="0" smtClean="0"/>
              <a:t>.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143116"/>
            <a:ext cx="835824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Вода</a:t>
            </a:r>
            <a:r>
              <a:rPr lang="ru-RU" sz="2000" b="1" dirty="0" smtClean="0"/>
              <a:t> </a:t>
            </a:r>
            <a:r>
              <a:rPr lang="ru-RU" sz="2000" dirty="0" smtClean="0"/>
              <a:t>играет важнейшую роль в жизни клеток и живых организмов в целом. Помимо того, что она входит в их состав, для многих организмов это еще и среда обитания. Роль воды в клетке определяется ее свойствами. Свойства эти довольно уникальны и связаны главным образом с малыми размерами молекул воды, с полярностью ее молекул и с их способностью соединяться друг с другом водородными связями.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500570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Минеральные соли</a:t>
            </a:r>
            <a:r>
              <a:rPr lang="ru-RU" sz="2000" i="1" dirty="0" smtClean="0"/>
              <a:t>. </a:t>
            </a:r>
            <a:r>
              <a:rPr lang="ru-RU" sz="2000" dirty="0" smtClean="0"/>
              <a:t>Молекулы солей в водном растворе </a:t>
            </a:r>
            <a:r>
              <a:rPr lang="ru-RU" sz="2000" dirty="0" err="1" smtClean="0"/>
              <a:t>диссоциируют</a:t>
            </a:r>
            <a:r>
              <a:rPr lang="ru-RU" sz="2000" dirty="0" smtClean="0"/>
              <a:t> </a:t>
            </a:r>
            <a:r>
              <a:rPr lang="ru-RU" sz="2000" dirty="0" smtClean="0"/>
              <a:t>на катионы и анионы. Наибольшее значение име­ют катионы: К</a:t>
            </a:r>
            <a:r>
              <a:rPr lang="ru-RU" sz="2000" baseline="30000" dirty="0" smtClean="0"/>
              <a:t>+</a:t>
            </a:r>
            <a:r>
              <a:rPr lang="ru-RU" sz="2000" dirty="0" smtClean="0"/>
              <a:t>, </a:t>
            </a:r>
            <a:r>
              <a:rPr lang="ru-RU" sz="2000" dirty="0" err="1" smtClean="0"/>
              <a:t>Na</a:t>
            </a:r>
            <a:r>
              <a:rPr lang="ru-RU" sz="2000" baseline="30000" dirty="0" err="1" smtClean="0"/>
              <a:t>+</a:t>
            </a:r>
            <a:r>
              <a:rPr lang="ru-RU" sz="2000" dirty="0" smtClean="0"/>
              <a:t>, Са</a:t>
            </a:r>
            <a:r>
              <a:rPr lang="ru-RU" sz="2000" baseline="30000" dirty="0" smtClean="0"/>
              <a:t>2+</a:t>
            </a:r>
            <a:r>
              <a:rPr lang="ru-RU" sz="2000" dirty="0" smtClean="0"/>
              <a:t>, Мg</a:t>
            </a:r>
            <a:r>
              <a:rPr lang="ru-RU" sz="2000" baseline="30000" dirty="0" smtClean="0"/>
              <a:t>2+</a:t>
            </a:r>
            <a:r>
              <a:rPr lang="ru-RU" sz="2000" dirty="0" smtClean="0"/>
              <a:t> и анионы: СI</a:t>
            </a:r>
            <a:r>
              <a:rPr lang="ru-RU" sz="2000" baseline="30000" dirty="0" smtClean="0"/>
              <a:t>-</a:t>
            </a:r>
            <a:r>
              <a:rPr lang="ru-RU" sz="2000" dirty="0" smtClean="0"/>
              <a:t>, Н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РО</a:t>
            </a:r>
            <a:r>
              <a:rPr lang="ru-RU" sz="2000" baseline="-25000" dirty="0" smtClean="0"/>
              <a:t>4</a:t>
            </a:r>
            <a:r>
              <a:rPr lang="ru-RU" sz="2000" baseline="30000" dirty="0" smtClean="0"/>
              <a:t>-</a:t>
            </a:r>
            <a:r>
              <a:rPr lang="ru-RU" sz="2000" dirty="0" smtClean="0"/>
              <a:t>, HPО</a:t>
            </a:r>
            <a:r>
              <a:rPr lang="ru-RU" sz="2000" baseline="-25000" dirty="0" smtClean="0"/>
              <a:t>4</a:t>
            </a:r>
            <a:r>
              <a:rPr lang="ru-RU" sz="2000" baseline="30000" dirty="0" smtClean="0"/>
              <a:t>2</a:t>
            </a:r>
            <a:r>
              <a:rPr lang="ru-RU" sz="2000" dirty="0" smtClean="0"/>
              <a:t>-, НСО</a:t>
            </a:r>
            <a:r>
              <a:rPr lang="ru-RU" sz="2000" baseline="-25000" dirty="0" smtClean="0"/>
              <a:t>3</a:t>
            </a:r>
            <a:r>
              <a:rPr lang="ru-RU" sz="2000" dirty="0" smtClean="0"/>
              <a:t>-, N0</a:t>
            </a:r>
            <a:r>
              <a:rPr lang="ru-RU" sz="2000" baseline="-25000" dirty="0" smtClean="0"/>
              <a:t>3</a:t>
            </a:r>
            <a:r>
              <a:rPr lang="ru-RU" sz="2000" dirty="0" smtClean="0"/>
              <a:t>-,SО</a:t>
            </a:r>
            <a:r>
              <a:rPr lang="ru-RU" sz="2000" baseline="-25000" dirty="0" smtClean="0"/>
              <a:t>4</a:t>
            </a:r>
            <a:r>
              <a:rPr lang="ru-RU" sz="2000" baseline="30000" dirty="0" smtClean="0"/>
              <a:t>2</a:t>
            </a:r>
            <a:r>
              <a:rPr lang="ru-RU" sz="2000" dirty="0" smtClean="0"/>
              <a:t>-. Существенным является не только содержание, но и соотношение ионов в клетке.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25437C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1795</Words>
  <PresentationFormat>Экран (4:3)</PresentationFormat>
  <Paragraphs>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Саша -</cp:lastModifiedBy>
  <cp:revision>10</cp:revision>
  <dcterms:modified xsi:type="dcterms:W3CDTF">2010-09-27T16:22:21Z</dcterms:modified>
</cp:coreProperties>
</file>