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8" r:id="rId4"/>
    <p:sldId id="261" r:id="rId5"/>
    <p:sldId id="259" r:id="rId6"/>
    <p:sldId id="274" r:id="rId7"/>
    <p:sldId id="270" r:id="rId8"/>
    <p:sldId id="269" r:id="rId9"/>
    <p:sldId id="271" r:id="rId10"/>
    <p:sldId id="268" r:id="rId11"/>
    <p:sldId id="260" r:id="rId12"/>
    <p:sldId id="267" r:id="rId13"/>
    <p:sldId id="263" r:id="rId14"/>
    <p:sldId id="273" r:id="rId15"/>
    <p:sldId id="265" r:id="rId16"/>
    <p:sldId id="262" r:id="rId17"/>
    <p:sldId id="275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Лист1!$A$2:$A$8</c:f>
              <c:strCache>
                <c:ptCount val="7"/>
                <c:pt idx="0">
                  <c:v>мытье окон или пола</c:v>
                </c:pt>
                <c:pt idx="1">
                  <c:v>игра в волейбол</c:v>
                </c:pt>
                <c:pt idx="2">
                  <c:v>езда на велосипеде 8 км</c:v>
                </c:pt>
                <c:pt idx="3">
                  <c:v>ходить пешком</c:v>
                </c:pt>
                <c:pt idx="4">
                  <c:v>плавание на дистанцию</c:v>
                </c:pt>
                <c:pt idx="5">
                  <c:v>бег (1,5-2 км)</c:v>
                </c:pt>
                <c:pt idx="6">
                  <c:v>подъем по лестнице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45</c:v>
                </c:pt>
                <c:pt idx="1">
                  <c:v>45</c:v>
                </c:pt>
                <c:pt idx="2">
                  <c:v>30</c:v>
                </c:pt>
                <c:pt idx="3">
                  <c:v>30</c:v>
                </c:pt>
                <c:pt idx="4">
                  <c:v>20</c:v>
                </c:pt>
                <c:pt idx="5">
                  <c:v>15</c:v>
                </c:pt>
                <c:pt idx="6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F31-42D0-9E15-8C4847C66B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58027392"/>
        <c:axId val="58029184"/>
      </c:barChart>
      <c:catAx>
        <c:axId val="58027392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crossAx val="58029184"/>
        <c:crosses val="autoZero"/>
        <c:auto val="1"/>
        <c:lblAlgn val="ctr"/>
        <c:lblOffset val="100"/>
        <c:noMultiLvlLbl val="0"/>
      </c:catAx>
      <c:valAx>
        <c:axId val="580291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58027392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74AA6B-4FF4-48C2-ACDB-512D869417D9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1BA8F-D38F-4472-83A4-500B9EA3479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По данным всемирной организации здравоохранения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C1BA8F-D38F-4472-83A4-500B9EA3479C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2538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 smtClean="0"/>
              <a:t>Дети</a:t>
            </a:r>
            <a:r>
              <a:rPr lang="ru-RU" baseline="0" dirty="0" smtClean="0"/>
              <a:t> с оптимальным уровнем двигательной активности, имеют преимущества для здоровья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C1BA8F-D38F-4472-83A4-500B9EA3479C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2154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18.07.2019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hyperlink" Target="http://yandex.ru/images/search?img_url=http://doctor.kz/UserFiles/Image/Zaryadka.jpg&amp;uinfo=sw-1600-sh-900-ww-1583-wh-805-pd-1-wp-16x9_1600x900&amp;_=1426007714498&amp;p=9&amp;viewport=wide&amp;text=%D0%B2%D0%BB%D0%B8%D1%8F%D0%BD%D0%B8%D0%B5%20%D1%84%D0%B8%D0%B7%D0%B8%D1%87%D0%B5%D1%81%D0%BA%D0%B8%D1%85%20%D1%83%D0%BF%D1%80%D0%B0%D0%B6%D0%BD%D0%B5%D0%BD%D0%B8%D0%B9%20%D0%BD%D0%B0%20%D0%BE%D1%80%D0%B3%D0%B0%D0%BD%D0%B8%D0%B7%D0%BC%20%D1%87%D0%B5%D0%BB%D0%BE%D0%B2%D0%B5%D0%BA%D0%B0%20%D0%BA%D0%B0%D1%80%D1%82%D0%B8%D0%BD%D0%BA%D0%B8&amp;noreask=1&amp;pos=284&amp;rpt=simage&amp;lr=54&amp;pin=1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yandex.ru/images/search?img_url=http://img-fotki.yandex.ru/get/6413/81454286.7db/0_b2603_7ee2e864_XL&amp;uinfo=sw-1600-sh-900-ww-1583-wh-805-pd-1-wp-16x9_1600x900&amp;_=1426007521728&amp;p=6&amp;viewport=wide&amp;text=%D0%B2%D0%BB%D0%B8%D1%8F%D0%BD%D0%B8%D0%B5%20%D1%84%D0%B8%D0%B7%D0%B8%D1%87%D0%B5%D1%81%D0%BA%D0%B8%D1%85%20%D1%83%D0%BF%D1%80%D0%B0%D0%B6%D0%BD%D0%B5%D0%BD%D0%B8%D0%B9%20%D0%BD%D0%B0%20%D0%BE%D1%80%D0%B3%D0%B0%D0%BD%D0%B8%D0%B7%D0%BC%20%D1%87%D0%B5%D0%BB%D0%BE%D0%B2%D0%B5%D0%BA%D0%B0%20%D0%BA%D0%B0%D1%80%D1%82%D0%B8%D0%BD%D0%BA%D0%B8&amp;noreask=1&amp;pos=193&amp;rpt=simage&amp;lr=54&amp;pin=1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ru-RU" dirty="0" smtClean="0"/>
              <a:t>Физическая активность и здоровье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3356992"/>
            <a:ext cx="7854696" cy="2376264"/>
          </a:xfrm>
        </p:spPr>
        <p:txBody>
          <a:bodyPr>
            <a:normAutofit/>
          </a:bodyPr>
          <a:lstStyle/>
          <a:p>
            <a:pPr algn="ctr"/>
            <a:r>
              <a:rPr lang="ru-RU" u="sng" dirty="0" smtClean="0"/>
              <a:t>Материалы разработаны: </a:t>
            </a:r>
            <a:r>
              <a:rPr lang="ru-RU" dirty="0" smtClean="0"/>
              <a:t>старшим преподавателям кафедры гигиены и экологии ФГБОУ ВО УГМУ</a:t>
            </a:r>
          </a:p>
          <a:p>
            <a:pPr algn="ctr"/>
            <a:r>
              <a:rPr lang="ru-RU" dirty="0" smtClean="0"/>
              <a:t>Врачом –методистом центра охраны здоровья детей и подростков </a:t>
            </a:r>
          </a:p>
          <a:p>
            <a:pPr algn="ctr"/>
            <a:r>
              <a:rPr lang="ru-RU" b="1" dirty="0" err="1" smtClean="0"/>
              <a:t>Бабикова</a:t>
            </a:r>
            <a:r>
              <a:rPr lang="ru-RU" b="1" dirty="0" smtClean="0"/>
              <a:t> Анастасия Сергеевна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3600" b="1" dirty="0" smtClean="0"/>
              <a:t>Рекомендации для начинающих заниматься физической активностью </a:t>
            </a:r>
            <a:endParaRPr lang="ru-RU" sz="36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935480"/>
            <a:ext cx="8435280" cy="4661872"/>
          </a:xfrm>
        </p:spPr>
        <p:txBody>
          <a:bodyPr>
            <a:normAutofit fontScale="92500" lnSpcReduction="10000"/>
          </a:bodyPr>
          <a:lstStyle/>
          <a:p>
            <a:endParaRPr lang="ru-RU" dirty="0" smtClean="0"/>
          </a:p>
          <a:p>
            <a:r>
              <a:rPr lang="ru-RU" dirty="0" smtClean="0"/>
              <a:t>Начинать медленно и постепенно; </a:t>
            </a:r>
          </a:p>
          <a:p>
            <a:endParaRPr lang="ru-RU" dirty="0" smtClean="0"/>
          </a:p>
          <a:p>
            <a:r>
              <a:rPr lang="ru-RU" dirty="0" smtClean="0"/>
              <a:t>Наиболее подходящий уровень - умеренная ФА; </a:t>
            </a:r>
          </a:p>
          <a:p>
            <a:endParaRPr lang="ru-RU" dirty="0" smtClean="0"/>
          </a:p>
          <a:p>
            <a:r>
              <a:rPr lang="ru-RU" dirty="0" smtClean="0"/>
              <a:t>Постепенно наращивать длительность занятий, добавляя несколько минут в день, до тех пор, пока не будет достигнут рекомендуемый минимум ФА. </a:t>
            </a:r>
          </a:p>
          <a:p>
            <a:endParaRPr lang="ru-RU" dirty="0" smtClean="0"/>
          </a:p>
          <a:p>
            <a:r>
              <a:rPr lang="ru-RU" dirty="0" smtClean="0"/>
              <a:t>Когда этот уровень достигнут и становится привычным, постепенно наращивать длительность занятий или их интенсивность или то и другое.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4000" b="1" dirty="0" smtClean="0"/>
              <a:t>        </a:t>
            </a:r>
            <a:r>
              <a:rPr lang="ru-RU" sz="4000" b="1" dirty="0" smtClean="0"/>
              <a:t>Сколько же необходимо двигаться в день</a:t>
            </a:r>
            <a:r>
              <a:rPr lang="en-US" sz="4000" b="1" dirty="0" smtClean="0"/>
              <a:t>?</a:t>
            </a:r>
            <a:endParaRPr lang="ru-RU" sz="4000" b="1" dirty="0"/>
          </a:p>
        </p:txBody>
      </p:sp>
      <p:pic>
        <p:nvPicPr>
          <p:cNvPr id="4" name="Рисунок 3" descr="http://im3-tub-ru.yandex.net/i?id=dbac90793362cbd3da9cafb3247e56cd-91-144&amp;n=21">
            <a:hlinkClick r:id="rId2"/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789040"/>
            <a:ext cx="3240360" cy="2448272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http://im1-tub-ru.yandex.net/i?id=5abf4dbf87e2fb250da87ab33a8fa6ef-15-144&amp;n=21">
            <a:hlinkClick r:id="rId4"/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32040" y="3789040"/>
            <a:ext cx="3744416" cy="230425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832648"/>
          </a:xfrm>
        </p:spPr>
        <p:txBody>
          <a:bodyPr/>
          <a:lstStyle/>
          <a:p>
            <a:r>
              <a:rPr lang="ru-RU" dirty="0" smtClean="0"/>
              <a:t>Гиподинамия- дефицит движений, вызывает многообразные морфофункциональные отклонения в организме (развитие астенического синдрома, снижение функциональных возможностей и нарушение деятельности опорно-двигательного аппарата и вегетативных функций).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err="1" smtClean="0"/>
              <a:t>Гипердинамия</a:t>
            </a:r>
            <a:r>
              <a:rPr lang="ru-RU" dirty="0" smtClean="0"/>
              <a:t> - чрезмерная двигательная активность. Встречается гораздо реже и распространяется в связи с ранней спортивной специализацией. При этом могут наблюдаться снижение иммунитета, истощение симпатико-адреналовой системы, дефицит белка.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867524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Рекомендуемый уровень Д.А для 5-17 лет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00174"/>
            <a:ext cx="8715436" cy="5072098"/>
          </a:xfrm>
        </p:spPr>
        <p:txBody>
          <a:bodyPr>
            <a:normAutofit fontScale="85000" lnSpcReduction="10000"/>
          </a:bodyPr>
          <a:lstStyle/>
          <a:p>
            <a:r>
              <a:rPr lang="ru-RU" dirty="0" smtClean="0"/>
              <a:t>Для детей и молодых людей этой возрастной группы физическая активность предполагает игры, состязания, занятия спортом, поездки, оздоровительные мероприятия, физкультуру или плановые упражнения в рамках семьи, школы</a:t>
            </a:r>
            <a:r>
              <a:rPr lang="en-US" dirty="0" smtClean="0"/>
              <a:t> </a:t>
            </a:r>
            <a:r>
              <a:rPr lang="ru-RU" dirty="0" smtClean="0"/>
              <a:t>и своего района. </a:t>
            </a:r>
          </a:p>
          <a:p>
            <a:r>
              <a:rPr lang="ru-RU" dirty="0" smtClean="0"/>
              <a:t>1. Дети и молодые люди в возрасте 5 – 17 лет должны заниматься ежедневно физической активностью от умеренной</a:t>
            </a:r>
            <a:r>
              <a:rPr lang="en-US" dirty="0" smtClean="0"/>
              <a:t> </a:t>
            </a:r>
            <a:r>
              <a:rPr lang="ru-RU" dirty="0" smtClean="0"/>
              <a:t>до высокой интенсивности, в общей сложности, </a:t>
            </a:r>
            <a:r>
              <a:rPr lang="ru-RU" b="1" dirty="0" smtClean="0"/>
              <a:t>не менее 60 минут.</a:t>
            </a:r>
          </a:p>
          <a:p>
            <a:r>
              <a:rPr lang="ru-RU" dirty="0" smtClean="0"/>
              <a:t>2. Физическая активность продолжительностью более 60 минут в день принесет дополнительную пользу для их здоровья.</a:t>
            </a:r>
          </a:p>
          <a:p>
            <a:r>
              <a:rPr lang="ru-RU" dirty="0" smtClean="0"/>
              <a:t>3. Большая часть ежедневной физической активности должна приходиться на аэробику. Физическая активность высокой интенсивности, включая упражнения по развитию скелетно-мышечных тканей, должна проводиться, как минимум, три раза в неделю.</a:t>
            </a:r>
          </a:p>
          <a:p>
            <a:endParaRPr lang="ru-RU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785794"/>
            <a:ext cx="9144000" cy="1285884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/>
              <a:t>Продолжительность различных видов физической нагрузки, для сжигания 150 ккал</a:t>
            </a:r>
            <a:endParaRPr lang="ru-RU" sz="36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071678"/>
          <a:ext cx="8229600" cy="450059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/>
              <a:t>Рекомендации по уровню Д.А для 18-64 лет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935480"/>
            <a:ext cx="8472518" cy="4922520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Виды Д.А- оздоровительные упражнения или занятия в период досуга, подвижные виды активности (например, велосипед или пешие прогулки), профессиональную деятельность (т.е. работа), домашние дела, игры, состязания, спортивные или плановые занятия в рамках ежедневной деятельности, семьи и сообщества.</a:t>
            </a:r>
          </a:p>
          <a:p>
            <a:r>
              <a:rPr lang="ru-RU" dirty="0" smtClean="0"/>
              <a:t>1. </a:t>
            </a:r>
            <a:r>
              <a:rPr lang="ru-RU" b="1" dirty="0" smtClean="0"/>
              <a:t>150 минут в неделю </a:t>
            </a:r>
            <a:r>
              <a:rPr lang="ru-RU" dirty="0" smtClean="0"/>
              <a:t>занятиям аэробикой </a:t>
            </a:r>
            <a:r>
              <a:rPr lang="ru-RU" b="1" dirty="0" smtClean="0"/>
              <a:t>средней интенсивности</a:t>
            </a:r>
            <a:r>
              <a:rPr lang="ru-RU" dirty="0" smtClean="0"/>
              <a:t>, или не менее 75 минут в неделю занятиям аэробикой высокой интенсивности.</a:t>
            </a:r>
          </a:p>
          <a:p>
            <a:r>
              <a:rPr lang="ru-RU" dirty="0" smtClean="0"/>
              <a:t>2. Продолжительность каждого занятия не менее 10 мин.</a:t>
            </a:r>
          </a:p>
          <a:p>
            <a:r>
              <a:rPr lang="ru-RU" dirty="0" smtClean="0"/>
              <a:t>3. Для того чтобы получить дополнительные преимущества для здоровья, взрослые люди этой возрастной категории должны увеличить нагрузки своих занятий аэробикой средней интенсивности </a:t>
            </a:r>
            <a:r>
              <a:rPr lang="ru-RU" b="1" dirty="0" smtClean="0"/>
              <a:t>до 300 минут в неделю</a:t>
            </a:r>
            <a:r>
              <a:rPr lang="ru-RU" dirty="0" smtClean="0"/>
              <a:t>, или до 150 минут в неделю, если занимаются аэробикой высокой интенсивности. </a:t>
            </a:r>
          </a:p>
          <a:p>
            <a:r>
              <a:rPr lang="ru-RU" dirty="0" smtClean="0"/>
              <a:t>4. Силовым упражнениям, где задействованы основные группы мышц, следует посвящать 2 или более дней в неделю.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116632"/>
            <a:ext cx="8572560" cy="116922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Методы определения уровня двигательной активности: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285860"/>
            <a:ext cx="8715436" cy="514353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2400" b="1" u="sng" dirty="0" smtClean="0"/>
              <a:t>Определение величины энерготрат </a:t>
            </a:r>
            <a:r>
              <a:rPr lang="ru-RU" sz="2400" dirty="0" smtClean="0"/>
              <a:t>– наиболее точный метод характеристики суточной двигательной активности. Определяется методом </a:t>
            </a:r>
            <a:r>
              <a:rPr lang="ru-RU" sz="2400" u="sng" dirty="0" smtClean="0"/>
              <a:t>непрямой калориметрии </a:t>
            </a:r>
            <a:r>
              <a:rPr lang="ru-RU" sz="2400" dirty="0" smtClean="0"/>
              <a:t>(количество потребляемого кислорода) и </a:t>
            </a:r>
            <a:r>
              <a:rPr lang="ru-RU" sz="2400" dirty="0" err="1" smtClean="0"/>
              <a:t>хронометражно-табличный</a:t>
            </a:r>
            <a:r>
              <a:rPr lang="ru-RU" sz="2400" dirty="0" smtClean="0"/>
              <a:t> метод (продолжительность вида деятельности умножить на его энергетическую стоимость).</a:t>
            </a:r>
          </a:p>
          <a:p>
            <a:pPr>
              <a:buNone/>
            </a:pPr>
            <a:r>
              <a:rPr lang="ru-RU" sz="2400" b="1" u="sng" dirty="0" smtClean="0"/>
              <a:t>Методика </a:t>
            </a:r>
            <a:r>
              <a:rPr lang="ru-RU" sz="2400" b="1" u="sng" dirty="0" err="1" smtClean="0"/>
              <a:t>шагометрии</a:t>
            </a:r>
            <a:r>
              <a:rPr lang="ru-RU" sz="2400" dirty="0" smtClean="0"/>
              <a:t>. Подсчет локомоций при помощи прибора (шагомер).</a:t>
            </a:r>
          </a:p>
          <a:p>
            <a:pPr>
              <a:buNone/>
            </a:pPr>
            <a:r>
              <a:rPr lang="ru-RU" sz="2400" b="1" u="sng" dirty="0" smtClean="0"/>
              <a:t>Изменение ЧСС</a:t>
            </a:r>
            <a:r>
              <a:rPr lang="ru-RU" sz="2400" dirty="0" smtClean="0"/>
              <a:t>. формула Б. </a:t>
            </a:r>
            <a:r>
              <a:rPr lang="ru-RU" sz="2400" dirty="0" err="1" smtClean="0"/>
              <a:t>Хольмана</a:t>
            </a:r>
            <a:r>
              <a:rPr lang="ru-RU" sz="2400" dirty="0" smtClean="0"/>
              <a:t>: ЧСС=170 - возраст, физическая работа с кислородным запросом в 50% от МПК</a:t>
            </a:r>
          </a:p>
          <a:p>
            <a:pPr>
              <a:buNone/>
            </a:pPr>
            <a:r>
              <a:rPr lang="ru-RU" sz="2400" dirty="0" smtClean="0"/>
              <a:t> </a:t>
            </a:r>
            <a:r>
              <a:rPr lang="ru-RU" sz="2400" b="1" u="sng" dirty="0" smtClean="0"/>
              <a:t>Анкетный метод</a:t>
            </a:r>
            <a:r>
              <a:rPr lang="ru-RU" sz="2400" dirty="0" smtClean="0"/>
              <a:t>. Используют при массовых исследованиях, для ретроспективной оценки двигательной активности.  Расчет величины двигательного компонента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/>
              <a:t>Сохраняя активность, гибкость, координацию ты сохраняешь свое долголетие!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35375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245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/>
              <a:t>3 тенденции в современном обществе: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4191744"/>
          </a:xfrm>
        </p:spPr>
        <p:txBody>
          <a:bodyPr/>
          <a:lstStyle/>
          <a:p>
            <a:pPr algn="ctr"/>
            <a:r>
              <a:rPr lang="ru-RU" dirty="0" smtClean="0"/>
              <a:t>Старение населения</a:t>
            </a:r>
          </a:p>
          <a:p>
            <a:pPr algn="ctr"/>
            <a:r>
              <a:rPr lang="ru-RU" dirty="0" smtClean="0"/>
              <a:t>Быстрая неплановая урбанизация</a:t>
            </a:r>
          </a:p>
          <a:p>
            <a:pPr algn="ctr"/>
            <a:r>
              <a:rPr lang="ru-RU" dirty="0" smtClean="0"/>
              <a:t>Глобализация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Ухудшение здоровья и расстройства поведения</a:t>
            </a:r>
          </a:p>
        </p:txBody>
      </p:sp>
      <p:sp>
        <p:nvSpPr>
          <p:cNvPr id="4" name="Стрелка вниз 3"/>
          <p:cNvSpPr/>
          <p:nvPr/>
        </p:nvSpPr>
        <p:spPr>
          <a:xfrm>
            <a:off x="3857620" y="3933056"/>
            <a:ext cx="1428760" cy="10001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4000" b="1" dirty="0" smtClean="0"/>
              <a:t>Факторы риска неинфекционных заболеваний приводящих к смерти: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1 место- высокое кровяное давление-13%</a:t>
            </a:r>
          </a:p>
          <a:p>
            <a:r>
              <a:rPr lang="ru-RU" dirty="0" smtClean="0"/>
              <a:t>2 место – курение -9%</a:t>
            </a:r>
          </a:p>
          <a:p>
            <a:r>
              <a:rPr lang="ru-RU" dirty="0" smtClean="0"/>
              <a:t>3 место – высокий уровень глюкозы в крови – 6%</a:t>
            </a:r>
          </a:p>
          <a:p>
            <a:r>
              <a:rPr lang="ru-RU" dirty="0" smtClean="0"/>
              <a:t>4 место – отсутствие физической активности – 6%</a:t>
            </a:r>
          </a:p>
          <a:p>
            <a:r>
              <a:rPr lang="ru-RU" dirty="0" smtClean="0"/>
              <a:t>5 место – лишний вес и ожирение – 5%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/>
              <a:t>Важно!</a:t>
            </a:r>
            <a:endParaRPr lang="ru-RU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Регулярная физическая активность снижает риск:</a:t>
            </a:r>
          </a:p>
          <a:p>
            <a:r>
              <a:rPr lang="ru-RU" dirty="0" smtClean="0"/>
              <a:t> </a:t>
            </a:r>
            <a:r>
              <a:rPr lang="ru-RU" dirty="0" err="1" smtClean="0"/>
              <a:t>Сердечно-сосудистых</a:t>
            </a:r>
            <a:r>
              <a:rPr lang="ru-RU" dirty="0" smtClean="0"/>
              <a:t> заболеваний и инсульта</a:t>
            </a:r>
          </a:p>
          <a:p>
            <a:r>
              <a:rPr lang="ru-RU" dirty="0" smtClean="0"/>
              <a:t>Диабета 2 типа</a:t>
            </a:r>
          </a:p>
          <a:p>
            <a:r>
              <a:rPr lang="ru-RU" dirty="0" smtClean="0"/>
              <a:t>Гипертонии</a:t>
            </a:r>
          </a:p>
          <a:p>
            <a:r>
              <a:rPr lang="ru-RU" dirty="0" smtClean="0"/>
              <a:t>Рака толстой кишки</a:t>
            </a:r>
          </a:p>
          <a:p>
            <a:r>
              <a:rPr lang="ru-RU" dirty="0" smtClean="0"/>
              <a:t>Рака молочной железы</a:t>
            </a:r>
          </a:p>
          <a:p>
            <a:r>
              <a:rPr lang="ru-RU" dirty="0" smtClean="0"/>
              <a:t>Депрессии</a:t>
            </a:r>
          </a:p>
          <a:p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928694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>Влияние двигательной активности на системы:</a:t>
            </a:r>
            <a:endParaRPr lang="ru-RU" sz="40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357298"/>
            <a:ext cx="8929718" cy="5500702"/>
          </a:xfrm>
        </p:spPr>
        <p:txBody>
          <a:bodyPr>
            <a:normAutofit lnSpcReduction="10000"/>
          </a:bodyPr>
          <a:lstStyle/>
          <a:p>
            <a:r>
              <a:rPr lang="ru-RU" u="sng" dirty="0" err="1" smtClean="0"/>
              <a:t>Костно</a:t>
            </a:r>
            <a:r>
              <a:rPr lang="ru-RU" u="sng" dirty="0" smtClean="0"/>
              <a:t>- мышечная система </a:t>
            </a:r>
            <a:r>
              <a:rPr lang="ru-RU" dirty="0" smtClean="0"/>
              <a:t>           увеличивается плотность костной ткани, увеличение силы, гибкости</a:t>
            </a:r>
          </a:p>
          <a:p>
            <a:r>
              <a:rPr lang="ru-RU" u="sng" dirty="0" smtClean="0"/>
              <a:t>Дыхательная система</a:t>
            </a:r>
            <a:r>
              <a:rPr lang="ru-RU" dirty="0" smtClean="0"/>
              <a:t>             увеличивается глубина дыхания, развивается дыхательная мускулатура</a:t>
            </a:r>
          </a:p>
          <a:p>
            <a:r>
              <a:rPr lang="ru-RU" u="sng" dirty="0" err="1" smtClean="0"/>
              <a:t>Сердечно-сосудистая</a:t>
            </a:r>
            <a:r>
              <a:rPr lang="ru-RU" u="sng" dirty="0" smtClean="0"/>
              <a:t> система</a:t>
            </a:r>
            <a:r>
              <a:rPr lang="ru-RU" dirty="0" smtClean="0"/>
              <a:t>             активизируется </a:t>
            </a:r>
            <a:r>
              <a:rPr lang="ru-RU" dirty="0" err="1" smtClean="0"/>
              <a:t>кислород-транспортная</a:t>
            </a:r>
            <a:r>
              <a:rPr lang="ru-RU" dirty="0" smtClean="0"/>
              <a:t> система, тренируется сердечная мышца, увеличивается насыщаемость крови кислородом, и кислородная емкость эритроцита</a:t>
            </a:r>
          </a:p>
          <a:p>
            <a:r>
              <a:rPr lang="ru-RU" u="sng" dirty="0" smtClean="0"/>
              <a:t>Эндокринная система</a:t>
            </a:r>
            <a:r>
              <a:rPr lang="ru-RU" dirty="0" smtClean="0"/>
              <a:t>            усиливается продукция соматотропного, адренокортикотропного и </a:t>
            </a:r>
            <a:r>
              <a:rPr lang="ru-RU" dirty="0" err="1" smtClean="0"/>
              <a:t>тиреотропного</a:t>
            </a:r>
            <a:r>
              <a:rPr lang="ru-RU" dirty="0" smtClean="0"/>
              <a:t> гормона…</a:t>
            </a:r>
          </a:p>
          <a:p>
            <a:r>
              <a:rPr lang="ru-RU" u="sng" dirty="0" smtClean="0"/>
              <a:t>ЦНС</a:t>
            </a:r>
            <a:r>
              <a:rPr lang="ru-RU" dirty="0" smtClean="0"/>
              <a:t>           тонизирующее действие, двигательные навыки и качества</a:t>
            </a:r>
            <a:endParaRPr lang="ru-RU" dirty="0"/>
          </a:p>
        </p:txBody>
      </p:sp>
      <p:sp>
        <p:nvSpPr>
          <p:cNvPr id="4" name="Стрелка вправо 3"/>
          <p:cNvSpPr/>
          <p:nvPr/>
        </p:nvSpPr>
        <p:spPr>
          <a:xfrm>
            <a:off x="4572000" y="1500174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право 4"/>
          <p:cNvSpPr/>
          <p:nvPr/>
        </p:nvSpPr>
        <p:spPr>
          <a:xfrm>
            <a:off x="3714744" y="2285992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4857752" y="3071810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вправо 6"/>
          <p:cNvSpPr/>
          <p:nvPr/>
        </p:nvSpPr>
        <p:spPr>
          <a:xfrm>
            <a:off x="3714744" y="4572008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вправо 7"/>
          <p:cNvSpPr/>
          <p:nvPr/>
        </p:nvSpPr>
        <p:spPr>
          <a:xfrm>
            <a:off x="1142976" y="5715016"/>
            <a:ext cx="857256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Умеренная интенсивность-50-70% от мах ЧСС</a:t>
            </a:r>
          </a:p>
          <a:p>
            <a:r>
              <a:rPr lang="ru-RU" dirty="0" smtClean="0"/>
              <a:t>Повышенная –более 70% от мах ЧСС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Максимальная ЧСС</a:t>
            </a:r>
            <a:r>
              <a:rPr lang="en-US" dirty="0" smtClean="0"/>
              <a:t>=</a:t>
            </a:r>
            <a:r>
              <a:rPr lang="ru-RU" dirty="0" smtClean="0"/>
              <a:t>220- возраст пациента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199856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По интенсивности энергетических затрат Д.А классифицируют на три уровня: низкий, умеренный и интенсивный. </a:t>
            </a:r>
          </a:p>
          <a:p>
            <a:pPr>
              <a:buNone/>
            </a:pPr>
            <a:r>
              <a:rPr lang="ru-RU" dirty="0" smtClean="0"/>
              <a:t>В основу таких определений положен расчет расхода затрачиваемой энергии (в килокалориях) на 1 кг массы тела в минуту. </a:t>
            </a:r>
          </a:p>
          <a:p>
            <a:pPr>
              <a:buNone/>
            </a:pPr>
            <a:r>
              <a:rPr lang="ru-RU" dirty="0" smtClean="0"/>
              <a:t>Чаще для оценки интенсивности Д.А используется понятие </a:t>
            </a:r>
            <a:r>
              <a:rPr lang="ru-RU" b="1" dirty="0" smtClean="0"/>
              <a:t>метаболический эквивалент </a:t>
            </a:r>
            <a:r>
              <a:rPr lang="ru-RU" dirty="0" smtClean="0"/>
              <a:t>(МЕТ)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8229600" cy="1008112"/>
          </a:xfrm>
        </p:spPr>
        <p:txBody>
          <a:bodyPr>
            <a:noAutofit/>
          </a:bodyPr>
          <a:lstStyle/>
          <a:p>
            <a:r>
              <a:rPr lang="ru-RU" sz="4000" dirty="0" smtClean="0"/>
              <a:t>По степени энергетических затрат ФА делится на 3 уровня: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733880"/>
          </a:xfrm>
        </p:spPr>
        <p:txBody>
          <a:bodyPr>
            <a:normAutofit lnSpcReduction="10000"/>
          </a:bodyPr>
          <a:lstStyle/>
          <a:p>
            <a:r>
              <a:rPr lang="ru-RU" u="sng" dirty="0" smtClean="0"/>
              <a:t>Низкая ФА </a:t>
            </a:r>
            <a:r>
              <a:rPr lang="ru-RU" dirty="0" smtClean="0"/>
              <a:t>- это такая нагрузка, которая сопровождается сжиганием энергии от 1,1 до 2,9 МЕТ/мин. </a:t>
            </a:r>
          </a:p>
          <a:p>
            <a:r>
              <a:rPr lang="ru-RU" u="sng" dirty="0" smtClean="0"/>
              <a:t>Умеренная ФА: </a:t>
            </a:r>
            <a:r>
              <a:rPr lang="ru-RU" dirty="0" smtClean="0"/>
              <a:t>- это такая нагрузка, которая сопровождается сжиганием энергии от 3 до 5,9 МЕТ/мин. Это соответствует усилиями, которые затрачивает здоровый человек, например, при быстрой ходьбе, плавании, езде на велосипеде по ровной поверхности, танцах. </a:t>
            </a:r>
          </a:p>
          <a:p>
            <a:r>
              <a:rPr lang="ru-RU" u="sng" dirty="0" smtClean="0"/>
              <a:t>Интенсивная ФА </a:t>
            </a:r>
            <a:r>
              <a:rPr lang="ru-RU" dirty="0" smtClean="0"/>
              <a:t>- это такая нагрузка, которая сопровождается сжиганием энергии от 6 МЕТ/мин и более, 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3600" b="1" i="1" dirty="0" smtClean="0"/>
              <a:t>Удобный способ управлять интенсивностью ФА: если скорость упражнений позволяет участникам комфортно беседовать, то такая нагрузка является умеренной. </a:t>
            </a:r>
            <a:endParaRPr lang="ru-RU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225</TotalTime>
  <Words>898</Words>
  <Application>Microsoft Office PowerPoint</Application>
  <PresentationFormat>Экран (4:3)</PresentationFormat>
  <Paragraphs>80</Paragraphs>
  <Slides>17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Calibri</vt:lpstr>
      <vt:lpstr>Constantia</vt:lpstr>
      <vt:lpstr>Wingdings 2</vt:lpstr>
      <vt:lpstr>Поток</vt:lpstr>
      <vt:lpstr>Физическая активность и здоровье</vt:lpstr>
      <vt:lpstr>3 тенденции в современном обществе:</vt:lpstr>
      <vt:lpstr>Факторы риска неинфекционных заболеваний приводящих к смерти:</vt:lpstr>
      <vt:lpstr>Важно!</vt:lpstr>
      <vt:lpstr>Влияние двигательной активности на системы:</vt:lpstr>
      <vt:lpstr>Презентация PowerPoint</vt:lpstr>
      <vt:lpstr>Презентация PowerPoint</vt:lpstr>
      <vt:lpstr>По степени энергетических затрат ФА делится на 3 уровня: </vt:lpstr>
      <vt:lpstr>Презентация PowerPoint</vt:lpstr>
      <vt:lpstr>Рекомендации для начинающих заниматься физической активностью </vt:lpstr>
      <vt:lpstr>Презентация PowerPoint</vt:lpstr>
      <vt:lpstr>Презентация PowerPoint</vt:lpstr>
      <vt:lpstr>Рекомендуемый уровень Д.А для 5-17 лет</vt:lpstr>
      <vt:lpstr>Продолжительность различных видов физической нагрузки, для сжигания 150 ккал</vt:lpstr>
      <vt:lpstr>Рекомендации по уровню Д.А для 18-64 лет</vt:lpstr>
      <vt:lpstr>Методы определения уровня двигательной активности: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Физическая активность и здоровье</dc:title>
  <dc:creator>Анастасия</dc:creator>
  <cp:lastModifiedBy>User_102</cp:lastModifiedBy>
  <cp:revision>29</cp:revision>
  <dcterms:created xsi:type="dcterms:W3CDTF">2015-03-10T18:19:25Z</dcterms:created>
  <dcterms:modified xsi:type="dcterms:W3CDTF">2019-07-18T12:17:10Z</dcterms:modified>
</cp:coreProperties>
</file>