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648" y="-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Char char="●"/>
              <a:defRPr sz="1100"/>
            </a:lvl1pPr>
            <a:lvl2pPr lvl="1">
              <a:spcBef>
                <a:spcPts val="0"/>
              </a:spcBef>
              <a:buChar char="○"/>
              <a:defRPr sz="1100"/>
            </a:lvl2pPr>
            <a:lvl3pPr lvl="2">
              <a:spcBef>
                <a:spcPts val="0"/>
              </a:spcBef>
              <a:buChar char="■"/>
              <a:defRPr sz="1100"/>
            </a:lvl3pPr>
            <a:lvl4pPr lvl="3">
              <a:spcBef>
                <a:spcPts val="0"/>
              </a:spcBef>
              <a:buChar char="●"/>
              <a:defRPr sz="1100"/>
            </a:lvl4pPr>
            <a:lvl5pPr lvl="4">
              <a:spcBef>
                <a:spcPts val="0"/>
              </a:spcBef>
              <a:buChar char="○"/>
              <a:defRPr sz="1100"/>
            </a:lvl5pPr>
            <a:lvl6pPr lvl="5">
              <a:spcBef>
                <a:spcPts val="0"/>
              </a:spcBef>
              <a:buChar char="■"/>
              <a:defRPr sz="1100"/>
            </a:lvl6pPr>
            <a:lvl7pPr lvl="6">
              <a:spcBef>
                <a:spcPts val="0"/>
              </a:spcBef>
              <a:buChar char="●"/>
              <a:defRPr sz="1100"/>
            </a:lvl7pPr>
            <a:lvl8pPr lvl="7">
              <a:spcBef>
                <a:spcPts val="0"/>
              </a:spcBef>
              <a:buChar char="○"/>
              <a:defRPr sz="1100"/>
            </a:lvl8pPr>
            <a:lvl9pPr lvl="8">
              <a:spcBef>
                <a:spcPts val="0"/>
              </a:spcBef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Shape 1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Расскажите как мальчик обидел гнома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Shape 1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Как мальчик спас гусей?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Shape 1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Расскажите с кем Нильс познакомился в лесу и какие приключения с ним произошли.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Shape 1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Какой подвиг совершил Нильс в замке?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Shape 1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Shape 1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Shape 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wrap="square" lIns="91425" tIns="91425" rIns="91425" bIns="91425" anchor="b" anchorCtr="0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wrap="square" lIns="91425" tIns="91425" rIns="91425" bIns="91425" anchor="ctr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pPr lvl="0">
                <a:spcBef>
                  <a:spcPts val="0"/>
                </a:spcBef>
                <a:buNone/>
              </a:pPr>
              <a:t>‹#›</a:t>
            </a:fld>
            <a:endParaRPr lang="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gradFill>
          <a:gsLst>
            <a:gs pos="0">
              <a:srgbClr val="3177EE"/>
            </a:gs>
            <a:gs pos="100000">
              <a:srgbClr val="113D8A"/>
            </a:gs>
          </a:gsLst>
          <a:lin ang="5400012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Char char="●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○"/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■"/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●"/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○"/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■"/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●"/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○"/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ru" sz="1000">
                <a:solidFill>
                  <a:schemeClr val="dk2"/>
                </a:solidFill>
              </a:rPr>
              <a:pPr lvl="0" algn="r">
                <a:spcBef>
                  <a:spcPts val="0"/>
                </a:spcBef>
                <a:buNone/>
              </a:pPr>
              <a:t>‹#›</a:t>
            </a:fld>
            <a:endParaRPr lang="ru" sz="1000">
              <a:solidFill>
                <a:schemeClr val="dk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ctrTitle"/>
          </p:nvPr>
        </p:nvSpPr>
        <p:spPr>
          <a:xfrm>
            <a:off x="601400" y="376550"/>
            <a:ext cx="8177100" cy="12930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ru">
                <a:latin typeface="Comic Sans MS"/>
                <a:ea typeface="Comic Sans MS"/>
                <a:cs typeface="Comic Sans MS"/>
                <a:sym typeface="Comic Sans MS"/>
              </a:rPr>
              <a:t>История создания сказки</a:t>
            </a:r>
          </a:p>
        </p:txBody>
      </p:sp>
      <p:sp>
        <p:nvSpPr>
          <p:cNvPr id="55" name="Shape 55"/>
          <p:cNvSpPr txBox="1">
            <a:spLocks noGrp="1"/>
          </p:cNvSpPr>
          <p:nvPr>
            <p:ph type="subTitle" idx="1"/>
          </p:nvPr>
        </p:nvSpPr>
        <p:spPr>
          <a:xfrm>
            <a:off x="311700" y="2717450"/>
            <a:ext cx="8520600" cy="2210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dirty="0">
                <a:solidFill>
                  <a:srgbClr val="FF9900"/>
                </a:solidFill>
              </a:rPr>
              <a:t>по произведению С. </a:t>
            </a:r>
            <a:r>
              <a:rPr lang="ru">
                <a:solidFill>
                  <a:srgbClr val="FF9900"/>
                </a:solidFill>
              </a:rPr>
              <a:t>Лагерлеф </a:t>
            </a:r>
            <a:r>
              <a:rPr lang="ru" smtClean="0">
                <a:solidFill>
                  <a:srgbClr val="FF9900"/>
                </a:solidFill>
              </a:rPr>
              <a:t>“Удивительное путешествие </a:t>
            </a:r>
            <a:r>
              <a:rPr lang="ru">
                <a:solidFill>
                  <a:srgbClr val="FF9900"/>
                </a:solidFill>
              </a:rPr>
              <a:t>Нильса с дикими гусями”</a:t>
            </a:r>
          </a:p>
          <a:p>
            <a:pPr lvl="0">
              <a:spcBef>
                <a:spcPts val="0"/>
              </a:spcBef>
              <a:buNone/>
            </a:pPr>
            <a:endParaRPr dirty="0">
              <a:solidFill>
                <a:srgbClr val="38761D"/>
              </a:solidFill>
            </a:endParaRPr>
          </a:p>
          <a:p>
            <a:pPr lvl="0" algn="r" rtl="0">
              <a:spcBef>
                <a:spcPts val="0"/>
              </a:spcBef>
              <a:buNone/>
            </a:pPr>
            <a:r>
              <a:rPr lang="ru" sz="1100" dirty="0">
                <a:solidFill>
                  <a:srgbClr val="000000"/>
                </a:solidFill>
              </a:rPr>
              <a:t>составитель: педагог-библиотекарь</a:t>
            </a:r>
          </a:p>
          <a:p>
            <a:pPr lvl="0" algn="r">
              <a:spcBef>
                <a:spcPts val="0"/>
              </a:spcBef>
              <a:buNone/>
            </a:pPr>
            <a:r>
              <a:rPr lang="ru" sz="1100" dirty="0">
                <a:solidFill>
                  <a:srgbClr val="000000"/>
                </a:solidFill>
              </a:rPr>
              <a:t>Соловьёва О.А.</a:t>
            </a:r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ctrTitle"/>
          </p:nvPr>
        </p:nvSpPr>
        <p:spPr>
          <a:xfrm>
            <a:off x="361850" y="-11575"/>
            <a:ext cx="8470500" cy="7842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dirty="0"/>
              <a:t>Вопросы викторины</a:t>
            </a:r>
          </a:p>
        </p:txBody>
      </p:sp>
      <p:sp>
        <p:nvSpPr>
          <p:cNvPr id="114" name="Shape 114"/>
          <p:cNvSpPr txBox="1">
            <a:spLocks noGrp="1"/>
          </p:cNvSpPr>
          <p:nvPr>
            <p:ph type="subTitle" idx="1"/>
          </p:nvPr>
        </p:nvSpPr>
        <p:spPr>
          <a:xfrm>
            <a:off x="251520" y="699542"/>
            <a:ext cx="8946330" cy="4248472"/>
          </a:xfrm>
          <a:prstGeom prst="rect">
            <a:avLst/>
          </a:prstGeom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360000" lvl="0" algn="just" rtl="0">
              <a:spcBef>
                <a:spcPts val="1200"/>
              </a:spcBef>
              <a:spcAft>
                <a:spcPts val="200"/>
              </a:spcAft>
              <a:buClr>
                <a:schemeClr val="dk1"/>
              </a:buClr>
              <a:buSzPct val="100000"/>
              <a:buFont typeface="Comic Sans MS"/>
              <a:buAutoNum type="arabicPeriod"/>
            </a:pPr>
            <a:r>
              <a:rPr lang="ru" sz="1800" b="1" dirty="0">
                <a:solidFill>
                  <a:schemeClr val="dk1"/>
                </a:solidFill>
                <a:highlight>
                  <a:srgbClr val="3C78D8"/>
                </a:highlight>
                <a:latin typeface="Comic Sans MS"/>
                <a:ea typeface="Comic Sans MS"/>
                <a:cs typeface="Comic Sans MS"/>
                <a:sym typeface="Comic Sans MS"/>
              </a:rPr>
              <a:t>Какой первый подвиг совершил Нильс?</a:t>
            </a:r>
          </a:p>
          <a:p>
            <a:pPr marL="360000" lvl="0" algn="just" rtl="0"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ct val="100000"/>
              <a:buAutoNum type="arabicPeriod"/>
            </a:pPr>
            <a:r>
              <a:rPr lang="ru" sz="1800" dirty="0">
                <a:solidFill>
                  <a:schemeClr val="dk1"/>
                </a:solidFill>
                <a:highlight>
                  <a:srgbClr val="3C78D8"/>
                </a:highlight>
                <a:latin typeface="Comic Sans MS"/>
                <a:ea typeface="Comic Sans MS"/>
                <a:cs typeface="Comic Sans MS"/>
                <a:sym typeface="Comic Sans MS"/>
              </a:rPr>
              <a:t>  </a:t>
            </a:r>
            <a:r>
              <a:rPr lang="ru" sz="1800" b="1" dirty="0">
                <a:solidFill>
                  <a:schemeClr val="dk1"/>
                </a:solidFill>
                <a:highlight>
                  <a:srgbClr val="3C78D8"/>
                </a:highlight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lang="ru" sz="1800" b="1" dirty="0">
                <a:solidFill>
                  <a:schemeClr val="tx1"/>
                </a:solidFill>
                <a:highlight>
                  <a:srgbClr val="3C78D8"/>
                </a:highlight>
                <a:latin typeface="Comic Sans MS"/>
                <a:ea typeface="Comic Sans MS"/>
                <a:cs typeface="Comic Sans MS"/>
                <a:sym typeface="Comic Sans MS"/>
              </a:rPr>
              <a:t>За что гном наказал Нильса?</a:t>
            </a:r>
          </a:p>
          <a:p>
            <a:pPr marL="360000" lvl="0" algn="just" rtl="0"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ct val="100000"/>
              <a:buFont typeface="Comic Sans MS"/>
              <a:buAutoNum type="arabicPeriod"/>
            </a:pPr>
            <a:r>
              <a:rPr lang="ru" sz="1800" b="1" dirty="0">
                <a:solidFill>
                  <a:schemeClr val="tx1"/>
                </a:solidFill>
                <a:highlight>
                  <a:srgbClr val="3C78D8"/>
                </a:highlight>
                <a:latin typeface="Comic Sans MS"/>
                <a:ea typeface="Comic Sans MS"/>
                <a:cs typeface="Comic Sans MS"/>
                <a:sym typeface="Comic Sans MS"/>
              </a:rPr>
              <a:t>Кто открыл сундук мамы Нильса?</a:t>
            </a:r>
          </a:p>
          <a:p>
            <a:pPr marL="360000" lvl="0" algn="just" rtl="0"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ct val="100000"/>
              <a:buFont typeface="Comic Sans MS"/>
              <a:buAutoNum type="arabicPeriod"/>
            </a:pPr>
            <a:r>
              <a:rPr lang="ru" sz="1800" b="1" dirty="0">
                <a:solidFill>
                  <a:schemeClr val="tx1"/>
                </a:solidFill>
                <a:highlight>
                  <a:srgbClr val="3C78D8"/>
                </a:highlight>
                <a:latin typeface="Comic Sans MS"/>
                <a:ea typeface="Comic Sans MS"/>
                <a:cs typeface="Comic Sans MS"/>
                <a:sym typeface="Comic Sans MS"/>
              </a:rPr>
              <a:t>Кто отсчитал десять страниц и сказал: «Чтобы к нашему возвращению все на зубок знал!» </a:t>
            </a:r>
          </a:p>
          <a:p>
            <a:pPr marL="360000" lvl="0" algn="just" rtl="0"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ct val="100000"/>
              <a:buFont typeface="Comic Sans MS"/>
              <a:buAutoNum type="arabicPeriod"/>
            </a:pPr>
            <a:r>
              <a:rPr lang="ru" sz="1800" b="1" dirty="0">
                <a:solidFill>
                  <a:schemeClr val="tx1"/>
                </a:solidFill>
                <a:highlight>
                  <a:srgbClr val="3C78D8"/>
                </a:highlight>
                <a:latin typeface="Comic Sans MS"/>
                <a:ea typeface="Comic Sans MS"/>
                <a:cs typeface="Comic Sans MS"/>
                <a:sym typeface="Comic Sans MS"/>
              </a:rPr>
              <a:t>К кому обратился Нильс за помощью, выйдя во двор маленьким? </a:t>
            </a:r>
          </a:p>
          <a:p>
            <a:pPr marL="360000" lvl="0" algn="just" rtl="0"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ct val="100000"/>
              <a:buFont typeface="Comic Sans MS"/>
              <a:buAutoNum type="arabicPeriod"/>
            </a:pPr>
            <a:r>
              <a:rPr lang="ru" sz="1800" b="1" dirty="0">
                <a:solidFill>
                  <a:schemeClr val="tx1"/>
                </a:solidFill>
                <a:highlight>
                  <a:srgbClr val="3C78D8"/>
                </a:highlight>
                <a:latin typeface="Comic Sans MS"/>
                <a:ea typeface="Comic Sans MS"/>
                <a:cs typeface="Comic Sans MS"/>
                <a:sym typeface="Comic Sans MS"/>
              </a:rPr>
              <a:t>Как звали лучшего маминого гуся?</a:t>
            </a:r>
          </a:p>
          <a:p>
            <a:pPr marL="360000" lvl="0" algn="just" rtl="0"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ct val="100000"/>
              <a:buFont typeface="Comic Sans MS"/>
              <a:buAutoNum type="arabicPeriod"/>
            </a:pPr>
            <a:r>
              <a:rPr lang="ru" sz="1800" b="1" dirty="0">
                <a:solidFill>
                  <a:schemeClr val="tx1"/>
                </a:solidFill>
                <a:highlight>
                  <a:srgbClr val="3C78D8"/>
                </a:highlight>
                <a:latin typeface="Comic Sans MS"/>
                <a:ea typeface="Comic Sans MS"/>
                <a:cs typeface="Comic Sans MS"/>
                <a:sym typeface="Comic Sans MS"/>
              </a:rPr>
              <a:t>Что сказала Акка перед тем как приняла Мартина в стаю? </a:t>
            </a:r>
          </a:p>
          <a:p>
            <a:pPr marL="360000" lvl="0" algn="just" rtl="0">
              <a:spcBef>
                <a:spcPts val="1200"/>
              </a:spcBef>
              <a:spcAft>
                <a:spcPts val="200"/>
              </a:spcAft>
              <a:buClr>
                <a:schemeClr val="dk1"/>
              </a:buClr>
              <a:buSzPct val="100000"/>
              <a:buFont typeface="Comic Sans MS"/>
              <a:buAutoNum type="arabicPeriod"/>
            </a:pPr>
            <a:r>
              <a:rPr lang="ru" sz="1800" b="1" dirty="0">
                <a:solidFill>
                  <a:schemeClr val="tx1"/>
                </a:solidFill>
                <a:highlight>
                  <a:srgbClr val="3C78D8"/>
                </a:highlight>
                <a:latin typeface="Comic Sans MS"/>
                <a:ea typeface="Comic Sans MS"/>
                <a:cs typeface="Comic Sans MS"/>
                <a:sym typeface="Comic Sans MS"/>
              </a:rPr>
              <a:t>С помощью какого предмета Нильс победил крыс?</a:t>
            </a:r>
          </a:p>
          <a:p>
            <a:pPr marL="360000" lvl="0" algn="just" rtl="0"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ct val="100000"/>
              <a:buFont typeface="Comic Sans MS"/>
              <a:buAutoNum type="arabicPeriod"/>
            </a:pPr>
            <a:r>
              <a:rPr lang="ru" sz="1800" b="1" dirty="0">
                <a:solidFill>
                  <a:schemeClr val="tx1"/>
                </a:solidFill>
                <a:highlight>
                  <a:srgbClr val="3C78D8"/>
                </a:highlight>
                <a:latin typeface="Comic Sans MS"/>
                <a:ea typeface="Comic Sans MS"/>
                <a:cs typeface="Comic Sans MS"/>
                <a:sym typeface="Comic Sans MS"/>
              </a:rPr>
              <a:t> Какой второй поступок совершил Нильс?</a:t>
            </a:r>
          </a:p>
          <a:p>
            <a:pPr marL="360000" lvl="0" algn="just" rtl="0"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ct val="100000"/>
              <a:buFont typeface="Comic Sans MS"/>
              <a:buAutoNum type="arabicPeriod"/>
            </a:pPr>
            <a:r>
              <a:rPr lang="ru" sz="1800" b="1" dirty="0">
                <a:solidFill>
                  <a:schemeClr val="tx1"/>
                </a:solidFill>
                <a:highlight>
                  <a:srgbClr val="3C78D8"/>
                </a:highlight>
                <a:latin typeface="Comic Sans MS"/>
                <a:ea typeface="Comic Sans MS"/>
                <a:cs typeface="Comic Sans MS"/>
                <a:sym typeface="Comic Sans MS"/>
              </a:rPr>
              <a:t>После чего Нильс решил, что ему никогда не превратиться в человека?</a:t>
            </a:r>
          </a:p>
          <a:p>
            <a:pPr lvl="0" algn="l" rtl="0">
              <a:lnSpc>
                <a:spcPct val="146818"/>
              </a:lnSpc>
              <a:spcBef>
                <a:spcPts val="0"/>
              </a:spcBef>
              <a:spcAft>
                <a:spcPts val="800"/>
              </a:spcAft>
              <a:buNone/>
            </a:pPr>
            <a:endParaRPr sz="1400" dirty="0">
              <a:solidFill>
                <a:schemeClr val="dk1"/>
              </a:solidFill>
              <a:highlight>
                <a:srgbClr val="3C78D8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 algn="l" rtl="0">
              <a:lnSpc>
                <a:spcPct val="146818"/>
              </a:lnSpc>
              <a:spcBef>
                <a:spcPts val="0"/>
              </a:spcBef>
              <a:spcAft>
                <a:spcPts val="800"/>
              </a:spcAft>
              <a:buNone/>
            </a:pPr>
            <a:endParaRPr sz="1400" b="1" dirty="0">
              <a:solidFill>
                <a:schemeClr val="dk1"/>
              </a:solidFill>
              <a:highlight>
                <a:srgbClr val="3C78D8"/>
              </a:highlight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 algn="just" rtl="0">
              <a:lnSpc>
                <a:spcPct val="115000"/>
              </a:lnSpc>
              <a:spcBef>
                <a:spcPts val="1200"/>
              </a:spcBef>
              <a:spcAft>
                <a:spcPts val="200"/>
              </a:spcAft>
              <a:buNone/>
            </a:pPr>
            <a:endParaRPr sz="1600" b="1" dirty="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lvl="0" algn="just" rtl="0">
              <a:lnSpc>
                <a:spcPct val="115000"/>
              </a:lnSpc>
              <a:spcBef>
                <a:spcPts val="1200"/>
              </a:spcBef>
              <a:spcAft>
                <a:spcPts val="200"/>
              </a:spcAft>
              <a:buNone/>
            </a:pPr>
            <a:endParaRPr sz="1600" b="1" dirty="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lvl="0" algn="just" rtl="0">
              <a:lnSpc>
                <a:spcPct val="115000"/>
              </a:lnSpc>
              <a:spcBef>
                <a:spcPts val="1200"/>
              </a:spcBef>
              <a:spcAft>
                <a:spcPts val="200"/>
              </a:spcAft>
              <a:buClr>
                <a:schemeClr val="dk1"/>
              </a:buClr>
              <a:buSzPct val="68750"/>
              <a:buFont typeface="Arial"/>
              <a:buNone/>
            </a:pPr>
            <a:endParaRPr sz="1600" b="1" dirty="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ctrTitle"/>
          </p:nvPr>
        </p:nvSpPr>
        <p:spPr>
          <a:xfrm>
            <a:off x="4254825" y="143625"/>
            <a:ext cx="4577400" cy="48294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subTitle" idx="1"/>
          </p:nvPr>
        </p:nvSpPr>
        <p:spPr>
          <a:xfrm>
            <a:off x="107725" y="-80750"/>
            <a:ext cx="4254900" cy="5143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algn="l" rtl="0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lang="ru" sz="3000">
                <a:solidFill>
                  <a:srgbClr val="FF0000"/>
                </a:solidFill>
              </a:rPr>
              <a:t>Обеими руками он вцепился в лисий хвост и дернул что было силы.</a:t>
            </a:r>
          </a:p>
          <a:p>
            <a:pPr lvl="0" algn="l" rtl="0">
              <a:spcBef>
                <a:spcPts val="0"/>
              </a:spcBef>
              <a:buNone/>
            </a:pPr>
            <a:r>
              <a:rPr lang="ru" sz="3000">
                <a:solidFill>
                  <a:srgbClr val="FF0000"/>
                </a:solidFill>
              </a:rPr>
              <a:t>    От неожиданности Смирре выпустил гуся. Только на секунду. Но и секунды было достаточно. </a:t>
            </a:r>
          </a:p>
          <a:p>
            <a:pPr lvl="0" algn="l" rtl="0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lang="ru" sz="3000">
                <a:solidFill>
                  <a:srgbClr val="FF0000"/>
                </a:solidFill>
              </a:rPr>
              <a:t>   Не теряя времени, гусь рванулся вверх.</a:t>
            </a:r>
          </a:p>
          <a:p>
            <a:pPr lvl="0" algn="l">
              <a:spcBef>
                <a:spcPts val="0"/>
              </a:spcBef>
              <a:buNone/>
            </a:pPr>
            <a:endParaRPr sz="2400">
              <a:solidFill>
                <a:srgbClr val="FF0000"/>
              </a:solidFill>
            </a:endParaRPr>
          </a:p>
        </p:txBody>
      </p:sp>
      <p:pic>
        <p:nvPicPr>
          <p:cNvPr id="121" name="Shape 1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7975" y="49750"/>
            <a:ext cx="4577400" cy="5048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title"/>
          </p:nvPr>
        </p:nvSpPr>
        <p:spPr>
          <a:xfrm>
            <a:off x="6683050" y="81650"/>
            <a:ext cx="2309400" cy="47862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sz="2400">
                <a:latin typeface="Comic Sans MS"/>
                <a:ea typeface="Comic Sans MS"/>
                <a:cs typeface="Comic Sans MS"/>
                <a:sym typeface="Comic Sans MS"/>
              </a:rPr>
              <a:t>Тут Нильсу пришло на ум, что он продешевил. Вдобавок к золотой монете ведь можно было потребовать, чтобы гном учил за него уроки.</a:t>
            </a:r>
          </a:p>
        </p:txBody>
      </p:sp>
      <p:sp>
        <p:nvSpPr>
          <p:cNvPr id="127" name="Shape 127"/>
          <p:cNvSpPr txBox="1">
            <a:spLocks noGrp="1"/>
          </p:cNvSpPr>
          <p:nvPr>
            <p:ph type="body" idx="1"/>
          </p:nvPr>
        </p:nvSpPr>
        <p:spPr>
          <a:xfrm>
            <a:off x="311700" y="81650"/>
            <a:ext cx="6453000" cy="4572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28" name="Shape 1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650" y="0"/>
            <a:ext cx="66014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type="title"/>
          </p:nvPr>
        </p:nvSpPr>
        <p:spPr>
          <a:xfrm>
            <a:off x="6059100" y="350075"/>
            <a:ext cx="2773200" cy="38421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311700" y="125"/>
            <a:ext cx="5505000" cy="5143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sz="2400" b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Нильс прямо глазам не верил. На краю сундука сидел маленький человечек. Он словно сошел с воскресной картинки в календаре. На голове - широкополая шляпа, черный кафтанчик украшен кружевным воротником и манжетами, чулки у колен завязаны пышными бантами, а на красных сафьяновых башмачках поблескивают серебряные пряжки.</a:t>
            </a:r>
          </a:p>
        </p:txBody>
      </p:sp>
      <p:pic>
        <p:nvPicPr>
          <p:cNvPr id="135" name="Shape 1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59100" y="305025"/>
            <a:ext cx="2773200" cy="3985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title"/>
          </p:nvPr>
        </p:nvSpPr>
        <p:spPr>
          <a:xfrm>
            <a:off x="259075" y="402000"/>
            <a:ext cx="2353200" cy="3179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2854500" y="493700"/>
            <a:ext cx="5932800" cy="41202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lang="ru" sz="3000" b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А отец отсчитал десять страниц и строго-настрого приказал: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lang="ru" sz="3000" b="1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- Чтобы к нашему возвращению все назубок знал. Сам проверю.</a:t>
            </a:r>
          </a:p>
          <a:p>
            <a:pPr lvl="0">
              <a:spcBef>
                <a:spcPts val="0"/>
              </a:spcBef>
              <a:buNone/>
            </a:pPr>
            <a:endParaRPr sz="3000" b="1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42" name="Shape 142"/>
          <p:cNvPicPr preferRelativeResize="0"/>
          <p:nvPr/>
        </p:nvPicPr>
        <p:blipFill rotWithShape="1">
          <a:blip r:embed="rId3">
            <a:alphaModFix/>
          </a:blip>
          <a:srcRect l="6373" r="47507" b="-13417"/>
          <a:stretch/>
        </p:blipFill>
        <p:spPr>
          <a:xfrm>
            <a:off x="205850" y="402000"/>
            <a:ext cx="2459650" cy="348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422500" cy="4177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125675" y="62825"/>
            <a:ext cx="8963700" cy="5080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ru"/>
              <a:t>- </a:t>
            </a:r>
            <a:r>
              <a:rPr lang="ru" sz="2400" b="1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Милый котик, - сказал он, - ты знаешь все закоулки, все дыры, все норки на нашем дворе. Будь добр, скажи, где мне найти гнома? Он ведь не мог далеко уйти.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ru" sz="2400" b="1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Кот ответил не сразу. Он уселся, обвил хвостом передние лапы и посмотрел на мальчика. Это был огромный черный кот, с большим белым пятном на груди. Его гладкая шерстка так и блестела на солнце. Вид у кота был вполне добродушный. Он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ru" sz="2400" b="1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даже втянул свои когти и зажмурил желтые </a:t>
            </a:r>
          </a:p>
          <a:p>
            <a:pPr lvl="0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ru" sz="2400" b="1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глаза с узенькой-преузенькой полоской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ru" sz="2400" b="1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посредине.</a:t>
            </a:r>
          </a:p>
          <a:p>
            <a:pPr lvl="0">
              <a:spcBef>
                <a:spcPts val="0"/>
              </a:spcBef>
              <a:buNone/>
            </a:pPr>
            <a:endParaRPr sz="2400" b="1">
              <a:solidFill>
                <a:srgbClr val="FFFF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49" name="Shape 1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5750" y="3089150"/>
            <a:ext cx="1933625" cy="1977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3646800" cy="45369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5" name="Shape 155"/>
          <p:cNvSpPr txBox="1">
            <a:spLocks noGrp="1"/>
          </p:cNvSpPr>
          <p:nvPr>
            <p:ph type="body" idx="1"/>
          </p:nvPr>
        </p:nvSpPr>
        <p:spPr>
          <a:xfrm>
            <a:off x="4326650" y="445025"/>
            <a:ext cx="4505700" cy="4123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sz="4800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Лучшего маминого гуся звали Мартин</a:t>
            </a:r>
          </a:p>
        </p:txBody>
      </p:sp>
      <p:pic>
        <p:nvPicPr>
          <p:cNvPr id="156" name="Shape 1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4225" y="129825"/>
            <a:ext cx="3717776" cy="485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>
            <a:spLocks noGrp="1"/>
          </p:cNvSpPr>
          <p:nvPr>
            <p:ph type="title"/>
          </p:nvPr>
        </p:nvSpPr>
        <p:spPr>
          <a:xfrm>
            <a:off x="4134775" y="579275"/>
            <a:ext cx="4697400" cy="417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351650" y="249675"/>
            <a:ext cx="3633300" cy="4394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sz="3600" b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Научиться  тому, чего не умеешь никогда не поздно</a:t>
            </a:r>
          </a:p>
        </p:txBody>
      </p:sp>
      <p:pic>
        <p:nvPicPr>
          <p:cNvPr id="163" name="Shape 1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64875" y="339575"/>
            <a:ext cx="5013650" cy="4464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>
            <a:spLocks noGrp="1"/>
          </p:cNvSpPr>
          <p:nvPr>
            <p:ph type="title"/>
          </p:nvPr>
        </p:nvSpPr>
        <p:spPr>
          <a:xfrm>
            <a:off x="311700" y="384900"/>
            <a:ext cx="3593400" cy="45846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sz="3000">
                <a:latin typeface="Comic Sans MS"/>
                <a:ea typeface="Comic Sans MS"/>
                <a:cs typeface="Comic Sans MS"/>
                <a:sym typeface="Comic Sans MS"/>
              </a:rPr>
              <a:t>С  помощью дудочки </a:t>
            </a:r>
          </a:p>
        </p:txBody>
      </p:sp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xfrm flipH="1">
            <a:off x="4968375" y="4254825"/>
            <a:ext cx="148200" cy="242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3600"/>
          </a:p>
        </p:txBody>
      </p:sp>
      <p:pic>
        <p:nvPicPr>
          <p:cNvPr id="170" name="Shape 1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68975" y="152400"/>
            <a:ext cx="3421302" cy="4838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Shape 1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0"/>
            <a:ext cx="84871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>
            <a:spLocks noGrp="1"/>
          </p:cNvSpPr>
          <p:nvPr>
            <p:ph type="title"/>
          </p:nvPr>
        </p:nvSpPr>
        <p:spPr>
          <a:xfrm>
            <a:off x="5330100" y="445025"/>
            <a:ext cx="35022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sz="4800">
                <a:latin typeface="Comic Sans MS"/>
                <a:ea typeface="Comic Sans MS"/>
                <a:cs typeface="Comic Sans MS"/>
                <a:sym typeface="Comic Sans MS"/>
              </a:rPr>
              <a:t>Нильс спас бельчонка Тирле</a:t>
            </a:r>
          </a:p>
        </p:txBody>
      </p:sp>
      <p:sp>
        <p:nvSpPr>
          <p:cNvPr id="177" name="Shape 17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913400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78" name="Shape 1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3275" y="90388"/>
            <a:ext cx="4962725" cy="4962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ctrTitle"/>
          </p:nvPr>
        </p:nvSpPr>
        <p:spPr>
          <a:xfrm>
            <a:off x="3141750" y="188500"/>
            <a:ext cx="2989200" cy="8706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sz="3600">
                <a:solidFill>
                  <a:srgbClr val="00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Мечта</a:t>
            </a:r>
          </a:p>
        </p:txBody>
      </p:sp>
      <p:sp>
        <p:nvSpPr>
          <p:cNvPr id="61" name="Shape 61"/>
          <p:cNvSpPr txBox="1">
            <a:spLocks noGrp="1"/>
          </p:cNvSpPr>
          <p:nvPr>
            <p:ph type="subTitle" idx="1"/>
          </p:nvPr>
        </p:nvSpPr>
        <p:spPr>
          <a:xfrm>
            <a:off x="2856800" y="915600"/>
            <a:ext cx="6191400" cy="42279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ru" sz="2400" b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Мечта стать писательницей преследовала шведскую девочку Сельму Оттилию Лувису Лагерлёф (р. 20.11.1858) с семи лет. Развитию её буйного воображения способствовали обстоятельства не самого приятного характера. С 3-х лет Сельму парализовало, и, прикованная к постели, девочка могла часами слушала сказки, которые рассказывала её любимая бабушка.</a:t>
            </a:r>
          </a:p>
          <a:p>
            <a:pPr lvl="0">
              <a:spcBef>
                <a:spcPts val="0"/>
              </a:spcBef>
              <a:buNone/>
            </a:pPr>
            <a:endParaRPr sz="24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62" name="Shape 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00" y="52013"/>
            <a:ext cx="2781300" cy="193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Shape 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2137988"/>
            <a:ext cx="1885950" cy="265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>
            <a:spLocks noGrp="1"/>
          </p:cNvSpPr>
          <p:nvPr>
            <p:ph type="title"/>
          </p:nvPr>
        </p:nvSpPr>
        <p:spPr>
          <a:xfrm>
            <a:off x="709100" y="336425"/>
            <a:ext cx="3269400" cy="47172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lnSpc>
                <a:spcPct val="146818"/>
              </a:lnSpc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ct val="30555"/>
              <a:buFont typeface="Arial"/>
              <a:buNone/>
            </a:pPr>
            <a:r>
              <a:rPr lang="ru" sz="3600" b="1">
                <a:highlight>
                  <a:srgbClr val="3C78D8"/>
                </a:highlight>
                <a:latin typeface="Comic Sans MS"/>
                <a:ea typeface="Comic Sans MS"/>
                <a:cs typeface="Comic Sans MS"/>
                <a:sym typeface="Comic Sans MS"/>
              </a:rPr>
              <a:t>После услышанного разговора двух сов о страшной тайне...</a:t>
            </a:r>
          </a:p>
        </p:txBody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171875" y="90000"/>
            <a:ext cx="4752000" cy="5143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lnSpc>
                <a:spcPct val="146818"/>
              </a:lnSpc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ct val="78571"/>
              <a:buFont typeface="Arial"/>
              <a:buNone/>
            </a:pPr>
            <a:endParaRPr sz="14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85" name="Shape 1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4154751" y="89950"/>
            <a:ext cx="4933774" cy="4963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>
            <a:spLocks noGrp="1"/>
          </p:cNvSpPr>
          <p:nvPr>
            <p:ph type="title"/>
          </p:nvPr>
        </p:nvSpPr>
        <p:spPr>
          <a:xfrm>
            <a:off x="398100" y="-59125"/>
            <a:ext cx="8132400" cy="4879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48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1" name="Shape 191"/>
          <p:cNvSpPr txBox="1">
            <a:spLocks noGrp="1"/>
          </p:cNvSpPr>
          <p:nvPr>
            <p:ph type="body" idx="1"/>
          </p:nvPr>
        </p:nvSpPr>
        <p:spPr>
          <a:xfrm flipH="1">
            <a:off x="8211025" y="4117125"/>
            <a:ext cx="69900" cy="46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92" name="Shape 1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100" y="0"/>
            <a:ext cx="8066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4123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98" name="Shape 198"/>
          <p:cNvSpPr txBox="1">
            <a:spLocks noGrp="1"/>
          </p:cNvSpPr>
          <p:nvPr>
            <p:ph type="body" idx="1"/>
          </p:nvPr>
        </p:nvSpPr>
        <p:spPr>
          <a:xfrm>
            <a:off x="365575" y="445025"/>
            <a:ext cx="8520600" cy="4240800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ru" sz="6000">
                <a:solidFill>
                  <a:srgbClr val="CC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СПАСИБО ЗА ВНИМАНИЕ!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>
            <a:spLocks noGrp="1"/>
          </p:cNvSpPr>
          <p:nvPr>
            <p:ph type="ctrTitle"/>
          </p:nvPr>
        </p:nvSpPr>
        <p:spPr>
          <a:xfrm>
            <a:off x="375750" y="313700"/>
            <a:ext cx="8392500" cy="7545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sz="4800">
                <a:solidFill>
                  <a:srgbClr val="FF9900"/>
                </a:solidFill>
                <a:latin typeface="Comic Sans MS"/>
                <a:ea typeface="Comic Sans MS"/>
                <a:cs typeface="Comic Sans MS"/>
                <a:sym typeface="Comic Sans MS"/>
              </a:rPr>
              <a:t>Сказочное событие</a:t>
            </a:r>
          </a:p>
        </p:txBody>
      </p:sp>
      <p:sp>
        <p:nvSpPr>
          <p:cNvPr id="69" name="Shape 69"/>
          <p:cNvSpPr txBox="1">
            <a:spLocks noGrp="1"/>
          </p:cNvSpPr>
          <p:nvPr>
            <p:ph type="subTitle" idx="1"/>
          </p:nvPr>
        </p:nvSpPr>
        <p:spPr>
          <a:xfrm>
            <a:off x="311700" y="1014350"/>
            <a:ext cx="8520600" cy="3357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sz="3600" b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В девятилетнем возрасте её отправляют на лечение в Стокгольм. И столичным врачам удаётся сделать невозможное — девочка вновь стала ходить, хотя и до конца жизни хромала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 txBox="1">
            <a:spLocks noGrp="1"/>
          </p:cNvSpPr>
          <p:nvPr>
            <p:ph type="ctrTitle"/>
          </p:nvPr>
        </p:nvSpPr>
        <p:spPr>
          <a:xfrm rot="10800000" flipH="1">
            <a:off x="311698" y="-6077125"/>
            <a:ext cx="1869600" cy="68217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ubTitle" idx="1"/>
          </p:nvPr>
        </p:nvSpPr>
        <p:spPr>
          <a:xfrm>
            <a:off x="3482850" y="744575"/>
            <a:ext cx="4694700" cy="3905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sz="3600" b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Сельма окончила педагогическое училище и стала работать в школе для девочек в </a:t>
            </a:r>
          </a:p>
          <a:p>
            <a:pPr lvl="0">
              <a:spcBef>
                <a:spcPts val="0"/>
              </a:spcBef>
              <a:buNone/>
            </a:pPr>
            <a:r>
              <a:rPr lang="ru" sz="3600" b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г. Ландскруна.</a:t>
            </a:r>
          </a:p>
        </p:txBody>
      </p:sp>
      <p:pic>
        <p:nvPicPr>
          <p:cNvPr id="76" name="Shape 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619375"/>
            <a:ext cx="3043800" cy="4344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ctrTitle"/>
          </p:nvPr>
        </p:nvSpPr>
        <p:spPr>
          <a:xfrm>
            <a:off x="538575" y="116700"/>
            <a:ext cx="8130900" cy="22260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4800">
              <a:solidFill>
                <a:srgbClr val="FFFF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>
              <a:spcBef>
                <a:spcPts val="0"/>
              </a:spcBef>
              <a:buNone/>
            </a:pPr>
            <a:endParaRPr sz="4800">
              <a:solidFill>
                <a:srgbClr val="FFFF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>
              <a:spcBef>
                <a:spcPts val="0"/>
              </a:spcBef>
              <a:buNone/>
            </a:pPr>
            <a:endParaRPr sz="4800">
              <a:solidFill>
                <a:srgbClr val="FFFF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>
              <a:spcBef>
                <a:spcPts val="0"/>
              </a:spcBef>
              <a:buNone/>
            </a:pPr>
            <a:endParaRPr sz="4800">
              <a:solidFill>
                <a:srgbClr val="FFFF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>
              <a:spcBef>
                <a:spcPts val="0"/>
              </a:spcBef>
              <a:buNone/>
            </a:pPr>
            <a:endParaRPr sz="4800">
              <a:solidFill>
                <a:srgbClr val="FFFF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>
              <a:spcBef>
                <a:spcPts val="0"/>
              </a:spcBef>
              <a:buClr>
                <a:schemeClr val="dk1"/>
              </a:buClr>
              <a:buSzPct val="30555"/>
              <a:buFont typeface="Arial"/>
              <a:buNone/>
            </a:pPr>
            <a:r>
              <a:rPr lang="ru" sz="36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Учительница становится 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30555"/>
              <a:buFont typeface="Arial"/>
              <a:buNone/>
            </a:pPr>
            <a:r>
              <a:rPr lang="ru" sz="36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писательницей</a:t>
            </a:r>
          </a:p>
          <a:p>
            <a:pPr lvl="0">
              <a:spcBef>
                <a:spcPts val="0"/>
              </a:spcBef>
              <a:buNone/>
            </a:pPr>
            <a:endParaRPr sz="36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2" name="Shape 82"/>
          <p:cNvSpPr txBox="1">
            <a:spLocks noGrp="1"/>
          </p:cNvSpPr>
          <p:nvPr>
            <p:ph type="subTitle" idx="1"/>
          </p:nvPr>
        </p:nvSpPr>
        <p:spPr>
          <a:xfrm>
            <a:off x="700150" y="1840175"/>
            <a:ext cx="7414500" cy="3079200"/>
          </a:xfrm>
          <a:prstGeom prst="rect">
            <a:avLst/>
          </a:prstGeom>
          <a:solidFill>
            <a:srgbClr val="3D85C6"/>
          </a:solidFill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ru" sz="2400" b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В начале ХХ века руководитель Всеобщего союза учителей народных школ – Альфред Далин — инициировал смелый педагогический эксперимент. Он подумал: а что если создать школьные учебники не в привычном сухом стиле, а похожими на увлекательные литературные произведения?</a:t>
            </a:r>
          </a:p>
          <a:p>
            <a:pPr lv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endParaRPr sz="2400" b="1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lvl="0">
              <a:spcBef>
                <a:spcPts val="0"/>
              </a:spcBef>
              <a:buNone/>
            </a:pPr>
            <a:endParaRPr sz="2400">
              <a:solidFill>
                <a:srgbClr val="000000"/>
              </a:solidFill>
            </a:endParaRPr>
          </a:p>
          <a:p>
            <a:pPr lvl="0" rtl="0">
              <a:spcBef>
                <a:spcPts val="0"/>
              </a:spcBef>
              <a:buNone/>
            </a:pP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ctrTitle"/>
          </p:nvPr>
        </p:nvSpPr>
        <p:spPr>
          <a:xfrm>
            <a:off x="311700" y="137475"/>
            <a:ext cx="8520600" cy="48534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None/>
            </a:pPr>
            <a:endParaRPr/>
          </a:p>
          <a:p>
            <a:pPr lv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/>
          </a:p>
        </p:txBody>
      </p:sp>
      <p:sp>
        <p:nvSpPr>
          <p:cNvPr id="88" name="Shape 88"/>
          <p:cNvSpPr txBox="1">
            <a:spLocks noGrp="1"/>
          </p:cNvSpPr>
          <p:nvPr>
            <p:ph type="subTitle" idx="1"/>
          </p:nvPr>
        </p:nvSpPr>
        <p:spPr>
          <a:xfrm>
            <a:off x="2491550" y="179525"/>
            <a:ext cx="6296400" cy="3986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algn="l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ru" sz="2400" b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По замыслу каждый учебник должны были писать два человека: собственно писатель и специалист по предмету. Неудивительно, что среди первых претендентов, способных воплотить эту идею, была Сельма Лагерлёф. Она была и учительницей, и писательницей в одном флаконе, поэтому сразу отказалась от соавторов.</a:t>
            </a:r>
          </a:p>
          <a:p>
            <a:pPr lvl="0" algn="l">
              <a:spcBef>
                <a:spcPts val="0"/>
              </a:spcBef>
              <a:buNone/>
            </a:pPr>
            <a:endParaRPr sz="2400" b="1">
              <a:solidFill>
                <a:schemeClr val="dk1"/>
              </a:solidFill>
            </a:endParaRPr>
          </a:p>
        </p:txBody>
      </p:sp>
      <p:pic>
        <p:nvPicPr>
          <p:cNvPr id="89" name="Shape 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8450" y="514463"/>
            <a:ext cx="1943100" cy="3019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ctrTitle"/>
          </p:nvPr>
        </p:nvSpPr>
        <p:spPr>
          <a:xfrm>
            <a:off x="311700" y="0"/>
            <a:ext cx="8520600" cy="14811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 sz="4800" b="1">
                <a:solidFill>
                  <a:srgbClr val="008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Учебник становится сказкой</a:t>
            </a:r>
          </a:p>
        </p:txBody>
      </p:sp>
      <p:sp>
        <p:nvSpPr>
          <p:cNvPr id="95" name="Shape 95"/>
          <p:cNvSpPr txBox="1">
            <a:spLocks noGrp="1"/>
          </p:cNvSpPr>
          <p:nvPr>
            <p:ph type="subTitle" idx="1"/>
          </p:nvPr>
        </p:nvSpPr>
        <p:spPr>
          <a:xfrm>
            <a:off x="311700" y="1481100"/>
            <a:ext cx="8520600" cy="33573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30555"/>
              <a:buFont typeface="Arial"/>
              <a:buNone/>
            </a:pPr>
            <a:r>
              <a:rPr lang="ru" sz="3600" b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4 ноября 1906 года первый том «Удивительного путешествия Нильса Хольгерссона с дикими гусями по Швеции» появился на прилавках магазинов.</a:t>
            </a:r>
          </a:p>
          <a:p>
            <a:pPr lvl="0">
              <a:spcBef>
                <a:spcPts val="0"/>
              </a:spcBef>
              <a:buNone/>
            </a:pPr>
            <a:endParaRPr sz="36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ctrTitle"/>
          </p:nvPr>
        </p:nvSpPr>
        <p:spPr>
          <a:xfrm>
            <a:off x="1140000" y="233375"/>
            <a:ext cx="7692300" cy="13038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>
                <a:solidFill>
                  <a:srgbClr val="38761D"/>
                </a:solidFill>
              </a:rPr>
              <a:t>Слава Сельмы Лагерлёф</a:t>
            </a:r>
          </a:p>
        </p:txBody>
      </p:sp>
      <p:sp>
        <p:nvSpPr>
          <p:cNvPr id="101" name="Shape 101"/>
          <p:cNvSpPr txBox="1">
            <a:spLocks noGrp="1"/>
          </p:cNvSpPr>
          <p:nvPr>
            <p:ph type="subTitle" idx="1"/>
          </p:nvPr>
        </p:nvSpPr>
        <p:spPr>
          <a:xfrm>
            <a:off x="312900" y="1660650"/>
            <a:ext cx="8518200" cy="34827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ru" sz="1800" b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После «Нильса» слава Сельмы Лагерлёф приобретает сначала национальный, а потом и всемирный размах. В 1909 году писательница становится первой женщиной-лауреатом Нобелевской премии по литературе, которую ей вручили,  «как дань высокому идеализму, яркому воображению и духовному проникновению, которые отличают все её произведения». В 1914 году Лагерлёф снова становится первой — первой женщиной-членом Шведской Академии.</a:t>
            </a:r>
          </a:p>
          <a:p>
            <a:pPr lvl="0">
              <a:spcBef>
                <a:spcPts val="0"/>
              </a:spcBef>
              <a:buNone/>
            </a:pPr>
            <a:r>
              <a:rPr lang="ru" sz="1800" b="1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Нильс верхом на гусе становится одним из неофициальных символов Швеции, а в 1991 году портреты писательницы и её героев украсили банкноту номиналом 20 шведских крон.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ctrTitle"/>
          </p:nvPr>
        </p:nvSpPr>
        <p:spPr>
          <a:xfrm>
            <a:off x="4308025" y="448825"/>
            <a:ext cx="4641600" cy="136440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algn="l">
              <a:spcBef>
                <a:spcPts val="0"/>
              </a:spcBef>
              <a:buNone/>
            </a:pPr>
            <a:r>
              <a:rPr lang="ru" sz="3600">
                <a:solidFill>
                  <a:srgbClr val="FF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А ты, хорошо знаешь эту сказку?</a:t>
            </a:r>
          </a:p>
        </p:txBody>
      </p:sp>
      <p:sp>
        <p:nvSpPr>
          <p:cNvPr id="107" name="Shape 107"/>
          <p:cNvSpPr txBox="1">
            <a:spLocks noGrp="1"/>
          </p:cNvSpPr>
          <p:nvPr>
            <p:ph type="subTitle" idx="1"/>
          </p:nvPr>
        </p:nvSpPr>
        <p:spPr>
          <a:xfrm>
            <a:off x="4308025" y="2935300"/>
            <a:ext cx="3985500" cy="17235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>
                <a:solidFill>
                  <a:schemeClr val="lt1"/>
                </a:solidFill>
              </a:rPr>
              <a:t>Попробуй ответить на вопросы викторины</a:t>
            </a:r>
          </a:p>
        </p:txBody>
      </p:sp>
      <p:pic>
        <p:nvPicPr>
          <p:cNvPr id="108" name="Shape 1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775" y="58100"/>
            <a:ext cx="3985550" cy="4928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747</Words>
  <Application>Microsoft Office PowerPoint</Application>
  <PresentationFormat>Экран (16:9)</PresentationFormat>
  <Paragraphs>69</Paragraphs>
  <Slides>22</Slides>
  <Notes>22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Simple Light</vt:lpstr>
      <vt:lpstr>История создания сказки</vt:lpstr>
      <vt:lpstr>Мечта</vt:lpstr>
      <vt:lpstr>Сказочное событие</vt:lpstr>
      <vt:lpstr>Слайд 4</vt:lpstr>
      <vt:lpstr>     Учительница становится  писательницей </vt:lpstr>
      <vt:lpstr>     </vt:lpstr>
      <vt:lpstr>Учебник становится сказкой</vt:lpstr>
      <vt:lpstr>Слава Сельмы Лагерлёф</vt:lpstr>
      <vt:lpstr>А ты, хорошо знаешь эту сказку?</vt:lpstr>
      <vt:lpstr>Вопросы викторины</vt:lpstr>
      <vt:lpstr>Слайд 11</vt:lpstr>
      <vt:lpstr>Тут Нильсу пришло на ум, что он продешевил. Вдобавок к золотой монете ведь можно было потребовать, чтобы гном учил за него уроки.</vt:lpstr>
      <vt:lpstr>Слайд 13</vt:lpstr>
      <vt:lpstr>Слайд 14</vt:lpstr>
      <vt:lpstr>Слайд 15</vt:lpstr>
      <vt:lpstr>Слайд 16</vt:lpstr>
      <vt:lpstr>Слайд 17</vt:lpstr>
      <vt:lpstr>С  помощью дудочки </vt:lpstr>
      <vt:lpstr>Нильс спас бельчонка Тирле</vt:lpstr>
      <vt:lpstr>После услышанного разговора двух сов о страшной тайне...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создания сказки</dc:title>
  <cp:lastModifiedBy>БИБЛИОТЕКА</cp:lastModifiedBy>
  <cp:revision>2</cp:revision>
  <dcterms:modified xsi:type="dcterms:W3CDTF">2017-10-26T04:42:36Z</dcterms:modified>
</cp:coreProperties>
</file>