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48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Расскажите как мальчик обидел гнома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Как мальчик спас гусей?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Расскажите с кем Нильс познакомился в лесу и какие приключения с ним произошли.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Какой подвиг совершил Нильс в замке?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3177EE"/>
            </a:gs>
            <a:gs pos="100000">
              <a:srgbClr val="113D8A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01400" y="376550"/>
            <a:ext cx="8177100" cy="1293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ru">
                <a:latin typeface="Comic Sans MS"/>
                <a:ea typeface="Comic Sans MS"/>
                <a:cs typeface="Comic Sans MS"/>
                <a:sym typeface="Comic Sans MS"/>
              </a:rPr>
              <a:t>История создания сказки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717450"/>
            <a:ext cx="8520600" cy="221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>
                <a:solidFill>
                  <a:srgbClr val="FF9900"/>
                </a:solidFill>
              </a:rPr>
              <a:t>по произведению С. </a:t>
            </a:r>
            <a:r>
              <a:rPr lang="ru">
                <a:solidFill>
                  <a:srgbClr val="FF9900"/>
                </a:solidFill>
              </a:rPr>
              <a:t>Лагерлеф </a:t>
            </a:r>
            <a:r>
              <a:rPr lang="ru" smtClean="0">
                <a:solidFill>
                  <a:srgbClr val="FF9900"/>
                </a:solidFill>
              </a:rPr>
              <a:t>“Удивительное путешествие </a:t>
            </a:r>
            <a:r>
              <a:rPr lang="ru">
                <a:solidFill>
                  <a:srgbClr val="FF9900"/>
                </a:solidFill>
              </a:rPr>
              <a:t>Нильса с дикими гусями”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rgbClr val="38761D"/>
              </a:solidFill>
            </a:endParaRPr>
          </a:p>
          <a:p>
            <a:pPr lvl="0" algn="r" rtl="0">
              <a:spcBef>
                <a:spcPts val="0"/>
              </a:spcBef>
              <a:buNone/>
            </a:pPr>
            <a:r>
              <a:rPr lang="ru" sz="1100" dirty="0">
                <a:solidFill>
                  <a:srgbClr val="000000"/>
                </a:solidFill>
              </a:rPr>
              <a:t>составитель: педагог-библиотекарь</a:t>
            </a:r>
          </a:p>
          <a:p>
            <a:pPr lvl="0" algn="r">
              <a:spcBef>
                <a:spcPts val="0"/>
              </a:spcBef>
              <a:buNone/>
            </a:pPr>
            <a:r>
              <a:rPr lang="ru" sz="1100" dirty="0">
                <a:solidFill>
                  <a:srgbClr val="000000"/>
                </a:solidFill>
              </a:rPr>
              <a:t>Соловьёва О.А.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361850" y="-11575"/>
            <a:ext cx="8470500" cy="784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dirty="0"/>
              <a:t>Вопросы викторины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251520" y="699542"/>
            <a:ext cx="8946330" cy="4248472"/>
          </a:xfrm>
          <a:prstGeom prst="rect">
            <a:avLst/>
          </a:prstGeom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60000" lvl="0" algn="just" rtl="0"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lang="ru" sz="1800" b="1" dirty="0">
                <a:solidFill>
                  <a:schemeClr val="dk1"/>
                </a:solidFill>
                <a:highlight>
                  <a:srgbClr val="3C78D8"/>
                </a:highlight>
                <a:latin typeface="Comic Sans MS"/>
                <a:ea typeface="Comic Sans MS"/>
                <a:cs typeface="Comic Sans MS"/>
                <a:sym typeface="Comic Sans MS"/>
              </a:rPr>
              <a:t>Какой первый подвиг совершил Нильс?</a:t>
            </a:r>
          </a:p>
          <a:p>
            <a:pPr marL="360000" lvl="0" algn="just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AutoNum type="arabicPeriod"/>
            </a:pPr>
            <a:r>
              <a:rPr lang="ru" sz="1800" dirty="0">
                <a:solidFill>
                  <a:schemeClr val="dk1"/>
                </a:solidFill>
                <a:highlight>
                  <a:srgbClr val="3C78D8"/>
                </a:highlight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ru" sz="1800" b="1" dirty="0">
                <a:solidFill>
                  <a:schemeClr val="dk1"/>
                </a:solidFill>
                <a:highlight>
                  <a:srgbClr val="3C78D8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" sz="1800" b="1" dirty="0">
                <a:solidFill>
                  <a:schemeClr val="tx1"/>
                </a:solidFill>
                <a:highlight>
                  <a:srgbClr val="3C78D8"/>
                </a:highlight>
                <a:latin typeface="Comic Sans MS"/>
                <a:ea typeface="Comic Sans MS"/>
                <a:cs typeface="Comic Sans MS"/>
                <a:sym typeface="Comic Sans MS"/>
              </a:rPr>
              <a:t>За что гном наказал Нильса?</a:t>
            </a:r>
          </a:p>
          <a:p>
            <a:pPr marL="360000" lvl="0" algn="just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lang="ru" sz="1800" b="1" dirty="0">
                <a:solidFill>
                  <a:schemeClr val="tx1"/>
                </a:solidFill>
                <a:highlight>
                  <a:srgbClr val="3C78D8"/>
                </a:highlight>
                <a:latin typeface="Comic Sans MS"/>
                <a:ea typeface="Comic Sans MS"/>
                <a:cs typeface="Comic Sans MS"/>
                <a:sym typeface="Comic Sans MS"/>
              </a:rPr>
              <a:t>Кто открыл сундук мамы Нильса?</a:t>
            </a:r>
          </a:p>
          <a:p>
            <a:pPr marL="360000" lvl="0" algn="just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lang="ru" sz="1800" b="1" dirty="0">
                <a:solidFill>
                  <a:schemeClr val="tx1"/>
                </a:solidFill>
                <a:highlight>
                  <a:srgbClr val="3C78D8"/>
                </a:highlight>
                <a:latin typeface="Comic Sans MS"/>
                <a:ea typeface="Comic Sans MS"/>
                <a:cs typeface="Comic Sans MS"/>
                <a:sym typeface="Comic Sans MS"/>
              </a:rPr>
              <a:t>Кто отсчитал десять страниц и сказал: «Чтобы к нашему возвращению все на зубок знал!» </a:t>
            </a:r>
          </a:p>
          <a:p>
            <a:pPr marL="360000" lvl="0" algn="just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lang="ru" sz="1800" b="1" dirty="0">
                <a:solidFill>
                  <a:schemeClr val="tx1"/>
                </a:solidFill>
                <a:highlight>
                  <a:srgbClr val="3C78D8"/>
                </a:highlight>
                <a:latin typeface="Comic Sans MS"/>
                <a:ea typeface="Comic Sans MS"/>
                <a:cs typeface="Comic Sans MS"/>
                <a:sym typeface="Comic Sans MS"/>
              </a:rPr>
              <a:t>К кому обратился Нильс за помощью, выйдя во двор маленьким? </a:t>
            </a:r>
          </a:p>
          <a:p>
            <a:pPr marL="360000" lvl="0" algn="just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lang="ru" sz="1800" b="1" dirty="0">
                <a:solidFill>
                  <a:schemeClr val="tx1"/>
                </a:solidFill>
                <a:highlight>
                  <a:srgbClr val="3C78D8"/>
                </a:highlight>
                <a:latin typeface="Comic Sans MS"/>
                <a:ea typeface="Comic Sans MS"/>
                <a:cs typeface="Comic Sans MS"/>
                <a:sym typeface="Comic Sans MS"/>
              </a:rPr>
              <a:t>Как звали лучшего маминого гуся?</a:t>
            </a:r>
          </a:p>
          <a:p>
            <a:pPr marL="360000" lvl="0" algn="just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lang="ru" sz="1800" b="1" dirty="0">
                <a:solidFill>
                  <a:schemeClr val="tx1"/>
                </a:solidFill>
                <a:highlight>
                  <a:srgbClr val="3C78D8"/>
                </a:highlight>
                <a:latin typeface="Comic Sans MS"/>
                <a:ea typeface="Comic Sans MS"/>
                <a:cs typeface="Comic Sans MS"/>
                <a:sym typeface="Comic Sans MS"/>
              </a:rPr>
              <a:t>Что сказала Акка перед тем как приняла Мартина в стаю? </a:t>
            </a:r>
          </a:p>
          <a:p>
            <a:pPr marL="360000" lvl="0" algn="just" rtl="0"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lang="ru" sz="1800" b="1" dirty="0">
                <a:solidFill>
                  <a:schemeClr val="tx1"/>
                </a:solidFill>
                <a:highlight>
                  <a:srgbClr val="3C78D8"/>
                </a:highlight>
                <a:latin typeface="Comic Sans MS"/>
                <a:ea typeface="Comic Sans MS"/>
                <a:cs typeface="Comic Sans MS"/>
                <a:sym typeface="Comic Sans MS"/>
              </a:rPr>
              <a:t>С помощью какого предмета Нильс победил крыс?</a:t>
            </a:r>
          </a:p>
          <a:p>
            <a:pPr marL="360000" lvl="0" algn="just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lang="ru" sz="1800" b="1" dirty="0">
                <a:solidFill>
                  <a:schemeClr val="tx1"/>
                </a:solidFill>
                <a:highlight>
                  <a:srgbClr val="3C78D8"/>
                </a:highlight>
                <a:latin typeface="Comic Sans MS"/>
                <a:ea typeface="Comic Sans MS"/>
                <a:cs typeface="Comic Sans MS"/>
                <a:sym typeface="Comic Sans MS"/>
              </a:rPr>
              <a:t> Какой второй поступок совершил Нильс?</a:t>
            </a:r>
          </a:p>
          <a:p>
            <a:pPr marL="360000" lvl="0" algn="just" rtl="0"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100000"/>
              <a:buFont typeface="Comic Sans MS"/>
              <a:buAutoNum type="arabicPeriod"/>
            </a:pPr>
            <a:r>
              <a:rPr lang="ru" sz="1800" b="1" dirty="0">
                <a:solidFill>
                  <a:schemeClr val="tx1"/>
                </a:solidFill>
                <a:highlight>
                  <a:srgbClr val="3C78D8"/>
                </a:highlight>
                <a:latin typeface="Comic Sans MS"/>
                <a:ea typeface="Comic Sans MS"/>
                <a:cs typeface="Comic Sans MS"/>
                <a:sym typeface="Comic Sans MS"/>
              </a:rPr>
              <a:t>После чего Нильс решил, что ему никогда не превратиться в человека?</a:t>
            </a:r>
          </a:p>
          <a:p>
            <a:pPr lvl="0" algn="l" rtl="0">
              <a:lnSpc>
                <a:spcPct val="146818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400" dirty="0">
              <a:solidFill>
                <a:schemeClr val="dk1"/>
              </a:solidFill>
              <a:highlight>
                <a:srgbClr val="3C78D8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l" rtl="0">
              <a:lnSpc>
                <a:spcPct val="146818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400" b="1" dirty="0">
              <a:solidFill>
                <a:schemeClr val="dk1"/>
              </a:solidFill>
              <a:highlight>
                <a:srgbClr val="3C78D8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just" rt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sz="16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just" rt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None/>
            </a:pPr>
            <a:endParaRPr sz="16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 algn="just" rtl="0">
              <a:lnSpc>
                <a:spcPct val="115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68750"/>
              <a:buFont typeface="Arial"/>
              <a:buNone/>
            </a:pPr>
            <a:endParaRPr sz="1600" b="1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4254825" y="143625"/>
            <a:ext cx="4577400" cy="4829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107725" y="-80750"/>
            <a:ext cx="4254900" cy="514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rgbClr val="FF0000"/>
                </a:solidFill>
              </a:rPr>
              <a:t>Обеими руками он вцепился в лисий хвост и дернул что было силы.</a:t>
            </a:r>
          </a:p>
          <a:p>
            <a:pPr lvl="0" algn="l" rtl="0">
              <a:spcBef>
                <a:spcPts val="0"/>
              </a:spcBef>
              <a:buNone/>
            </a:pPr>
            <a:r>
              <a:rPr lang="ru" sz="3000">
                <a:solidFill>
                  <a:srgbClr val="FF0000"/>
                </a:solidFill>
              </a:rPr>
              <a:t>    От неожиданности Смирре выпустил гуся. Только на секунду. Но и секунды было достаточно. 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>
                <a:solidFill>
                  <a:srgbClr val="FF0000"/>
                </a:solidFill>
              </a:rPr>
              <a:t>   Не теряя времени, гусь рванулся вверх.</a:t>
            </a:r>
          </a:p>
          <a:p>
            <a:pPr lvl="0" algn="l">
              <a:spcBef>
                <a:spcPts val="0"/>
              </a:spcBef>
              <a:buNone/>
            </a:pPr>
            <a:endParaRPr sz="2400">
              <a:solidFill>
                <a:srgbClr val="FF0000"/>
              </a:solidFill>
            </a:endParaRPr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7975" y="49750"/>
            <a:ext cx="4577400" cy="50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6683050" y="81650"/>
            <a:ext cx="2309400" cy="478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latin typeface="Comic Sans MS"/>
                <a:ea typeface="Comic Sans MS"/>
                <a:cs typeface="Comic Sans MS"/>
                <a:sym typeface="Comic Sans MS"/>
              </a:rPr>
              <a:t>Тут Нильсу пришло на ум, что он продешевил. Вдобавок к золотой монете ведь можно было потребовать, чтобы гном учил за него уроки.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81650"/>
            <a:ext cx="6453000" cy="457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650" y="0"/>
            <a:ext cx="6601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059100" y="350075"/>
            <a:ext cx="2773200" cy="384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311700" y="125"/>
            <a:ext cx="5505000" cy="514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Нильс прямо глазам не верил. На краю сундука сидел маленький человечек. Он словно сошел с воскресной картинки в календаре. На голове - широкополая шляпа, черный кафтанчик украшен кружевным воротником и манжетами, чулки у колен завязаны пышными бантами, а на красных сафьяновых башмачках поблескивают серебряные пряжки.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9100" y="305025"/>
            <a:ext cx="2773200" cy="398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59075" y="402000"/>
            <a:ext cx="2353200" cy="3179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2854500" y="493700"/>
            <a:ext cx="5932800" cy="4120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отец отсчитал десять страниц и строго-настрого приказал: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- Чтобы к нашему возвращению все назубок знал. Сам проверю.</a:t>
            </a:r>
          </a:p>
          <a:p>
            <a:pPr lvl="0">
              <a:spcBef>
                <a:spcPts val="0"/>
              </a:spcBef>
              <a:buNone/>
            </a:pPr>
            <a:endParaRPr sz="3000" b="1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l="6373" r="47507" b="-13417"/>
          <a:stretch/>
        </p:blipFill>
        <p:spPr>
          <a:xfrm>
            <a:off x="205850" y="402000"/>
            <a:ext cx="2459650" cy="348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422500" cy="4177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25675" y="62825"/>
            <a:ext cx="8963700" cy="5080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/>
              <a:t>- </a:t>
            </a:r>
            <a:r>
              <a:rPr lang="ru" sz="24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Милый котик, - сказал он, - ты знаешь все закоулки, все дыры, все норки на нашем дворе. Будь добр, скажи, где мне найти гнома? Он ведь не мог далеко уйти.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Кот ответил не сразу. Он уселся, обвил хвостом передние лапы и посмотрел на мальчика. Это был огромный черный кот, с большим белым пятном на груди. Его гладкая шерстка так и блестела на солнце. Вид у кота был вполне добродушный. Он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даже втянул свои когти и зажмурил желтые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глаза с узенькой-преузенькой полоской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посредине.</a:t>
            </a:r>
          </a:p>
          <a:p>
            <a:pPr lvl="0">
              <a:spcBef>
                <a:spcPts val="0"/>
              </a:spcBef>
              <a:buNone/>
            </a:pPr>
            <a:endParaRPr sz="2400" b="1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5750" y="3089150"/>
            <a:ext cx="1933625" cy="197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646800" cy="4536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326650" y="445025"/>
            <a:ext cx="4505700" cy="412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4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Лучшего маминого гуся звали Мартин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25" y="129825"/>
            <a:ext cx="3717776" cy="485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4134775" y="579275"/>
            <a:ext cx="4697400" cy="417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51650" y="249675"/>
            <a:ext cx="3633300" cy="4394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Научиться  тому, чего не умеешь никогда не поздно</a:t>
            </a:r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875" y="339575"/>
            <a:ext cx="5013650" cy="446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11700" y="384900"/>
            <a:ext cx="3593400" cy="458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000">
                <a:latin typeface="Comic Sans MS"/>
                <a:ea typeface="Comic Sans MS"/>
                <a:cs typeface="Comic Sans MS"/>
                <a:sym typeface="Comic Sans MS"/>
              </a:rPr>
              <a:t>С  помощью дудочки 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 flipH="1">
            <a:off x="4968375" y="4254825"/>
            <a:ext cx="148200" cy="242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600"/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8975" y="152400"/>
            <a:ext cx="3421302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0"/>
            <a:ext cx="84871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5330100" y="445025"/>
            <a:ext cx="35022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4800">
                <a:latin typeface="Comic Sans MS"/>
                <a:ea typeface="Comic Sans MS"/>
                <a:cs typeface="Comic Sans MS"/>
                <a:sym typeface="Comic Sans MS"/>
              </a:rPr>
              <a:t>Нильс спас бельчонка Тирле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9134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275" y="90388"/>
            <a:ext cx="4962725" cy="496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41750" y="188500"/>
            <a:ext cx="2989200" cy="870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>
                <a:solidFill>
                  <a:srgbClr val="00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Мечта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2856800" y="915600"/>
            <a:ext cx="6191400" cy="4227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Мечта стать писательницей преследовала шведскую девочку Сельму Оттилию Лувису Лагерлёф (р. 20.11.1858) с семи лет. Развитию её буйного воображения способствовали обстоятельства не самого приятного характера. С 3-х лет Сельму парализовало, и, прикованная к постели, девочка могла часами слушала сказки, которые рассказывала её любимая бабушка.</a:t>
            </a:r>
          </a:p>
          <a:p>
            <a:pPr lvl="0">
              <a:spcBef>
                <a:spcPts val="0"/>
              </a:spcBef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00" y="52013"/>
            <a:ext cx="278130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37988"/>
            <a:ext cx="1885950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709100" y="336425"/>
            <a:ext cx="3269400" cy="4717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46818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ru" sz="3600" b="1">
                <a:highlight>
                  <a:srgbClr val="3C78D8"/>
                </a:highlight>
                <a:latin typeface="Comic Sans MS"/>
                <a:ea typeface="Comic Sans MS"/>
                <a:cs typeface="Comic Sans MS"/>
                <a:sym typeface="Comic Sans MS"/>
              </a:rPr>
              <a:t>После услышанного разговора двух сов о страшной тайне...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71875" y="90000"/>
            <a:ext cx="4752000" cy="514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46818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54751" y="89950"/>
            <a:ext cx="4933774" cy="496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398100" y="-59125"/>
            <a:ext cx="8132400" cy="4879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 flipH="1">
            <a:off x="8211025" y="4117125"/>
            <a:ext cx="69900" cy="46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2" name="Shape 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100" y="0"/>
            <a:ext cx="8066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4123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365575" y="445025"/>
            <a:ext cx="8520600" cy="4240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60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СПАСИБО ЗА ВНИМАНИЕ!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375750" y="313700"/>
            <a:ext cx="8392500" cy="754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480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Сказочное событие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311700" y="1014350"/>
            <a:ext cx="8520600" cy="335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девятилетнем возрасте её отправляют на лечение в Стокгольм. И столичным врачам удаётся сделать невозможное — девочка вновь стала ходить, хотя и до конца жизни хромала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 rot="10800000" flipH="1">
            <a:off x="311698" y="-6077125"/>
            <a:ext cx="1869600" cy="6821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3482850" y="744575"/>
            <a:ext cx="4694700" cy="3905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Сельма окончила педагогическое училище и стала работать в школе для девочек в </a:t>
            </a:r>
          </a:p>
          <a:p>
            <a:pPr lvl="0">
              <a:spcBef>
                <a:spcPts val="0"/>
              </a:spcBef>
              <a:buNone/>
            </a:pPr>
            <a:r>
              <a:rPr lang="ru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г. Ландскруна.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19375"/>
            <a:ext cx="3043800" cy="434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538575" y="116700"/>
            <a:ext cx="8130900" cy="222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48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endParaRPr sz="48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endParaRPr sz="48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endParaRPr sz="48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endParaRPr sz="4800"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Учительница становится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писательницей</a:t>
            </a:r>
          </a:p>
          <a:p>
            <a:pPr lvl="0">
              <a:spcBef>
                <a:spcPts val="0"/>
              </a:spcBef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700150" y="1840175"/>
            <a:ext cx="7414500" cy="3079200"/>
          </a:xfrm>
          <a:prstGeom prst="rect">
            <a:avLst/>
          </a:prstGeom>
          <a:solidFill>
            <a:srgbClr val="3D85C6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В начале ХХ века руководитель Всеобщего союза учителей народных школ – Альфред Далин — инициировал смелый педагогический эксперимент. Он подумал: а что если создать школьные учебники не в привычном сухом стиле, а похожими на увлекательные литературные произведения?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311700" y="137475"/>
            <a:ext cx="8520600" cy="4853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ubTitle" idx="1"/>
          </p:nvPr>
        </p:nvSpPr>
        <p:spPr>
          <a:xfrm>
            <a:off x="2491550" y="179525"/>
            <a:ext cx="6296400" cy="3986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 замыслу каждый учебник должны были писать два человека: собственно писатель и специалист по предмету. Неудивительно, что среди первых претендентов, способных воплотить эту идею, была Сельма Лагерлёф. Она была и учительницей, и писательницей в одном флаконе, поэтому сразу отказалась от соавторов.</a:t>
            </a:r>
          </a:p>
          <a:p>
            <a:pPr lvl="0" algn="l">
              <a:spcBef>
                <a:spcPts val="0"/>
              </a:spcBef>
              <a:buNone/>
            </a:pPr>
            <a:endParaRPr sz="2400" b="1">
              <a:solidFill>
                <a:schemeClr val="dk1"/>
              </a:solidFill>
            </a:endParaRP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50" y="514463"/>
            <a:ext cx="1943100" cy="30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311700" y="0"/>
            <a:ext cx="8520600" cy="1481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4800" b="1">
                <a:solidFill>
                  <a:srgbClr val="008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Учебник становится сказкой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311700" y="1481100"/>
            <a:ext cx="8520600" cy="3357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ru" sz="3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 ноября 1906 года первый том «Удивительного путешествия Нильса Хольгерссона с дикими гусями по Швеции» появился на прилавках магазинов.</a:t>
            </a:r>
          </a:p>
          <a:p>
            <a:pPr lvl="0">
              <a:spcBef>
                <a:spcPts val="0"/>
              </a:spcBef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1140000" y="233375"/>
            <a:ext cx="7692300" cy="1303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rgbClr val="38761D"/>
                </a:solidFill>
              </a:rPr>
              <a:t>Слава Сельмы Лагерлёф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312900" y="1660650"/>
            <a:ext cx="8518200" cy="348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После «Нильса» слава Сельмы Лагерлёф приобретает сначала национальный, а потом и всемирный размах. В 1909 году писательница становится первой женщиной-лауреатом Нобелевской премии по литературе, которую ей вручили,  «как дань высокому идеализму, яркому воображению и духовному проникновению, которые отличают все её произведения». В 1914 году Лагерлёф снова становится первой — первой женщиной-членом Шведской Академии.</a:t>
            </a:r>
          </a:p>
          <a:p>
            <a:pPr lvl="0">
              <a:spcBef>
                <a:spcPts val="0"/>
              </a:spcBef>
              <a:buNone/>
            </a:pPr>
            <a:r>
              <a:rPr lang="ru" sz="1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Нильс верхом на гусе становится одним из неофициальных символов Швеции, а в 1991 году портреты писательницы и её героев украсили банкноту номиналом 20 шведских крон.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4308025" y="448825"/>
            <a:ext cx="4641600" cy="1364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ru" sz="36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А ты, хорошо знаешь эту сказку?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4308025" y="2935300"/>
            <a:ext cx="3985500" cy="1723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>
                <a:solidFill>
                  <a:schemeClr val="lt1"/>
                </a:solidFill>
              </a:rPr>
              <a:t>Попробуй ответить на вопросы викторины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5" y="58100"/>
            <a:ext cx="3985550" cy="492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747</Words>
  <Application>Microsoft Office PowerPoint</Application>
  <PresentationFormat>Экран (16:9)</PresentationFormat>
  <Paragraphs>69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Simple Light</vt:lpstr>
      <vt:lpstr>История создания сказки</vt:lpstr>
      <vt:lpstr>Мечта</vt:lpstr>
      <vt:lpstr>Сказочное событие</vt:lpstr>
      <vt:lpstr>Слайд 4</vt:lpstr>
      <vt:lpstr>     Учительница становится  писательницей </vt:lpstr>
      <vt:lpstr>     </vt:lpstr>
      <vt:lpstr>Учебник становится сказкой</vt:lpstr>
      <vt:lpstr>Слава Сельмы Лагерлёф</vt:lpstr>
      <vt:lpstr>А ты, хорошо знаешь эту сказку?</vt:lpstr>
      <vt:lpstr>Вопросы викторины</vt:lpstr>
      <vt:lpstr>Слайд 11</vt:lpstr>
      <vt:lpstr>Тут Нильсу пришло на ум, что он продешевил. Вдобавок к золотой монете ведь можно было потребовать, чтобы гном учил за него уроки.</vt:lpstr>
      <vt:lpstr>Слайд 13</vt:lpstr>
      <vt:lpstr>Слайд 14</vt:lpstr>
      <vt:lpstr>Слайд 15</vt:lpstr>
      <vt:lpstr>Слайд 16</vt:lpstr>
      <vt:lpstr>Слайд 17</vt:lpstr>
      <vt:lpstr>С  помощью дудочки </vt:lpstr>
      <vt:lpstr>Нильс спас бельчонка Тирле</vt:lpstr>
      <vt:lpstr>После услышанного разговора двух сов о страшной тайне...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сказки</dc:title>
  <cp:lastModifiedBy>БИБЛИОТЕКА</cp:lastModifiedBy>
  <cp:revision>2</cp:revision>
  <dcterms:modified xsi:type="dcterms:W3CDTF">2017-10-26T04:42:36Z</dcterms:modified>
</cp:coreProperties>
</file>