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DNS\Desktop\Лилия новое\КАРТИНКИ\школа\matematika_carica_nauk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9" y="31901"/>
            <a:ext cx="9112458" cy="682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1556792"/>
            <a:ext cx="74888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spcAft>
                <a:spcPts val="0"/>
              </a:spcAft>
            </a:pP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Segoe UI Symbol" pitchFamily="34" charset="0"/>
              </a:rPr>
              <a:t>«Кто смолоду делает и думает сам,</a:t>
            </a:r>
          </a:p>
          <a:p>
            <a:pPr indent="342900" algn="ctr">
              <a:spcAft>
                <a:spcPts val="0"/>
              </a:spcAft>
            </a:pP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Segoe UI Symbol" pitchFamily="34" charset="0"/>
              </a:rPr>
              <a:t> тот и становится потом надежнее,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Segoe UI Symbol" pitchFamily="34" charset="0"/>
              </a:rPr>
              <a:t>                                                                                                </a:t>
            </a: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Segoe UI Symbol" pitchFamily="34" charset="0"/>
              </a:rPr>
              <a:t>крепче, умнее» </a:t>
            </a:r>
            <a:endParaRPr lang="ru-RU" sz="4400" b="1" dirty="0" smtClean="0">
              <a:solidFill>
                <a:schemeClr val="accent6">
                  <a:lumMod val="50000"/>
                </a:schemeClr>
              </a:solidFill>
              <a:latin typeface="Times New Roman"/>
              <a:ea typeface="Segoe UI Symbol" pitchFamily="34" charset="0"/>
            </a:endParaRPr>
          </a:p>
          <a:p>
            <a:pPr indent="342900" algn="ctr">
              <a:spcAft>
                <a:spcPts val="0"/>
              </a:spcAft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Segoe UI Symbol" pitchFamily="34" charset="0"/>
              </a:rPr>
              <a:t>                         (</a:t>
            </a: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Segoe UI Symbol" pitchFamily="34" charset="0"/>
              </a:rPr>
              <a:t>В. Шукшин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Segoe UI Symbol" pitchFamily="34" charset="0"/>
              </a:rPr>
              <a:t>) </a:t>
            </a:r>
            <a:endParaRPr lang="ru-RU" sz="4400" b="1" dirty="0">
              <a:solidFill>
                <a:schemeClr val="accent6">
                  <a:lumMod val="50000"/>
                </a:schemeClr>
              </a:solidFill>
              <a:effectLst/>
              <a:latin typeface="Times New Roman"/>
              <a:ea typeface="Segoe UI Symbo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28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43808" y="1700808"/>
            <a:ext cx="32003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Цифровой диктант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604" y="3068960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Критерии оценивания: </a:t>
            </a:r>
            <a:endParaRPr lang="ru-RU" sz="28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5» - все примеры сделаны правильно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4» - одна ошибка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3» - две ошибки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2» - более двух ошибок</a:t>
            </a:r>
            <a:endParaRPr lang="ru-RU" sz="2800" dirty="0">
              <a:effectLst/>
              <a:latin typeface="Times New Roman"/>
              <a:ea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39842" y="2414900"/>
            <a:ext cx="1396254" cy="5820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915815" y="2348880"/>
            <a:ext cx="23578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Ответ: </a:t>
            </a: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01001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702352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5590" y="1988840"/>
            <a:ext cx="7618777" cy="10801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5591" y="3453290"/>
            <a:ext cx="8280920" cy="16805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5591" y="1702125"/>
            <a:ext cx="8280920" cy="343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u="sng" dirty="0">
                <a:solidFill>
                  <a:srgbClr val="000000"/>
                </a:solidFill>
                <a:latin typeface="Verdana"/>
                <a:ea typeface="Times New Roman"/>
              </a:rPr>
              <a:t>Часть 1</a:t>
            </a:r>
            <a:r>
              <a:rPr lang="ru-RU" sz="1600" b="1" dirty="0">
                <a:solidFill>
                  <a:srgbClr val="000000"/>
                </a:solidFill>
                <a:latin typeface="Verdana"/>
                <a:ea typeface="Times New Roman"/>
              </a:rPr>
              <a:t>  </a:t>
            </a:r>
            <a:endParaRPr lang="ru-RU" sz="2800" b="1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Укажите выражение, тождественно равное многочлену 4х² - </a:t>
            </a:r>
            <a:r>
              <a:rPr lang="ru-RU" sz="2000" b="1" dirty="0" smtClean="0">
                <a:latin typeface="Times New Roman"/>
                <a:ea typeface="Times New Roman"/>
              </a:rPr>
              <a:t>6ху</a:t>
            </a:r>
          </a:p>
          <a:p>
            <a:pPr algn="just">
              <a:spcAft>
                <a:spcPts val="0"/>
              </a:spcAft>
            </a:pPr>
            <a:endParaRPr lang="ru-RU" sz="20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</a:rPr>
              <a:t>А) -2х(-3у-2х)     Б) -2х(3у-2х)           В) -2х(3у+2х)       Г) -2х(-2х-3у)  </a:t>
            </a:r>
            <a:r>
              <a:rPr lang="ru-RU" dirty="0">
                <a:latin typeface="Times New Roman"/>
                <a:ea typeface="Times New Roman"/>
              </a:rPr>
              <a:t>  </a:t>
            </a:r>
            <a:endParaRPr lang="ru-RU" dirty="0" smtClean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333399"/>
                </a:solidFill>
                <a:latin typeface="Verdana"/>
                <a:ea typeface="Times New Roman"/>
              </a:rPr>
              <a:t> </a:t>
            </a:r>
            <a:r>
              <a:rPr lang="ru-RU" sz="1600" b="1" u="sng" dirty="0">
                <a:solidFill>
                  <a:srgbClr val="000000"/>
                </a:solidFill>
                <a:latin typeface="Verdana"/>
                <a:ea typeface="Times New Roman"/>
              </a:rPr>
              <a:t>Часть 2</a:t>
            </a:r>
            <a:r>
              <a:rPr lang="ru-RU" sz="1600" b="1" dirty="0">
                <a:solidFill>
                  <a:srgbClr val="000000"/>
                </a:solidFill>
                <a:latin typeface="Verdana"/>
                <a:ea typeface="Times New Roman"/>
              </a:rPr>
              <a:t> </a:t>
            </a:r>
            <a:endParaRPr lang="ru-RU" sz="2800" b="1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Длина детской площадки прямоугольной формы на 5м больше её ширины. Длину площадки увеличили на 2 м, а ширину – на 5м, при этом её площадь увеличилась на 280м². Найдите площадь новой детской площадки.</a:t>
            </a:r>
          </a:p>
          <a:p>
            <a:pPr algn="just">
              <a:spcAft>
                <a:spcPts val="0"/>
              </a:spcAft>
            </a:pPr>
            <a:endParaRPr lang="ru-RU" sz="1100" b="1" u="sng" dirty="0" smtClean="0">
              <a:solidFill>
                <a:srgbClr val="000000"/>
              </a:solidFill>
              <a:latin typeface="Verdana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46216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844824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b="1" dirty="0" smtClean="0">
                <a:latin typeface="Times New Roman"/>
                <a:ea typeface="Times New Roman"/>
              </a:rPr>
              <a:t>                        </a:t>
            </a:r>
            <a:r>
              <a:rPr lang="ru-RU" sz="2800" b="1" u="sng" dirty="0" smtClean="0">
                <a:latin typeface="Times New Roman"/>
                <a:ea typeface="Times New Roman"/>
              </a:rPr>
              <a:t>Домашнее </a:t>
            </a:r>
            <a:r>
              <a:rPr lang="ru-RU" sz="2800" b="1" u="sng" dirty="0">
                <a:latin typeface="Times New Roman"/>
                <a:ea typeface="Times New Roman"/>
              </a:rPr>
              <a:t>задание:</a:t>
            </a:r>
            <a:endParaRPr lang="ru-RU" sz="28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ru-RU" sz="2800" dirty="0" smtClean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3200" b="1" i="1" dirty="0" smtClean="0">
                <a:latin typeface="Times New Roman"/>
                <a:ea typeface="Times New Roman"/>
              </a:rPr>
              <a:t>Составить </a:t>
            </a:r>
            <a:r>
              <a:rPr lang="ru-RU" sz="3200" b="1" i="1" dirty="0">
                <a:latin typeface="Times New Roman"/>
                <a:ea typeface="Times New Roman"/>
              </a:rPr>
              <a:t>кроссворд по теме «Многочлены и одночлены» (10-15 слов</a:t>
            </a:r>
            <a:r>
              <a:rPr lang="ru-RU" sz="3200" b="1" i="1" dirty="0" smtClean="0">
                <a:latin typeface="Times New Roman"/>
                <a:ea typeface="Times New Roman"/>
              </a:rPr>
              <a:t>)</a:t>
            </a:r>
            <a:endParaRPr lang="ru-RU" sz="3200" b="1" i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20652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61317" y="2967335"/>
            <a:ext cx="782137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урок!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1517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DNS\Desktop\Лилия новое\КАРТИНКИ\школа\matematika_carica_nauk_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536" y="2852936"/>
            <a:ext cx="7632848" cy="36724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043772"/>
              </p:ext>
            </p:extLst>
          </p:nvPr>
        </p:nvGraphicFramePr>
        <p:xfrm>
          <a:off x="395536" y="2852936"/>
          <a:ext cx="7632844" cy="37033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76106"/>
                <a:gridCol w="476903"/>
                <a:gridCol w="479296"/>
                <a:gridCol w="481688"/>
                <a:gridCol w="481688"/>
                <a:gridCol w="476106"/>
                <a:gridCol w="481688"/>
                <a:gridCol w="454573"/>
                <a:gridCol w="481688"/>
                <a:gridCol w="481688"/>
                <a:gridCol w="489664"/>
                <a:gridCol w="481688"/>
                <a:gridCol w="476903"/>
                <a:gridCol w="476903"/>
                <a:gridCol w="455371"/>
                <a:gridCol w="480891"/>
              </a:tblGrid>
              <a:tr h="4091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1.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2.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Й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4.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Ф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5.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6.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Ф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7.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8.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9.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67296" y="1507867"/>
            <a:ext cx="8784976" cy="1554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3188" algn="l"/>
                <a:tab pos="2286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Кроссворд «ПУТАНИЦА»    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3188" algn="l"/>
                <a:tab pos="2286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данной таблице найдите математические понятия, имеющие по одной пропущенной букве. Какое слово получилось в вертикальном столбце?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3188" algn="l"/>
                <a:tab pos="228600" algn="l"/>
              </a:tabLst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3188" algn="l"/>
                <a:tab pos="2286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94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43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1772816"/>
            <a:ext cx="7632848" cy="49015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103683"/>
              </p:ext>
            </p:extLst>
          </p:nvPr>
        </p:nvGraphicFramePr>
        <p:xfrm>
          <a:off x="756423" y="1772816"/>
          <a:ext cx="7632001" cy="49377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76053"/>
                <a:gridCol w="476850"/>
                <a:gridCol w="479243"/>
                <a:gridCol w="481635"/>
                <a:gridCol w="481635"/>
                <a:gridCol w="476053"/>
                <a:gridCol w="481635"/>
                <a:gridCol w="454523"/>
                <a:gridCol w="481635"/>
                <a:gridCol w="481635"/>
                <a:gridCol w="489610"/>
                <a:gridCol w="481635"/>
                <a:gridCol w="476850"/>
                <a:gridCol w="476850"/>
                <a:gridCol w="455321"/>
                <a:gridCol w="480838"/>
              </a:tblGrid>
              <a:tr h="504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</a:rPr>
                        <a:t>м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</a:rPr>
                        <a:t>н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</a:rPr>
                        <a:t>о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Й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</a:rPr>
                        <a:t>г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Ф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</a:rPr>
                        <a:t>0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</a:rPr>
                        <a:t>ч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Ф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</a:rPr>
                        <a:t>л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</a:rPr>
                        <a:t>е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Ц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03505" algn="l"/>
                          <a:tab pos="228600" algn="l"/>
                        </a:tabLs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</a:rPr>
                        <a:t>н</a:t>
                      </a:r>
                      <a:endParaRPr lang="ru-RU" sz="360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5964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2295772"/>
            <a:ext cx="82089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/>
                <a:ea typeface="Times New Roman"/>
              </a:rPr>
              <a:t>Многочлен </a:t>
            </a:r>
            <a:r>
              <a:rPr lang="ru-RU" sz="3200" dirty="0">
                <a:latin typeface="Times New Roman"/>
                <a:ea typeface="Times New Roman"/>
              </a:rPr>
              <a:t>- это алгебраическая сумма одночленов</a:t>
            </a:r>
            <a:r>
              <a:rPr lang="ru-RU" sz="3200" dirty="0" smtClean="0">
                <a:latin typeface="Times New Roman"/>
                <a:ea typeface="Times New Roman"/>
              </a:rPr>
              <a:t>.</a:t>
            </a:r>
          </a:p>
          <a:p>
            <a:endParaRPr lang="ru-RU" sz="2800" dirty="0" smtClean="0">
              <a:latin typeface="Times New Roman"/>
              <a:ea typeface="Times New Roman"/>
            </a:endParaRPr>
          </a:p>
          <a:p>
            <a:r>
              <a:rPr lang="ru-RU" sz="3200" dirty="0" smtClean="0">
                <a:latin typeface="Times New Roman"/>
                <a:ea typeface="Times New Roman"/>
              </a:rPr>
              <a:t> </a:t>
            </a:r>
            <a:r>
              <a:rPr lang="ru-RU" sz="3200" b="1" dirty="0" smtClean="0">
                <a:latin typeface="Times New Roman"/>
                <a:ea typeface="Times New Roman"/>
              </a:rPr>
              <a:t>Одночлен</a:t>
            </a:r>
            <a:r>
              <a:rPr lang="ru-RU" sz="3200" i="1" dirty="0">
                <a:latin typeface="Times New Roman"/>
                <a:ea typeface="Times New Roman"/>
              </a:rPr>
              <a:t> </a:t>
            </a:r>
            <a:r>
              <a:rPr lang="ru-RU" sz="3200" dirty="0">
                <a:latin typeface="Times New Roman"/>
                <a:ea typeface="Times New Roman"/>
              </a:rPr>
              <a:t>- произведение числовых и буквенных множителей. 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711811" y="1657806"/>
            <a:ext cx="5113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 smtClean="0">
                <a:latin typeface="Adobe Gothic Std B" pitchFamily="34" charset="-128"/>
                <a:ea typeface="Adobe Gothic Std B" pitchFamily="34" charset="-128"/>
              </a:rPr>
              <a:t>ИСТОРИЧЕСКАЯ СПРАВКА</a:t>
            </a:r>
            <a:endParaRPr lang="ru-RU" sz="2000" u="sng" dirty="0"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4265" y="5013176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/>
                <a:ea typeface="Times New Roman"/>
              </a:rPr>
              <a:t>Одночлен обычно считают частным случаем многочлена.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81735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5" y="0"/>
            <a:ext cx="9115935" cy="683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11811" y="1657806"/>
            <a:ext cx="5113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 smtClean="0">
                <a:latin typeface="Adobe Gothic Std B" pitchFamily="34" charset="-128"/>
                <a:ea typeface="Adobe Gothic Std B" pitchFamily="34" charset="-128"/>
              </a:rPr>
              <a:t>ИСТОРИЧЕСКАЯ СПРАВКА</a:t>
            </a:r>
            <a:endParaRPr lang="ru-RU" sz="2000" u="sng" dirty="0"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090352"/>
            <a:ext cx="82089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/>
                <a:ea typeface="Times New Roman"/>
              </a:rPr>
              <a:t>Одночлен – это многочлен, в состав которого входит всего один член, и его называют – </a:t>
            </a:r>
            <a:r>
              <a:rPr lang="ru-RU" sz="3600" b="1" dirty="0">
                <a:latin typeface="Times New Roman"/>
                <a:ea typeface="Times New Roman"/>
              </a:rPr>
              <a:t>моном</a:t>
            </a:r>
            <a:r>
              <a:rPr lang="ru-RU" sz="3200" dirty="0">
                <a:latin typeface="Times New Roman"/>
                <a:ea typeface="Times New Roman"/>
              </a:rPr>
              <a:t>. </a:t>
            </a:r>
            <a:endParaRPr lang="ru-RU" sz="3200" dirty="0" smtClean="0">
              <a:latin typeface="Times New Roman"/>
              <a:ea typeface="Times New Roman"/>
            </a:endParaRPr>
          </a:p>
          <a:p>
            <a:endParaRPr lang="ru-RU" sz="3200" dirty="0" smtClean="0">
              <a:latin typeface="Times New Roman"/>
              <a:ea typeface="Times New Roman"/>
            </a:endParaRPr>
          </a:p>
          <a:p>
            <a:r>
              <a:rPr lang="ru-RU" sz="3200" dirty="0" smtClean="0">
                <a:latin typeface="Times New Roman"/>
                <a:ea typeface="Times New Roman"/>
              </a:rPr>
              <a:t>Слагаемые </a:t>
            </a:r>
            <a:r>
              <a:rPr lang="ru-RU" sz="3200" dirty="0">
                <a:latin typeface="Times New Roman"/>
                <a:ea typeface="Times New Roman"/>
              </a:rPr>
              <a:t>(одночлены), из которых состоит многочлен, называют членами многочлена: если их два, то говорят, что дан двучлен, или </a:t>
            </a:r>
            <a:r>
              <a:rPr lang="ru-RU" sz="3600" b="1" dirty="0">
                <a:latin typeface="Times New Roman"/>
                <a:ea typeface="Times New Roman"/>
              </a:rPr>
              <a:t>бином</a:t>
            </a:r>
            <a:r>
              <a:rPr lang="ru-RU" sz="3200" dirty="0">
                <a:latin typeface="Times New Roman"/>
                <a:ea typeface="Times New Roman"/>
              </a:rPr>
              <a:t>, например 2а+в.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2490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11811" y="1657806"/>
            <a:ext cx="5113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 smtClean="0">
                <a:latin typeface="Adobe Gothic Std B" pitchFamily="34" charset="-128"/>
                <a:ea typeface="Adobe Gothic Std B" pitchFamily="34" charset="-128"/>
              </a:rPr>
              <a:t>ИСТОРИЧЕСКАЯ СПРАВКА</a:t>
            </a:r>
            <a:endParaRPr lang="ru-RU" sz="2000" u="sng" dirty="0"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2276871"/>
            <a:ext cx="777686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Если их три, то говорят 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трёхчленом или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трином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например 2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2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– 5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2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+с.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861048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>Если слагаемых,    т. е. одночленов больше </a:t>
            </a:r>
            <a:r>
              <a:rPr lang="ru-RU" sz="3200" dirty="0" smtClean="0">
                <a:latin typeface="Times New Roman"/>
                <a:ea typeface="Times New Roman"/>
              </a:rPr>
              <a:t>  </a:t>
            </a:r>
          </a:p>
          <a:p>
            <a:pPr indent="342900"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Times New Roman"/>
              </a:rPr>
              <a:t>трёх</a:t>
            </a:r>
            <a:r>
              <a:rPr lang="ru-RU" sz="3200" dirty="0">
                <a:latin typeface="Times New Roman"/>
                <a:ea typeface="Times New Roman"/>
              </a:rPr>
              <a:t>, то говорят просто </a:t>
            </a:r>
            <a:r>
              <a:rPr lang="ru-RU" sz="3200" b="1" dirty="0">
                <a:latin typeface="Times New Roman"/>
                <a:ea typeface="Times New Roman"/>
              </a:rPr>
              <a:t>многочлен</a:t>
            </a:r>
            <a:r>
              <a:rPr lang="ru-RU" sz="3200" dirty="0">
                <a:latin typeface="Times New Roman"/>
                <a:ea typeface="Times New Roman"/>
              </a:rPr>
              <a:t>. 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57788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29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5576" y="2708920"/>
            <a:ext cx="4032448" cy="457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916832"/>
            <a:ext cx="7776864" cy="40318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b="1" u="sng" dirty="0" smtClean="0">
                <a:latin typeface="Times New Roman"/>
                <a:ea typeface="Times New Roman"/>
              </a:rPr>
              <a:t>Найди </a:t>
            </a:r>
            <a:r>
              <a:rPr lang="ru-RU" sz="4000" b="1" u="sng" dirty="0">
                <a:latin typeface="Times New Roman"/>
                <a:ea typeface="Times New Roman"/>
              </a:rPr>
              <a:t>ошибку: </a:t>
            </a:r>
            <a:endParaRPr lang="ru-RU" sz="4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4400" dirty="0">
                <a:latin typeface="Times New Roman"/>
                <a:ea typeface="Times New Roman"/>
              </a:rPr>
              <a:t>12х+3х+2х=17х³  </a:t>
            </a:r>
            <a:endParaRPr lang="ru-RU" sz="440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4400" dirty="0" smtClean="0">
                <a:latin typeface="Times New Roman"/>
                <a:ea typeface="Times New Roman"/>
              </a:rPr>
              <a:t>      </a:t>
            </a:r>
            <a:endParaRPr lang="ru-RU" sz="4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4400" dirty="0">
                <a:latin typeface="Times New Roman"/>
                <a:ea typeface="Times New Roman"/>
              </a:rPr>
              <a:t>(2-х)(х-7)=2х+14-х+7х </a:t>
            </a:r>
            <a:endParaRPr lang="ru-RU" sz="440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4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4400" dirty="0">
                <a:latin typeface="Times New Roman"/>
                <a:ea typeface="Times New Roman"/>
              </a:rPr>
              <a:t>(7</a:t>
            </a:r>
            <a:r>
              <a:rPr lang="el-GR" sz="4400" dirty="0">
                <a:latin typeface="Times New Roman"/>
                <a:ea typeface="Times New Roman"/>
              </a:rPr>
              <a:t>α</a:t>
            </a:r>
            <a:r>
              <a:rPr lang="ru-RU" sz="4400" b="1" baseline="30000" dirty="0">
                <a:latin typeface="Times New Roman"/>
                <a:ea typeface="Times New Roman"/>
              </a:rPr>
              <a:t>5</a:t>
            </a:r>
            <a:r>
              <a:rPr lang="en-US" sz="4400" dirty="0">
                <a:latin typeface="Times New Roman"/>
                <a:ea typeface="Times New Roman"/>
              </a:rPr>
              <a:t>b</a:t>
            </a:r>
            <a:r>
              <a:rPr lang="ru-RU" sz="4400" b="1" baseline="30000" dirty="0">
                <a:latin typeface="Times New Roman"/>
                <a:ea typeface="Times New Roman"/>
              </a:rPr>
              <a:t>2</a:t>
            </a:r>
            <a:r>
              <a:rPr lang="en-US" sz="4400" dirty="0">
                <a:latin typeface="Times New Roman"/>
                <a:ea typeface="Times New Roman"/>
              </a:rPr>
              <a:t>c</a:t>
            </a:r>
            <a:r>
              <a:rPr lang="ru-RU" sz="4400" dirty="0">
                <a:latin typeface="Times New Roman"/>
                <a:ea typeface="Times New Roman"/>
              </a:rPr>
              <a:t>)(-3</a:t>
            </a:r>
            <a:r>
              <a:rPr lang="el-GR" sz="4400" dirty="0">
                <a:latin typeface="Times New Roman"/>
                <a:ea typeface="Times New Roman"/>
              </a:rPr>
              <a:t>α</a:t>
            </a:r>
            <a:r>
              <a:rPr lang="en-US" sz="4400" dirty="0">
                <a:latin typeface="Times New Roman"/>
                <a:ea typeface="Times New Roman"/>
              </a:rPr>
              <a:t>b</a:t>
            </a:r>
            <a:r>
              <a:rPr lang="ru-RU" sz="4400" b="1" baseline="30000" dirty="0">
                <a:latin typeface="Times New Roman"/>
                <a:ea typeface="Times New Roman"/>
              </a:rPr>
              <a:t>4</a:t>
            </a:r>
            <a:r>
              <a:rPr lang="en-US" sz="4400" dirty="0">
                <a:latin typeface="Times New Roman"/>
                <a:ea typeface="Times New Roman"/>
              </a:rPr>
              <a:t>c</a:t>
            </a:r>
            <a:r>
              <a:rPr lang="ru-RU" sz="4400" dirty="0">
                <a:latin typeface="Times New Roman"/>
                <a:ea typeface="Times New Roman"/>
              </a:rPr>
              <a:t>)=  21</a:t>
            </a:r>
            <a:r>
              <a:rPr lang="el-GR" sz="4400" dirty="0">
                <a:latin typeface="Times New Roman"/>
                <a:ea typeface="Times New Roman"/>
              </a:rPr>
              <a:t>α</a:t>
            </a:r>
            <a:r>
              <a:rPr lang="ru-RU" sz="4400" b="1" baseline="30000" dirty="0">
                <a:latin typeface="Times New Roman"/>
                <a:ea typeface="Times New Roman"/>
              </a:rPr>
              <a:t>6</a:t>
            </a:r>
            <a:r>
              <a:rPr lang="en-US" sz="4400" dirty="0">
                <a:latin typeface="Times New Roman"/>
                <a:ea typeface="Times New Roman"/>
              </a:rPr>
              <a:t>b</a:t>
            </a:r>
            <a:r>
              <a:rPr lang="ru-RU" sz="4400" b="1" baseline="30000" dirty="0">
                <a:latin typeface="Times New Roman"/>
                <a:ea typeface="Times New Roman"/>
              </a:rPr>
              <a:t>6</a:t>
            </a:r>
            <a:r>
              <a:rPr lang="en-US" sz="4400" dirty="0">
                <a:latin typeface="Times New Roman"/>
                <a:ea typeface="Times New Roman"/>
              </a:rPr>
              <a:t>c</a:t>
            </a:r>
            <a:r>
              <a:rPr lang="ru-RU" sz="4400" b="1" baseline="30000" dirty="0">
                <a:latin typeface="Times New Roman"/>
                <a:ea typeface="Times New Roman"/>
              </a:rPr>
              <a:t>2</a:t>
            </a:r>
            <a:r>
              <a:rPr lang="ru-RU" sz="4400" baseline="30000" dirty="0">
                <a:latin typeface="Times New Roman"/>
                <a:ea typeface="Times New Roman"/>
              </a:rPr>
              <a:t>                                            </a:t>
            </a:r>
            <a:endParaRPr lang="ru-RU" sz="40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53826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1916832"/>
            <a:ext cx="8064896" cy="34563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844824"/>
            <a:ext cx="835292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>
                <a:latin typeface="Times New Roman"/>
                <a:ea typeface="Times New Roman"/>
              </a:rPr>
              <a:t>Впишите пропущенный многочлен и устно сделай проверку:</a:t>
            </a:r>
            <a:endParaRPr lang="ru-RU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dirty="0">
                <a:latin typeface="Times New Roman"/>
                <a:ea typeface="Times New Roman"/>
              </a:rPr>
              <a:t> -5а∙ (         )= 10 а</a:t>
            </a:r>
            <a:r>
              <a:rPr lang="ru-RU" sz="3600" baseline="30000" dirty="0">
                <a:latin typeface="Times New Roman"/>
                <a:ea typeface="Times New Roman"/>
              </a:rPr>
              <a:t>2</a:t>
            </a:r>
            <a:r>
              <a:rPr lang="ru-RU" sz="3600" dirty="0">
                <a:latin typeface="Times New Roman"/>
                <a:ea typeface="Times New Roman"/>
              </a:rPr>
              <a:t> – 15 а                 </a:t>
            </a:r>
            <a:r>
              <a:rPr lang="ru-RU" sz="3600" dirty="0" smtClean="0">
                <a:latin typeface="Times New Roman"/>
                <a:ea typeface="Times New Roman"/>
              </a:rPr>
              <a:t>  </a:t>
            </a:r>
          </a:p>
          <a:p>
            <a:pPr>
              <a:spcAft>
                <a:spcPts val="0"/>
              </a:spcAft>
            </a:pPr>
            <a:r>
              <a:rPr lang="ru-RU" sz="3600" dirty="0" smtClean="0">
                <a:latin typeface="Times New Roman"/>
                <a:ea typeface="Times New Roman"/>
              </a:rPr>
              <a:t> 3х </a:t>
            </a:r>
            <a:r>
              <a:rPr lang="ru-RU" sz="3600" dirty="0">
                <a:latin typeface="Times New Roman"/>
                <a:ea typeface="Times New Roman"/>
              </a:rPr>
              <a:t>∙ (       ) = 6х</a:t>
            </a:r>
            <a:r>
              <a:rPr lang="ru-RU" sz="3600" baseline="30000" dirty="0">
                <a:latin typeface="Times New Roman"/>
                <a:ea typeface="Times New Roman"/>
              </a:rPr>
              <a:t>2</a:t>
            </a:r>
            <a:r>
              <a:rPr lang="ru-RU" sz="3600" dirty="0">
                <a:latin typeface="Times New Roman"/>
                <a:ea typeface="Times New Roman"/>
              </a:rPr>
              <a:t>у</a:t>
            </a:r>
            <a:r>
              <a:rPr lang="ru-RU" sz="3600" baseline="30000" dirty="0">
                <a:latin typeface="Times New Roman"/>
                <a:ea typeface="Times New Roman"/>
              </a:rPr>
              <a:t>2</a:t>
            </a:r>
            <a:r>
              <a:rPr lang="ru-RU" sz="3600" dirty="0">
                <a:latin typeface="Times New Roman"/>
                <a:ea typeface="Times New Roman"/>
              </a:rPr>
              <a:t> + 15х</a:t>
            </a:r>
            <a:endParaRPr lang="ru-RU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dirty="0">
                <a:latin typeface="Times New Roman"/>
                <a:ea typeface="Times New Roman"/>
              </a:rPr>
              <a:t> (у+1</a:t>
            </a:r>
            <a:r>
              <a:rPr lang="ru-RU" sz="3600" dirty="0" smtClean="0">
                <a:latin typeface="Times New Roman"/>
                <a:ea typeface="Times New Roman"/>
              </a:rPr>
              <a:t>)</a:t>
            </a:r>
            <a:r>
              <a:rPr lang="ru-RU" sz="3600" b="1" dirty="0" smtClean="0">
                <a:latin typeface="Times New Roman"/>
                <a:ea typeface="Times New Roman"/>
              </a:rPr>
              <a:t>·</a:t>
            </a:r>
            <a:r>
              <a:rPr lang="ru-RU" sz="3600" dirty="0" smtClean="0">
                <a:latin typeface="Times New Roman"/>
                <a:ea typeface="Times New Roman"/>
              </a:rPr>
              <a:t>(     </a:t>
            </a:r>
            <a:r>
              <a:rPr lang="ru-RU" sz="3600" dirty="0">
                <a:latin typeface="Times New Roman"/>
                <a:ea typeface="Times New Roman"/>
              </a:rPr>
              <a:t>-3) = у</a:t>
            </a:r>
            <a:r>
              <a:rPr lang="ru-RU" sz="3600" baseline="30000" dirty="0">
                <a:latin typeface="Times New Roman"/>
                <a:ea typeface="Times New Roman"/>
              </a:rPr>
              <a:t>2</a:t>
            </a:r>
            <a:r>
              <a:rPr lang="ru-RU" sz="3600" dirty="0">
                <a:latin typeface="Times New Roman"/>
                <a:ea typeface="Times New Roman"/>
              </a:rPr>
              <a:t> -   </a:t>
            </a:r>
            <a:r>
              <a:rPr lang="ru-RU" sz="3600" b="1" dirty="0" smtClean="0">
                <a:latin typeface="Times New Roman"/>
                <a:ea typeface="Times New Roman"/>
              </a:rPr>
              <a:t>…</a:t>
            </a:r>
            <a:r>
              <a:rPr lang="ru-RU" sz="3600" dirty="0" smtClean="0">
                <a:latin typeface="Times New Roman"/>
                <a:ea typeface="Times New Roman"/>
              </a:rPr>
              <a:t>  -</a:t>
            </a:r>
            <a:r>
              <a:rPr lang="ru-RU" sz="3600" dirty="0">
                <a:latin typeface="Times New Roman"/>
                <a:ea typeface="Times New Roman"/>
              </a:rPr>
              <a:t>3               </a:t>
            </a:r>
            <a:endParaRPr lang="ru-RU" sz="360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dirty="0" smtClean="0">
                <a:latin typeface="Times New Roman"/>
                <a:ea typeface="Times New Roman"/>
              </a:rPr>
              <a:t> (</a:t>
            </a:r>
            <a:r>
              <a:rPr lang="ru-RU" sz="3600" dirty="0">
                <a:latin typeface="Times New Roman"/>
                <a:ea typeface="Times New Roman"/>
              </a:rPr>
              <a:t>х-5)∙(х+     )=   </a:t>
            </a:r>
            <a:r>
              <a:rPr lang="ru-RU" sz="3600" b="1" dirty="0" smtClean="0">
                <a:latin typeface="Times New Roman"/>
                <a:ea typeface="Times New Roman"/>
              </a:rPr>
              <a:t>...</a:t>
            </a:r>
            <a:r>
              <a:rPr lang="ru-RU" sz="3600" dirty="0" smtClean="0">
                <a:latin typeface="Times New Roman"/>
                <a:ea typeface="Times New Roman"/>
              </a:rPr>
              <a:t> </a:t>
            </a:r>
            <a:r>
              <a:rPr lang="ru-RU" sz="3600" dirty="0">
                <a:latin typeface="Times New Roman"/>
                <a:ea typeface="Times New Roman"/>
              </a:rPr>
              <a:t>-х-20  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3264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1334452" y="3200241"/>
          <a:ext cx="6475095" cy="1325880"/>
        </p:xfrm>
        <a:graphic>
          <a:graphicData uri="http://schemas.openxmlformats.org/drawingml/2006/table">
            <a:tbl>
              <a:tblPr firstRow="1" firstCol="1" bandRow="1"/>
              <a:tblGrid>
                <a:gridCol w="2978150"/>
                <a:gridCol w="381635"/>
                <a:gridCol w="3115310"/>
              </a:tblGrid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        Вариант 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Вариант 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i="1">
                          <a:effectLst/>
                          <a:latin typeface="Times New Roman"/>
                          <a:ea typeface="Times New Roman"/>
                        </a:rPr>
                        <a:t>(t – s)(t + s) = t</a:t>
                      </a:r>
                      <a:r>
                        <a:rPr lang="en-US" sz="1400" i="1" baseline="30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US" sz="1400" i="1">
                          <a:effectLst/>
                          <a:latin typeface="Times New Roman"/>
                          <a:ea typeface="Times New Roman"/>
                        </a:rPr>
                        <a:t> – 2ts + s</a:t>
                      </a:r>
                      <a:r>
                        <a:rPr lang="en-US" sz="1400" i="1" baseline="30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Times New Roman"/>
                          <a:ea typeface="Times New Roman"/>
                        </a:rPr>
                        <a:t>(х – у)</a:t>
                      </a:r>
                      <a:r>
                        <a:rPr lang="ru-RU" sz="1400" i="1" baseline="30000">
                          <a:effectLst/>
                          <a:latin typeface="Times New Roman"/>
                          <a:ea typeface="Times New Roman"/>
                        </a:rPr>
                        <a:t>2 </a:t>
                      </a:r>
                      <a:r>
                        <a:rPr lang="ru-RU" sz="1400" i="1">
                          <a:effectLst/>
                          <a:latin typeface="Times New Roman"/>
                          <a:ea typeface="Times New Roman"/>
                        </a:rPr>
                        <a:t> = х</a:t>
                      </a:r>
                      <a:r>
                        <a:rPr lang="ru-RU" sz="1400" i="1" baseline="30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1400" i="1">
                          <a:effectLst/>
                          <a:latin typeface="Times New Roman"/>
                          <a:ea typeface="Times New Roman"/>
                        </a:rPr>
                        <a:t> -  ху + у</a:t>
                      </a:r>
                      <a:r>
                        <a:rPr lang="ru-RU" sz="1400" i="1" baseline="30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i="1">
                          <a:effectLst/>
                          <a:latin typeface="Times New Roman"/>
                          <a:ea typeface="Times New Roman"/>
                        </a:rPr>
                        <a:t>5a²b(4ab + 3b²) = 20a³b² + 15a²b³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Times New Roman"/>
                          <a:ea typeface="Times New Roman"/>
                        </a:rPr>
                        <a:t>23а+ 19b–(12а -11b+9)=11а +30b–9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i="1">
                          <a:effectLst/>
                          <a:latin typeface="Times New Roman"/>
                          <a:ea typeface="Times New Roman"/>
                        </a:rPr>
                        <a:t>7m²–4mn–n²–(2m²–mn)=5m–3mn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en-US" sz="1400" i="1">
                          <a:effectLst/>
                          <a:latin typeface="Times New Roman"/>
                          <a:ea typeface="Times New Roman"/>
                        </a:rPr>
                        <a:t>c</a:t>
                      </a:r>
                      <a:r>
                        <a:rPr lang="ru-RU" sz="1400" i="1" baseline="30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1400" i="1">
                          <a:effectLst/>
                          <a:latin typeface="Times New Roman"/>
                          <a:ea typeface="Times New Roman"/>
                        </a:rPr>
                        <a:t>-6</a:t>
                      </a:r>
                      <a:r>
                        <a:rPr lang="en-US" sz="1400" i="1">
                          <a:effectLst/>
                          <a:latin typeface="Times New Roman"/>
                          <a:ea typeface="Times New Roman"/>
                        </a:rPr>
                        <a:t>c</a:t>
                      </a:r>
                      <a:r>
                        <a:rPr lang="ru-RU" sz="1400" i="1">
                          <a:effectLst/>
                          <a:latin typeface="Times New Roman"/>
                          <a:ea typeface="Times New Roman"/>
                        </a:rPr>
                        <a:t> = 3</a:t>
                      </a:r>
                      <a:r>
                        <a:rPr lang="en-US" sz="1400" i="1">
                          <a:effectLst/>
                          <a:latin typeface="Times New Roman"/>
                          <a:ea typeface="Times New Roman"/>
                        </a:rPr>
                        <a:t>c</a:t>
                      </a:r>
                      <a:r>
                        <a:rPr lang="ru-RU" sz="1400" i="1">
                          <a:effectLst/>
                          <a:latin typeface="Times New Roman"/>
                          <a:ea typeface="Times New Roman"/>
                        </a:rPr>
                        <a:t> (</a:t>
                      </a:r>
                      <a:r>
                        <a:rPr lang="en-US" sz="1400" i="1">
                          <a:effectLst/>
                          <a:latin typeface="Times New Roman"/>
                          <a:ea typeface="Times New Roman"/>
                        </a:rPr>
                        <a:t>c</a:t>
                      </a:r>
                      <a:r>
                        <a:rPr lang="ru-RU" sz="1400" i="1">
                          <a:effectLst/>
                          <a:latin typeface="Times New Roman"/>
                          <a:ea typeface="Times New Roman"/>
                        </a:rPr>
                        <a:t>-3)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Times New Roman"/>
                          <a:ea typeface="Times New Roman"/>
                        </a:rPr>
                        <a:t>2d+3cd=d(2+c)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i="1">
                          <a:effectLst/>
                          <a:latin typeface="Times New Roman"/>
                          <a:ea typeface="Times New Roman"/>
                        </a:rPr>
                        <a:t>p² + 2pr +  r</a:t>
                      </a:r>
                      <a:r>
                        <a:rPr lang="en-US" sz="1400" i="1" baseline="30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US" sz="1400" i="1">
                          <a:effectLst/>
                          <a:latin typeface="Times New Roman"/>
                          <a:ea typeface="Times New Roman"/>
                        </a:rPr>
                        <a:t> = (p – r)(p + r)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  <a:r>
                        <a:rPr lang="ru-RU" sz="1400" i="1" baseline="30000">
                          <a:effectLst/>
                          <a:latin typeface="Times New Roman"/>
                          <a:ea typeface="Times New Roman"/>
                        </a:rPr>
                        <a:t>2 </a:t>
                      </a:r>
                      <a:r>
                        <a:rPr lang="ru-RU" sz="1400" i="1">
                          <a:effectLst/>
                          <a:latin typeface="Times New Roman"/>
                          <a:ea typeface="Times New Roman"/>
                        </a:rPr>
                        <a:t>- 2ху + у</a:t>
                      </a:r>
                      <a:r>
                        <a:rPr lang="ru-RU" sz="1400" i="1" baseline="30000">
                          <a:effectLst/>
                          <a:latin typeface="Times New Roman"/>
                          <a:ea typeface="Times New Roman"/>
                        </a:rPr>
                        <a:t>2  </a:t>
                      </a:r>
                      <a:r>
                        <a:rPr lang="ru-RU" sz="1400" i="1">
                          <a:effectLst/>
                          <a:latin typeface="Times New Roman"/>
                          <a:ea typeface="Times New Roman"/>
                        </a:rPr>
                        <a:t>= (х - у)</a:t>
                      </a:r>
                      <a:r>
                        <a:rPr lang="ru-RU" sz="1400" i="1" baseline="30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i="1" dirty="0">
                          <a:effectLst/>
                          <a:latin typeface="Times New Roman"/>
                          <a:ea typeface="Times New Roman"/>
                        </a:rPr>
                        <a:t>(12n³k³ – 15n²k 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1400" i="1" dirty="0">
                          <a:effectLst/>
                          <a:latin typeface="Times New Roman"/>
                          <a:ea typeface="Times New Roman"/>
                        </a:rPr>
                        <a:t>) : (3nk) = 4n²k²–5nk³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34399" y="1916274"/>
            <a:ext cx="8686073" cy="396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34399" y="1450146"/>
            <a:ext cx="8739094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Цифровой диктант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  равенство верное, то вы ставите цифру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1- истина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если равенство неверное, то цифру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 – ложь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 результате у вас появляется запись, состоящее из единиц и нулей.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utoShape 6"/>
          <p:cNvSpPr>
            <a:spLocks noChangeAspect="1" noChangeArrowheads="1"/>
          </p:cNvSpPr>
          <p:nvPr/>
        </p:nvSpPr>
        <p:spPr bwMode="auto">
          <a:xfrm>
            <a:off x="1335088" y="3200400"/>
            <a:ext cx="104775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596399"/>
              </p:ext>
            </p:extLst>
          </p:nvPr>
        </p:nvGraphicFramePr>
        <p:xfrm>
          <a:off x="251520" y="3068960"/>
          <a:ext cx="8352928" cy="2570320"/>
        </p:xfrm>
        <a:graphic>
          <a:graphicData uri="http://schemas.openxmlformats.org/drawingml/2006/table">
            <a:tbl>
              <a:tblPr firstRow="1" firstCol="1" bandRow="1"/>
              <a:tblGrid>
                <a:gridCol w="3803565"/>
                <a:gridCol w="223739"/>
                <a:gridCol w="4325624"/>
              </a:tblGrid>
              <a:tr h="4161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         Вариант 1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Вариант 2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6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effectLst/>
                          <a:latin typeface="Times New Roman"/>
                          <a:ea typeface="Times New Roman"/>
                        </a:rPr>
                        <a:t>(t – s)(t + s) </a:t>
                      </a:r>
                      <a:r>
                        <a:rPr lang="en-US" sz="2000" b="1" i="1" dirty="0" smtClean="0">
                          <a:effectLst/>
                          <a:latin typeface="Times New Roman"/>
                          <a:ea typeface="Times New Roman"/>
                        </a:rPr>
                        <a:t>=</a:t>
                      </a:r>
                      <a:r>
                        <a:rPr lang="ru-RU" sz="2000" b="1" i="1" dirty="0" smtClean="0">
                          <a:effectLst/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en-US" sz="2000" b="1" i="1" dirty="0" smtClean="0">
                          <a:effectLst/>
                          <a:latin typeface="Times New Roman"/>
                          <a:ea typeface="Times New Roman"/>
                        </a:rPr>
                        <a:t> t</a:t>
                      </a:r>
                      <a:r>
                        <a:rPr lang="en-US" sz="2000" b="1" i="1" baseline="300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000" b="1" i="1" baseline="30000" dirty="0" smtClean="0">
                          <a:effectLst/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en-US" sz="2000" b="1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en-US" sz="2000" b="1" i="1" dirty="0" smtClean="0">
                          <a:effectLst/>
                          <a:latin typeface="Times New Roman"/>
                          <a:ea typeface="Times New Roman"/>
                        </a:rPr>
                        <a:t>–</a:t>
                      </a:r>
                      <a:r>
                        <a:rPr lang="ru-RU" sz="2000" b="1" i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000" b="1" i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b="1" i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000" b="1" i="1" dirty="0" smtClean="0">
                          <a:effectLst/>
                          <a:latin typeface="Times New Roman"/>
                          <a:ea typeface="Times New Roman"/>
                        </a:rPr>
                        <a:t>2ts </a:t>
                      </a:r>
                      <a:r>
                        <a:rPr lang="en-US" sz="2000" b="1" i="1" dirty="0">
                          <a:effectLst/>
                          <a:latin typeface="Times New Roman"/>
                          <a:ea typeface="Times New Roman"/>
                        </a:rPr>
                        <a:t>+ </a:t>
                      </a:r>
                      <a:r>
                        <a:rPr lang="ru-RU" sz="2000" b="1" i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000" b="1" i="1" dirty="0" smtClean="0">
                          <a:effectLst/>
                          <a:latin typeface="Times New Roman"/>
                          <a:ea typeface="Times New Roman"/>
                        </a:rPr>
                        <a:t>s</a:t>
                      </a:r>
                      <a:r>
                        <a:rPr lang="en-US" sz="2000" b="1" i="1" baseline="300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/>
                          <a:ea typeface="Times New Roman"/>
                        </a:rPr>
                        <a:t>(х – </a:t>
                      </a:r>
                      <a:r>
                        <a:rPr lang="ru-RU" sz="2000" b="1" i="1" dirty="0" smtClean="0">
                          <a:effectLst/>
                          <a:latin typeface="Times New Roman"/>
                          <a:ea typeface="Times New Roman"/>
                        </a:rPr>
                        <a:t>у)</a:t>
                      </a:r>
                      <a:r>
                        <a:rPr kumimoji="0" lang="ru-RU" sz="2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(х – у)</a:t>
                      </a:r>
                      <a:r>
                        <a:rPr lang="ru-RU" sz="2000" b="1" i="1" dirty="0">
                          <a:effectLst/>
                          <a:latin typeface="Times New Roman"/>
                          <a:ea typeface="Times New Roman"/>
                        </a:rPr>
                        <a:t> = х</a:t>
                      </a:r>
                      <a:r>
                        <a:rPr lang="ru-RU" sz="2000" b="1" i="1" baseline="300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000" b="1" i="1" dirty="0">
                          <a:effectLst/>
                          <a:latin typeface="Times New Roman"/>
                          <a:ea typeface="Times New Roman"/>
                        </a:rPr>
                        <a:t> -  </a:t>
                      </a:r>
                      <a:r>
                        <a:rPr lang="ru-RU" sz="2000" b="1" i="1" dirty="0" err="1">
                          <a:effectLst/>
                          <a:latin typeface="Times New Roman"/>
                          <a:ea typeface="Times New Roman"/>
                        </a:rPr>
                        <a:t>ху</a:t>
                      </a:r>
                      <a:r>
                        <a:rPr lang="ru-RU" sz="2000" b="1" i="1" dirty="0">
                          <a:effectLst/>
                          <a:latin typeface="Times New Roman"/>
                          <a:ea typeface="Times New Roman"/>
                        </a:rPr>
                        <a:t> + у</a:t>
                      </a:r>
                      <a:r>
                        <a:rPr lang="ru-RU" sz="2000" b="1" i="1" baseline="300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6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i="1">
                          <a:effectLst/>
                          <a:latin typeface="Times New Roman"/>
                          <a:ea typeface="Times New Roman"/>
                        </a:rPr>
                        <a:t>5a²b(4ab + 3b²) = 20a³b² + 15a²b³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/>
                          <a:ea typeface="Times New Roman"/>
                        </a:rPr>
                        <a:t>23а+ 19b–(12а -11b+9)=11а +30b–9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effectLst/>
                          <a:latin typeface="Times New Roman"/>
                          <a:ea typeface="Times New Roman"/>
                        </a:rPr>
                        <a:t>7m²–4mn–n²–(2m²–</a:t>
                      </a:r>
                      <a:r>
                        <a:rPr lang="en-US" sz="2000" b="1" i="1" dirty="0" err="1">
                          <a:effectLst/>
                          <a:latin typeface="Times New Roman"/>
                          <a:ea typeface="Times New Roman"/>
                        </a:rPr>
                        <a:t>mn</a:t>
                      </a:r>
                      <a:r>
                        <a:rPr lang="en-US" sz="2000" b="1" i="1" dirty="0">
                          <a:effectLst/>
                          <a:latin typeface="Times New Roman"/>
                          <a:ea typeface="Times New Roman"/>
                        </a:rPr>
                        <a:t>)=</a:t>
                      </a:r>
                      <a:r>
                        <a:rPr lang="en-US" sz="2000" b="1" i="1" dirty="0" smtClean="0">
                          <a:effectLst/>
                          <a:latin typeface="Times New Roman"/>
                          <a:ea typeface="Times New Roman"/>
                        </a:rPr>
                        <a:t>5m</a:t>
                      </a:r>
                      <a:r>
                        <a:rPr lang="ru-RU" sz="2000" b="1" i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000" b="1" i="1" dirty="0" smtClean="0">
                          <a:effectLst/>
                          <a:latin typeface="Times New Roman"/>
                          <a:ea typeface="Times New Roman"/>
                        </a:rPr>
                        <a:t>–</a:t>
                      </a:r>
                      <a:r>
                        <a:rPr lang="en-US" sz="2000" b="1" i="1" dirty="0">
                          <a:effectLst/>
                          <a:latin typeface="Times New Roman"/>
                          <a:ea typeface="Times New Roman"/>
                        </a:rPr>
                        <a:t>3mn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en-US" sz="2000" b="1" i="1" dirty="0">
                          <a:effectLst/>
                          <a:latin typeface="Times New Roman"/>
                          <a:ea typeface="Times New Roman"/>
                        </a:rPr>
                        <a:t>c</a:t>
                      </a:r>
                      <a:r>
                        <a:rPr lang="ru-RU" sz="2000" b="1" i="1" baseline="300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000" b="1" i="1" dirty="0">
                          <a:effectLst/>
                          <a:latin typeface="Times New Roman"/>
                          <a:ea typeface="Times New Roman"/>
                        </a:rPr>
                        <a:t>-6</a:t>
                      </a:r>
                      <a:r>
                        <a:rPr lang="en-US" sz="2000" b="1" i="1" dirty="0">
                          <a:effectLst/>
                          <a:latin typeface="Times New Roman"/>
                          <a:ea typeface="Times New Roman"/>
                        </a:rPr>
                        <a:t>c</a:t>
                      </a:r>
                      <a:r>
                        <a:rPr lang="ru-RU" sz="2000" b="1" i="1" dirty="0">
                          <a:effectLst/>
                          <a:latin typeface="Times New Roman"/>
                          <a:ea typeface="Times New Roman"/>
                        </a:rPr>
                        <a:t> = 3</a:t>
                      </a:r>
                      <a:r>
                        <a:rPr lang="en-US" sz="2000" b="1" i="1" dirty="0">
                          <a:effectLst/>
                          <a:latin typeface="Times New Roman"/>
                          <a:ea typeface="Times New Roman"/>
                        </a:rPr>
                        <a:t>c</a:t>
                      </a:r>
                      <a:r>
                        <a:rPr lang="ru-RU" sz="2000" b="1" i="1" dirty="0">
                          <a:effectLst/>
                          <a:latin typeface="Times New Roman"/>
                          <a:ea typeface="Times New Roman"/>
                        </a:rPr>
                        <a:t> (</a:t>
                      </a:r>
                      <a:r>
                        <a:rPr lang="en-US" sz="2000" b="1" i="1" dirty="0">
                          <a:effectLst/>
                          <a:latin typeface="Times New Roman"/>
                          <a:ea typeface="Times New Roman"/>
                        </a:rPr>
                        <a:t>c</a:t>
                      </a:r>
                      <a:r>
                        <a:rPr lang="ru-RU" sz="2000" b="1" i="1" dirty="0">
                          <a:effectLst/>
                          <a:latin typeface="Times New Roman"/>
                          <a:ea typeface="Times New Roman"/>
                        </a:rPr>
                        <a:t>-3)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6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/>
                          <a:ea typeface="Times New Roman"/>
                        </a:rPr>
                        <a:t>2d+3cd</a:t>
                      </a:r>
                      <a:r>
                        <a:rPr lang="ru-RU" sz="2000" b="1" i="1" dirty="0" smtClean="0">
                          <a:effectLst/>
                          <a:latin typeface="Times New Roman"/>
                          <a:ea typeface="Times New Roman"/>
                        </a:rPr>
                        <a:t>= d(2+c</a:t>
                      </a:r>
                      <a:r>
                        <a:rPr lang="ru-RU" sz="2000" b="1" i="1" dirty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effectLst/>
                          <a:latin typeface="Times New Roman"/>
                          <a:ea typeface="Times New Roman"/>
                        </a:rPr>
                        <a:t>p² + 2pr +  r</a:t>
                      </a:r>
                      <a:r>
                        <a:rPr lang="en-US" sz="2000" b="1" i="1" baseline="300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US" sz="2000" b="1" i="1" dirty="0">
                          <a:effectLst/>
                          <a:latin typeface="Times New Roman"/>
                          <a:ea typeface="Times New Roman"/>
                        </a:rPr>
                        <a:t> = (p – r)(p + r)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4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  <a:r>
                        <a:rPr lang="ru-RU" sz="2000" b="1" i="1" baseline="30000" dirty="0">
                          <a:effectLst/>
                          <a:latin typeface="Times New Roman"/>
                          <a:ea typeface="Times New Roman"/>
                        </a:rPr>
                        <a:t>2 </a:t>
                      </a:r>
                      <a:r>
                        <a:rPr lang="ru-RU" sz="2000" b="1" i="1" dirty="0">
                          <a:effectLst/>
                          <a:latin typeface="Times New Roman"/>
                          <a:ea typeface="Times New Roman"/>
                        </a:rPr>
                        <a:t>- 2ху + у</a:t>
                      </a:r>
                      <a:r>
                        <a:rPr lang="ru-RU" sz="2000" b="1" i="1" baseline="30000" dirty="0">
                          <a:effectLst/>
                          <a:latin typeface="Times New Roman"/>
                          <a:ea typeface="Times New Roman"/>
                        </a:rPr>
                        <a:t>2  </a:t>
                      </a:r>
                      <a:r>
                        <a:rPr lang="ru-RU" sz="2000" b="1" i="1" dirty="0">
                          <a:effectLst/>
                          <a:latin typeface="Times New Roman"/>
                          <a:ea typeface="Times New Roman"/>
                        </a:rPr>
                        <a:t>= (х - у</a:t>
                      </a:r>
                      <a:r>
                        <a:rPr lang="ru-RU" sz="2000" b="1" i="1" dirty="0" smtClean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kumimoji="0" lang="ru-RU" sz="2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(х – у)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effectLst/>
                          <a:latin typeface="Times New Roman"/>
                          <a:ea typeface="Times New Roman"/>
                        </a:rPr>
                        <a:t>(12n³k³ – 15n²k 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000" b="1" i="1" dirty="0">
                          <a:effectLst/>
                          <a:latin typeface="Times New Roman"/>
                          <a:ea typeface="Times New Roman"/>
                        </a:rPr>
                        <a:t>) : (3nk) = </a:t>
                      </a:r>
                      <a:r>
                        <a:rPr lang="en-US" sz="2000" b="1" i="1" dirty="0" smtClean="0">
                          <a:effectLst/>
                          <a:latin typeface="Times New Roman"/>
                          <a:ea typeface="Times New Roman"/>
                        </a:rPr>
                        <a:t>4n²k²–5n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AutoShape 6"/>
          <p:cNvSpPr>
            <a:spLocks noChangeAspect="1" noChangeArrowheads="1"/>
          </p:cNvSpPr>
          <p:nvPr/>
        </p:nvSpPr>
        <p:spPr bwMode="auto">
          <a:xfrm>
            <a:off x="1335088" y="3200400"/>
            <a:ext cx="104775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8155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682</Words>
  <Application>Microsoft Office PowerPoint</Application>
  <PresentationFormat>Экран (4:3)</PresentationFormat>
  <Paragraphs>373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DNS</dc:creator>
  <cp:lastModifiedBy>DNS</cp:lastModifiedBy>
  <cp:revision>10</cp:revision>
  <dcterms:created xsi:type="dcterms:W3CDTF">2012-12-10T07:34:38Z</dcterms:created>
  <dcterms:modified xsi:type="dcterms:W3CDTF">2012-12-10T13:41:52Z</dcterms:modified>
</cp:coreProperties>
</file>