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7" r:id="rId3"/>
    <p:sldId id="263" r:id="rId4"/>
    <p:sldId id="267" r:id="rId5"/>
    <p:sldId id="265" r:id="rId6"/>
    <p:sldId id="256" r:id="rId7"/>
    <p:sldId id="262" r:id="rId8"/>
    <p:sldId id="264" r:id="rId9"/>
    <p:sldId id="258" r:id="rId10"/>
    <p:sldId id="259" r:id="rId11"/>
    <p:sldId id="260" r:id="rId12"/>
    <p:sldId id="261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28A"/>
    <a:srgbClr val="A00862"/>
    <a:srgbClr val="F753B5"/>
    <a:srgbClr val="960C99"/>
    <a:srgbClr val="3FCDFF"/>
    <a:srgbClr val="112DBB"/>
    <a:srgbClr val="A62A7D"/>
    <a:srgbClr val="CC3399"/>
    <a:srgbClr val="FF99FF"/>
    <a:srgbClr val="C0EE6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112" autoAdjust="0"/>
  </p:normalViewPr>
  <p:slideViewPr>
    <p:cSldViewPr>
      <p:cViewPr varScale="1">
        <p:scale>
          <a:sx n="105" d="100"/>
          <a:sy n="105" d="100"/>
        </p:scale>
        <p:origin x="-1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08F49-0016-46ED-ACD9-641D7B534D06}" type="datetimeFigureOut">
              <a:rPr lang="ru-RU" smtClean="0"/>
              <a:t>28.09.2010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9D44F6-79A6-4259-A5F0-1449AF1A8A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9D44F6-79A6-4259-A5F0-1449AF1A8A2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tihi.ru/pics/2008/05/26/4338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1%83%D1%82%D1%83%D0%B0%D0%BB%D0%B8%D0%B7%D0%BC" TargetMode="External"/><Relationship Id="rId2" Type="http://schemas.openxmlformats.org/officeDocument/2006/relationships/hyperlink" Target="http://ru.wikipedia.org/wiki/%D0%A1%D0%B8%D0%BC%D0%B1%D0%B8%D0%BE%D0%B7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90%D0%BD%D1%82%D0%B0%D0%B3%D0%BE%D0%BD%D0%B8%D0%B7%D0%BC_(%D0%B1%D0%B8%D0%BE%D0%BB%D0%BE%D0%B3%D0%B8%D1%8F)" TargetMode="External"/><Relationship Id="rId5" Type="http://schemas.openxmlformats.org/officeDocument/2006/relationships/hyperlink" Target="http://ru.wikipedia.org/wiki/%D0%9F%D0%B0%D1%80%D0%B0%D0%B7%D0%B8%D1%82%D0%B8%D0%B7%D0%BC" TargetMode="External"/><Relationship Id="rId4" Type="http://schemas.openxmlformats.org/officeDocument/2006/relationships/hyperlink" Target="http://ru.wikipedia.org/wiki/%D0%9A%D0%BE%D0%BC%D0%BC%D0%B5%D0%BD%D1%81%D0%B0%D0%BB%D0%B8%D0%B7%D0%BC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g-2006-10.photosight.ru/09/1693641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hyperlink" Target="http://s47.radikal.ru/i118/0906/ba/520e2882ea2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1%D0%B8%D0%BE%D1%82%D0%B8%D1%87%D0%B5%D1%81%D0%BA%D0%B8%D0%B5_%D1%84%D0%B0%D0%BA%D1%82%D0%BE%D1%80%D1%8B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g-2007-12.photosight.ru/05/2446096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reamworlds.ru/uploads/posts/2009-08/thumbs/1249823977_sosnovii_les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ro.foto.radikal.ru/0709/d7/4cd1129cdb33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www.ecosystema.ru/07referats/fluvio/04.jpg" TargetMode="External"/><Relationship Id="rId7" Type="http://schemas.openxmlformats.org/officeDocument/2006/relationships/hyperlink" Target="http://alexovo.narod.ru/PR/gora103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://pics.photographer.ru/nonstop/pics/pictures/39/39053.jpg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g-fotki.yandex.ru/get/3306/pastoralex.b/0_2675a_923fa37e_X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hyperlink" Target="http://m.vgorode.ru/media_image/1060475/2494077/6.jpe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40_%D0%B3%D0%BE%D0%B4" TargetMode="External"/><Relationship Id="rId7" Type="http://schemas.openxmlformats.org/officeDocument/2006/relationships/image" Target="../media/image11.jpeg"/><Relationship Id="rId2" Type="http://schemas.openxmlformats.org/officeDocument/2006/relationships/hyperlink" Target="http://ru.wikipedia.org/wiki/%D0%A1%D1%83%D0%BA%D0%B0%D1%87%D1%91%D0%B2,_%D0%92%D0%BB%D0%B0%D0%B4%D0%B8%D0%BC%D0%B8%D1%80_%D0%9D%D0%B8%D0%BA%D0%BE%D0%BB%D0%B0%D0%B5%D0%B2%D0%B8%D1%87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ontent.foto.mail.ru/mail/oknolider/_blogs/i-991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ecologyplanet.ru/bib/snapshot/foto/34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3302/glossword.19/0_1bc04_60ebcd9d_XL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navegador.narod.ru/vulkan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.wallpaperstock.net:81/new-leaf-wallpapers_5752_1600.jpg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0" Type="http://schemas.openxmlformats.org/officeDocument/2006/relationships/hyperlink" Target="http://s16.radikal.ru/i191/0907/50/22d666c6dff4.jpg" TargetMode="External"/><Relationship Id="rId4" Type="http://schemas.openxmlformats.org/officeDocument/2006/relationships/hyperlink" Target="http://img-2007-03.photosight.ru/20/1988024.jpg" TargetMode="External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0">
              <a:schemeClr val="tx1"/>
            </a:gs>
            <a:gs pos="50000">
              <a:srgbClr val="7030A0"/>
            </a:gs>
            <a:gs pos="100000">
              <a:schemeClr val="tx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8200" y="5715000"/>
            <a:ext cx="4495800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Презентация ученицы 10 «Б» класса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   Слепцовой Екатерины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25604" name="Picture 4" descr="Картинка 74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533400"/>
            <a:ext cx="6781800" cy="5089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62000" y="152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Биогеоценоз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tx1"/>
            </a:gs>
            <a:gs pos="64000">
              <a:srgbClr val="CC3399"/>
            </a:gs>
            <a:gs pos="41000">
              <a:srgbClr val="C0EE6E"/>
            </a:gs>
            <a:gs pos="92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371600" y="228600"/>
            <a:ext cx="62484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Механизмы устойчивости биогеоценозов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Одним из свойств биогеоценозов является способность 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то есть к поддержанию своего состава на определенном стабильном уровне. Это достигается благодаря устойчивому круговороту веществ и энергии. Устойчивость же самого круговорота обеспечивается несколькими механизмами: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достаточность жизненного пространства, то есть такой объем или площадь, которые обеспечивают один организм всеми необходимыми ему ресурсами.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богатство видового состава. Чем он богаче, тем устойчивее цепи питания и, следовательно, круговорот веществ.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многообразие взаимодействия видов, которые также поддерживают прочность трофических отношений.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средообразующие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свойства видов, то есть участие видов в синтезе или окислении веществ.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направление антропогенного воздействия.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Таким образом, механизмы обеспечивают существование неменяющихся биогеоценозов, которые называются стабильными. Стабильный биогеоценоз, существующий длительное время, называется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климаксическим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Стабильных биогеоценозов в природе мало, чаще встречаются устойчивые — меняющиеся биогеоценозы, но способные, благодаря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приходить в первоначальное, исходное положение.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62000">
              <a:srgbClr val="FFFF00"/>
            </a:gs>
            <a:gs pos="36000">
              <a:srgbClr val="960C99"/>
            </a:gs>
            <a:gs pos="91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676400" y="117158"/>
            <a:ext cx="4876800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Формы существующих взаимоотношений между организмами в биогеоценозах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Совместная жизнь организмов в биогеоценозах протекает в виде 6 основных типов взаимоотношений: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взаимополезные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Симбиоз"/>
              </a:rPr>
              <a:t>симбиоз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Мутуализм"/>
              </a:rPr>
              <a:t>Мутуализм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полезнонейтральные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Комменсализм"/>
              </a:rPr>
              <a:t>комменсализм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нахлебничество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квартиранство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Сотрапезничество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полезновредные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хищничество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Паразитизм"/>
              </a:rPr>
              <a:t>паразитизм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Полупаразитизм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взаимовредные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Антагонизм (биология)"/>
              </a:rPr>
              <a:t>антагонизм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Конкуренция</a:t>
            </a: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Нейтральновредные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Аменсализм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Нейтральные (нейтрализм)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62000">
              <a:srgbClr val="FF99FF"/>
            </a:gs>
            <a:gs pos="36000">
              <a:srgbClr val="960C99"/>
            </a:gs>
            <a:gs pos="91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143000"/>
            <a:ext cx="8458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          </a:t>
            </a:r>
            <a:r>
              <a:rPr lang="ru-RU" sz="1600" b="1" dirty="0" smtClean="0">
                <a:solidFill>
                  <a:schemeClr val="bg1"/>
                </a:solidFill>
              </a:rPr>
              <a:t>БИОГЕОЦЕНОЗ КАК ЭКОЛОГИЧЕСКАЯ СИСТЕМА, ЕГО ЗВЕНЬЯ, СВЯЗИ МЕЖДУ НИМИ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  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Живое вещество распределено на планете неравномерно. Однородные участки территории, заселенные живыми организмами, называют биотопами (участок леса, степь, озера). Исторически сложившиеся сообщества организмов, населяющие биотоп – биоценоз. В него входят тысячи видов, но только несколько играют роль основного регулирующего фактора. Компоненты биоценоза и окружающая их неживая природа тесно связаны обменом веществ и энергией и составляют единую систему – биогеоценоз. 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Биогеоценозы характеризуются своим круговоротом веществ, трансформацией солнечной энергией и продуктивностью биомассы. Экосистемы и биогеоценоз понятия сходные , но не тождественные. Биогеоценоз – это экосистема, границы которой определены фитоценозом. Фитоценоз – растительное сообщество – сочетание различных видов растений, исторически сложившееся на данной территории и обусловленное экологическими условиями. Он является главенствующим компонентом биогеоценоза, предопределяющим возможность существования в нем других организмов, так как состоит из автотрофных организмов, поставщиков энергии и органического вещества для других форм живых существ </a:t>
            </a:r>
          </a:p>
          <a:p>
            <a:endParaRPr lang="ru-RU" sz="1400" dirty="0" smtClean="0">
              <a:solidFill>
                <a:schemeClr val="bg1"/>
              </a:solidFill>
            </a:endParaRPr>
          </a:p>
          <a:p>
            <a:endParaRPr lang="ru-RU" sz="1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45000">
              <a:srgbClr val="960C99"/>
            </a:gs>
            <a:gs pos="57000">
              <a:srgbClr val="A00862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5638800"/>
            <a:ext cx="5638800" cy="1089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Спасибо за внимание)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" name="Picture 6" descr="Картинка 277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295400"/>
            <a:ext cx="5851254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Картинка 270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762000"/>
            <a:ext cx="3581400" cy="4791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chemeClr val="tx1"/>
            </a:gs>
            <a:gs pos="52000">
              <a:srgbClr val="A62A7D"/>
            </a:gs>
            <a:gs pos="76000">
              <a:srgbClr val="F753B5"/>
            </a:gs>
            <a:gs pos="9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1676400"/>
            <a:ext cx="7924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Биогеоценоз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(от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 tooltip="Греческий язык"/>
              </a:rPr>
              <a:t>греч.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βίος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— жизнь </a:t>
            </a:r>
            <a:r>
              <a:rPr lang="el-G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γη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— земля + </a:t>
            </a:r>
            <a:r>
              <a:rPr lang="el-GR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κοινός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— общий) —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система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включающая сообщество живых организмов и тесно связанную с ним совокупность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 tooltip="Абиотические факторы"/>
              </a:rPr>
              <a:t>абиотических факторов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среды в пределах определенной территории, связанные между собой круговоротом веществ и потоком энергии. Представляет собой устойчивую саморегулирующуюся экологическую систему, в которой органические компоненты (животные, растения) неразрывно связаны с неорганическими (вода, почва).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50000">
              <a:srgbClr val="936E3D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Картинка 66 из 4645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9687" y="0"/>
            <a:ext cx="4674314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Картинка 61 из 4645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43200"/>
            <a:ext cx="5482972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Картинка 36 из 4645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4007386"/>
            <a:ext cx="2057400" cy="2478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3400" y="9906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Примеры: </a:t>
            </a:r>
            <a:r>
              <a:rPr lang="ru-RU" dirty="0" smtClean="0">
                <a:solidFill>
                  <a:schemeClr val="bg1"/>
                </a:solidFill>
              </a:rPr>
              <a:t>сосновый лес... 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50000">
              <a:srgbClr val="92D050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Картинка 12 из 3052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038600"/>
            <a:ext cx="3553777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Картинка 2 из 3052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5381435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6" name="Picture 10" descr="Картинка 82 из 3052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3769970"/>
            <a:ext cx="4114800" cy="3088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096000" y="1371600"/>
            <a:ext cx="1946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…Горные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долины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50000">
              <a:srgbClr val="B57D45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055148"/>
            <a:ext cx="5791201" cy="3802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Картинка 96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178362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705600" y="914400"/>
            <a:ext cx="922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…озёра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chemeClr val="tx1"/>
            </a:gs>
            <a:gs pos="45000">
              <a:srgbClr val="54228A"/>
            </a:gs>
            <a:gs pos="57000">
              <a:srgbClr val="112DBB"/>
            </a:gs>
            <a:gs pos="87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09800" y="5257800"/>
            <a:ext cx="678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Учение о биогеоценозе разработано </a:t>
            </a:r>
            <a:r>
              <a:rPr lang="ru-RU" dirty="0" smtClean="0">
                <a:solidFill>
                  <a:schemeClr val="bg1"/>
                </a:solidFill>
                <a:hlinkClick r:id="rId2" tooltip="Сукачёв, Владимир Николаевич"/>
              </a:rPr>
              <a:t>Владимиром Сукачёвым</a:t>
            </a:r>
            <a:r>
              <a:rPr lang="ru-RU" dirty="0" smtClean="0">
                <a:solidFill>
                  <a:schemeClr val="bg1"/>
                </a:solidFill>
              </a:rPr>
              <a:t> в </a:t>
            </a:r>
            <a:r>
              <a:rPr lang="ru-RU" dirty="0" smtClean="0">
                <a:solidFill>
                  <a:schemeClr val="bg1"/>
                </a:solidFill>
                <a:hlinkClick r:id="rId3" tooltip="1940 год"/>
              </a:rPr>
              <a:t>1940 году</a:t>
            </a:r>
            <a:r>
              <a:rPr lang="ru-RU" dirty="0" smtClean="0">
                <a:solidFill>
                  <a:schemeClr val="bg1"/>
                </a:solidFill>
              </a:rPr>
              <a:t>. В зарубежной литературе — </a:t>
            </a:r>
            <a:r>
              <a:rPr lang="ru-RU" dirty="0" err="1" smtClean="0">
                <a:solidFill>
                  <a:schemeClr val="bg1"/>
                </a:solidFill>
              </a:rPr>
              <a:t>малоупотребимо</a:t>
            </a:r>
            <a:r>
              <a:rPr lang="ru-RU" dirty="0" smtClean="0">
                <a:solidFill>
                  <a:schemeClr val="bg1"/>
                </a:solidFill>
              </a:rPr>
              <a:t>. Ранее также широко употреблялось в немецкой научной литературе.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304800"/>
            <a:ext cx="7239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Биогеоценоз </a:t>
            </a:r>
            <a:r>
              <a:rPr lang="ru-RU" dirty="0" smtClean="0">
                <a:solidFill>
                  <a:schemeClr val="bg1"/>
                </a:solidFill>
              </a:rPr>
              <a:t>— динамичная система, в ходе развития которой с постепенным замедлением происходит накопление массы живого вещества и усложнение её структуры. Вместе с тем биогеоценозу присуща определённая устойчивость во времени, являющаяся результатом длительной адаптации живых компонентов друг к другу и к компонентам косной среды. Рациональное использование и охрана природных биогеоценозов невозможны без знания их структуры и функционирования.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42" name="Picture 2" descr="Картинка 1 из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2667000"/>
            <a:ext cx="1676400" cy="2420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Картинка 87 из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819400"/>
            <a:ext cx="3581400" cy="2687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50000">
              <a:srgbClr val="C7ED4D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78486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структуре биогеоценоза можно выделить четыре звена: </a:t>
            </a:r>
          </a:p>
          <a:p>
            <a:pPr algn="ctr"/>
            <a:endParaRPr lang="ru-RU" sz="1400" dirty="0" smtClean="0"/>
          </a:p>
          <a:p>
            <a:pPr lvl="0" algn="ctr"/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Абиотическое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окружение</a:t>
            </a:r>
            <a:r>
              <a:rPr lang="ru-RU" sz="1400" dirty="0" smtClean="0">
                <a:solidFill>
                  <a:schemeClr val="bg1"/>
                </a:solidFill>
              </a:rPr>
              <a:t> – неживая </a:t>
            </a:r>
            <a:r>
              <a:rPr lang="ru-RU" sz="1400" dirty="0" smtClean="0">
                <a:solidFill>
                  <a:schemeClr val="bg1"/>
                </a:solidFill>
              </a:rPr>
              <a:t>природа. </a:t>
            </a: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Продуценты</a:t>
            </a:r>
            <a:r>
              <a:rPr lang="ru-RU" sz="1400" dirty="0" smtClean="0">
                <a:solidFill>
                  <a:schemeClr val="bg1"/>
                </a:solidFill>
              </a:rPr>
              <a:t> – зеленые растения и хемосинтез.  </a:t>
            </a: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</a:t>
            </a:r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Консументы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– потребители (живут за счет веществ, </a:t>
            </a:r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</a:rPr>
              <a:t>		созданных </a:t>
            </a:r>
            <a:r>
              <a:rPr lang="ru-RU" sz="1400" dirty="0" smtClean="0">
                <a:solidFill>
                  <a:schemeClr val="bg1"/>
                </a:solidFill>
              </a:rPr>
              <a:t>продуцентами – плотоядные и травоядные животные). </a:t>
            </a:r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Редуценты</a:t>
            </a:r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– организмы, разлагающие органические соединения </a:t>
            </a:r>
            <a:endParaRPr lang="ru-RU" sz="1400" dirty="0" smtClean="0">
              <a:solidFill>
                <a:schemeClr val="bg1"/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bg1"/>
                </a:solidFill>
              </a:rPr>
              <a:t>до </a:t>
            </a:r>
            <a:r>
              <a:rPr lang="ru-RU" sz="1400" dirty="0" smtClean="0">
                <a:solidFill>
                  <a:schemeClr val="bg1"/>
                </a:solidFill>
              </a:rPr>
              <a:t>минеральных веществ (бактерии, грибы). 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5122" name="Picture 2" descr="Картинка 16 из 228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09600"/>
            <a:ext cx="1540383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Картинка 2 из 5810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2209800"/>
            <a:ext cx="2057400" cy="1540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://img.wallpaperstock.net:81/new-leaf-wallpapers_5752_160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1143000"/>
            <a:ext cx="2133600" cy="1601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Картинка 45 из 6400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3124200"/>
            <a:ext cx="2057400" cy="1544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 descr="Картинка 2 из 640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81800" y="5029200"/>
            <a:ext cx="1494663" cy="1665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50000">
              <a:srgbClr val="D6367B"/>
            </a:gs>
            <a:gs pos="65000">
              <a:srgbClr val="F86514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762000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Продуценты (автотрофы) – организмы, создающие из неорганических веществ, используя энергию солнца, первичное органическое вещество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err="1" smtClean="0">
                <a:solidFill>
                  <a:schemeClr val="bg1"/>
                </a:solidFill>
              </a:rPr>
              <a:t>Консументы</a:t>
            </a:r>
            <a:r>
              <a:rPr lang="ru-RU" sz="1600" dirty="0" smtClean="0">
                <a:solidFill>
                  <a:schemeClr val="bg1"/>
                </a:solidFill>
              </a:rPr>
              <a:t> (гетеротрофы) – организмы, которые не в состоянии производить органические вещества, а получают их в результате использования в пищу других организмов 2 и 3 порядка.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err="1" smtClean="0">
                <a:solidFill>
                  <a:schemeClr val="bg1"/>
                </a:solidFill>
              </a:rPr>
              <a:t>Редуценты</a:t>
            </a:r>
            <a:r>
              <a:rPr lang="ru-RU" sz="1600" dirty="0" smtClean="0">
                <a:solidFill>
                  <a:schemeClr val="bg1"/>
                </a:solidFill>
              </a:rPr>
              <a:t> (гетеротрофы) потребляя органические вещества мертвых организмов, разлагают их до неорганических.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Цепь </a:t>
            </a:r>
            <a:r>
              <a:rPr lang="ru-RU" sz="1600" dirty="0" smtClean="0">
                <a:solidFill>
                  <a:schemeClr val="bg1"/>
                </a:solidFill>
              </a:rPr>
              <a:t>питания: солнечный свет → </a:t>
            </a:r>
            <a:r>
              <a:rPr lang="ru-RU" sz="1600" dirty="0" err="1" smtClean="0">
                <a:solidFill>
                  <a:schemeClr val="bg1"/>
                </a:solidFill>
              </a:rPr>
              <a:t>фотосинтетики</a:t>
            </a:r>
            <a:r>
              <a:rPr lang="ru-RU" sz="1600" dirty="0" smtClean="0">
                <a:solidFill>
                  <a:schemeClr val="bg1"/>
                </a:solidFill>
              </a:rPr>
              <a:t> (продуценты) → травоядные животные, грибы и другие растения (первичные </a:t>
            </a:r>
            <a:r>
              <a:rPr lang="ru-RU" sz="1600" dirty="0" err="1" smtClean="0">
                <a:solidFill>
                  <a:schemeClr val="bg1"/>
                </a:solidFill>
              </a:rPr>
              <a:t>консументы</a:t>
            </a:r>
            <a:r>
              <a:rPr lang="ru-RU" sz="1600" dirty="0" smtClean="0">
                <a:solidFill>
                  <a:schemeClr val="bg1"/>
                </a:solidFill>
              </a:rPr>
              <a:t>) → </a:t>
            </a:r>
            <a:r>
              <a:rPr lang="ru-RU" sz="1600" dirty="0" err="1" smtClean="0">
                <a:solidFill>
                  <a:schemeClr val="bg1"/>
                </a:solidFill>
              </a:rPr>
              <a:t>консументы</a:t>
            </a:r>
            <a:r>
              <a:rPr lang="ru-RU" sz="1600" dirty="0" smtClean="0">
                <a:solidFill>
                  <a:schemeClr val="bg1"/>
                </a:solidFill>
              </a:rPr>
              <a:t> второго порядка → </a:t>
            </a:r>
            <a:r>
              <a:rPr lang="ru-RU" sz="1600" dirty="0" err="1" smtClean="0">
                <a:solidFill>
                  <a:schemeClr val="bg1"/>
                </a:solidFill>
              </a:rPr>
              <a:t>консументы</a:t>
            </a:r>
            <a:r>
              <a:rPr lang="ru-RU" sz="1600" dirty="0" smtClean="0">
                <a:solidFill>
                  <a:schemeClr val="bg1"/>
                </a:solidFill>
              </a:rPr>
              <a:t> третьего порядка.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Звенья </a:t>
            </a:r>
            <a:r>
              <a:rPr lang="ru-RU" sz="1600" dirty="0" smtClean="0">
                <a:solidFill>
                  <a:schemeClr val="bg1"/>
                </a:solidFill>
              </a:rPr>
              <a:t>цепи – трофический уровень.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err="1" smtClean="0">
                <a:solidFill>
                  <a:schemeClr val="bg1"/>
                </a:solidFill>
              </a:rPr>
              <a:t>Редуценты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разлагают органические соединения – отмершие остатки животных, растений, делают эти вещества доступными для зеленых растений – продуцентов и </a:t>
            </a:r>
            <a:r>
              <a:rPr lang="ru-RU" sz="1600" dirty="0" err="1" smtClean="0">
                <a:solidFill>
                  <a:schemeClr val="bg1"/>
                </a:solidFill>
              </a:rPr>
              <a:t>консументов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0">
              <a:schemeClr val="tx1"/>
            </a:gs>
            <a:gs pos="32000">
              <a:srgbClr val="7030A0"/>
            </a:gs>
            <a:gs pos="62000">
              <a:srgbClr val="60CEDA"/>
            </a:gs>
            <a:gs pos="91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8600" y="608112"/>
            <a:ext cx="6324600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Свойства биогеоценоза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естественная, исторически сложившаяся система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система, способная 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 и поддержанию своего состава на определенном постоянном уровне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характерен круговорот веществ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открытая система для поступления и выхода энергии, основной источник которой — Солнце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514600" y="3056959"/>
            <a:ext cx="6324600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показатели биогеоценоза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Видовой состав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количество видов, обитающих в биогеоценозе.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Видовое разнообразие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количество видов, обитающих в биогеоценозе на единицу площади или объема.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большинстве случаев видовой состав и видовое разнообразие количественно не совпадают и видовое разнообразие напрямую зависит от исследуемого участка.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Биомасса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количество организмов биогеоценоза, выраженное в единицах массы. Чаще всего биомассу подразделяют на: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биомассу продуцентов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биомассу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консументов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биомассу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редуцентов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Продуктивность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Устойчивость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Способность 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378</Words>
  <Application>Microsoft Office PowerPoint</Application>
  <PresentationFormat>Экран (4:3)</PresentationFormat>
  <Paragraphs>110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татьяна</cp:lastModifiedBy>
  <cp:revision>18</cp:revision>
  <dcterms:modified xsi:type="dcterms:W3CDTF">2010-09-28T14:52:08Z</dcterms:modified>
</cp:coreProperties>
</file>