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80" r:id="rId3"/>
    <p:sldId id="281" r:id="rId4"/>
    <p:sldId id="257" r:id="rId5"/>
    <p:sldId id="261" r:id="rId6"/>
    <p:sldId id="260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71609"/>
    <a:srgbClr val="000000"/>
    <a:srgbClr val="4C2E20"/>
    <a:srgbClr val="1F6B37"/>
    <a:srgbClr val="660066"/>
    <a:srgbClr val="273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2BC1B8-55F0-4029-A108-22D7C06A1791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0C0456-30E8-4A5B-8AF5-1DC0B7E8E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74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 sz="24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 sz="24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B9F9-10B1-4C9F-9754-A40543F48C74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463A-A7A8-451B-B11F-73764D062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4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CAE7-FD58-4038-9F61-1C24D77F3314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9653-DBDA-4227-A810-41842546A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6EDAC-9CE3-4E27-A04A-317CDF4CD94A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482B-1B13-455B-B7B8-56D931B7F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2F43-A6B7-4A81-AB7E-60893F36468E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747C-2A1C-4C2A-978B-A242294CA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1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2F43-A6B7-4A81-AB7E-60893F36468E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747C-2A1C-4C2A-978B-A242294CA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6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2F43-A6B7-4A81-AB7E-60893F36468E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747C-2A1C-4C2A-978B-A242294CA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9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4B6D-0BFF-4DF9-B926-223A55E1BB4B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36647-18E2-4E79-AD9E-214F8DA0D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4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ED96-3767-4E85-8861-F968950CBE38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2F1F-6C39-4C73-B2B1-51C24BB581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8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8733-7BAE-4AF5-90D7-A216A1075A94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F1BA-4FC9-4DA1-9DB6-94211D6D5D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1380F-EFCC-46A9-93F4-74442FE24E78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5E8B4-4408-4881-B4D3-4E15021A40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8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869E-1F5E-4D48-B659-D737D55D83AA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8A19-07DE-4EC8-803A-FEE59E020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5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A74A-BF69-4A41-8521-AFF1E1F7EE36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B0A6C-B094-4838-9A53-7D8683D6D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9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3248-805B-49A7-B7CB-2E3F8489BEB8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0B4B7-498C-4491-A91E-0D7F93DE44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8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845AA-FB63-463B-B9AA-F4B206159B45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F4BBE-0338-46B0-A319-3C4448EC23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2" name="Picture 4" descr="minispi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minispi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2A02F43-A6B7-4A81-AB7E-60893F36468E}" type="datetimeFigureOut">
              <a:rPr lang="ru-RU" smtClean="0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78D747C-2A1C-4C2A-978B-A242294CA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zanimatika.narod.ru/Book8_1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.mail.ru/search_images?rch=e&amp;type=all&amp;is=0&amp;q=&#1089;&#1084;&#1072;&#1081;&#1083;&#1080;&#1082;&#1080;+&#1076;&#1083;&#1103;+&#1086;&#1076;&#1085;&#1086;&#1082;&#1083;&#1072;&#1089;&#1089;&#1085;&#1080;&#1082;&#1086;&#1074;&amp;us=8&amp;usln=4#w=400&amp;h=334&amp;s=144699&amp;pic=http%3A%2F%2Fsmileset.ru%2Fimage%2Fsmailiki3.jpg&amp;page=http%3A%2F%2Fsmileset.ru%2Findex.php%3Fa%3Dne" TargetMode="External"/><Relationship Id="rId5" Type="http://schemas.openxmlformats.org/officeDocument/2006/relationships/hyperlink" Target="http://www.nachalka.uz/publications/202_zanimatelnaya_matematika.html" TargetMode="External"/><Relationship Id="rId4" Type="http://schemas.openxmlformats.org/officeDocument/2006/relationships/hyperlink" Target="http://zanimatika.narod.ru/Book8_1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859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Математическое кафе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C:\Users\DNS\Desktop\Лилия новое\povar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34735"/>
            <a:ext cx="5338738" cy="3977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5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85144" y="6926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8175" y="3141663"/>
            <a:ext cx="3671888" cy="201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1476375" y="1916113"/>
            <a:ext cx="4535488" cy="1217612"/>
          </a:xfrm>
          <a:prstGeom prst="trapezoid">
            <a:avLst>
              <a:gd name="adj" fmla="val 727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41438"/>
            <a:ext cx="2159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3573463"/>
            <a:ext cx="576262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6100" y="3573463"/>
            <a:ext cx="576263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613" y="4365625"/>
            <a:ext cx="431800" cy="74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650" y="5229225"/>
            <a:ext cx="7777163" cy="4318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6372200" y="4653136"/>
            <a:ext cx="1216152" cy="43204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443662" y="5084763"/>
            <a:ext cx="144463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373019" y="5012532"/>
            <a:ext cx="142875" cy="1587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453313" y="4940300"/>
            <a:ext cx="144462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343775" y="4795838"/>
            <a:ext cx="144463" cy="1587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042988" y="4076700"/>
            <a:ext cx="360362" cy="360363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6013" y="4437063"/>
            <a:ext cx="215900" cy="45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331913" y="4365625"/>
            <a:ext cx="215900" cy="14287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972344" y="4364831"/>
            <a:ext cx="142875" cy="14446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003301" y="4981575"/>
            <a:ext cx="260350" cy="349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8" idx="2"/>
          </p:cNvCxnSpPr>
          <p:nvPr/>
        </p:nvCxnSpPr>
        <p:spPr>
          <a:xfrm rot="16200000" flipH="1">
            <a:off x="1182688" y="4937125"/>
            <a:ext cx="261938" cy="17938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57813" y="428625"/>
            <a:ext cx="749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2071688"/>
            <a:ext cx="4667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3500438"/>
            <a:ext cx="4872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1ч40мин = 100мин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4643438"/>
            <a:ext cx="6540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3500" y="5500688"/>
            <a:ext cx="2012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</a:p>
        </p:txBody>
      </p:sp>
      <p:pic>
        <p:nvPicPr>
          <p:cNvPr id="7170" name="Picture 2" descr="http://technicaltextilesolutions.com/wp-content/uploads/2012/09/bigstock-Painted-Child-Hands-31605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-7371"/>
            <a:ext cx="2656309" cy="17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.liveinternet.ru/images/attach/c/4/83/614/83614130_z7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1374809" cy="190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s.unian.net/photos/2014_03/1394847212-7052-sputn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9" y="3356992"/>
            <a:ext cx="1953468" cy="14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1.imageban.ru/out/2014/12/14/128d05338319d13766d5693c6ff3dd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3139587" cy="17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857250"/>
            <a:ext cx="8715375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Adine Kirnberg" panose="02000000000000000000" pitchFamily="2" charset="0"/>
                <a:cs typeface="Times New Roman" pitchFamily="18" charset="0"/>
              </a:rPr>
              <a:t>Пирог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Adine Kirnberg" panose="02000000000000000000" pitchFamily="2" charset="0"/>
                <a:cs typeface="Times New Roman" pitchFamily="18" charset="0"/>
              </a:rPr>
              <a:t>«</a:t>
            </a:r>
            <a:r>
              <a:rPr lang="ru-RU" sz="9600" b="1" dirty="0" smtClean="0">
                <a:solidFill>
                  <a:srgbClr val="FF0000"/>
                </a:solidFill>
                <a:latin typeface="Adine Kirnberg" panose="02000000000000000000" pitchFamily="2" charset="0"/>
                <a:cs typeface="Times New Roman" pitchFamily="18" charset="0"/>
              </a:rPr>
              <a:t>скороспелка</a:t>
            </a:r>
            <a:r>
              <a:rPr lang="ru-RU" sz="9600" b="1" dirty="0">
                <a:solidFill>
                  <a:srgbClr val="FF0000"/>
                </a:solidFill>
                <a:latin typeface="Adine Kirnberg" panose="02000000000000000000" pitchFamily="2" charset="0"/>
                <a:cs typeface="Times New Roman" pitchFamily="18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kachat-kartinki.ru/img/picture/Dec/15/7b01cfd9f7eb8d6d6355f6e2bbed63e0/mini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4320480" cy="33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899592" y="571500"/>
            <a:ext cx="82444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Баба –Яга утверждает, что Змей Горыныч не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пролетит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1000 км без дозаправки. Кощей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Бессмертный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поспорил с ней на бочку кваса, что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пролетит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Змей Горыныч пролетел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часа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скоростью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247км/ч и совершил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вынужденную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посадку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дозаправки. Проспорила Баба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Яга или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нет?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635375" y="4221163"/>
            <a:ext cx="550862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Змей Горыныч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пролетит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1000 км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дозаправки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 пролетел</a:t>
            </a:r>
          </a:p>
          <a:p>
            <a:pPr marL="514350" indent="-51435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247* 4= 988(км)</a:t>
            </a:r>
          </a:p>
          <a:p>
            <a:pPr marL="514350" indent="-51435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1000:4 =250км/ч</a:t>
            </a:r>
          </a:p>
          <a:p>
            <a:pPr marL="514350" indent="-514350"/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ПРОСПОРИЛА</a:t>
            </a:r>
          </a:p>
          <a:p>
            <a:pPr marL="514350" indent="-514350"/>
            <a:endParaRPr lang="ru-RU" sz="2400" dirty="0">
              <a:latin typeface="Calibri" pitchFamily="34" charset="0"/>
            </a:endParaRPr>
          </a:p>
        </p:txBody>
      </p:sp>
      <p:pic>
        <p:nvPicPr>
          <p:cNvPr id="8194" name="Picture 2" descr="http://umeha.3dn.ru/img/boch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2348"/>
            <a:ext cx="2232248" cy="26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1115616" y="476250"/>
            <a:ext cx="80374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2.Кощей Бессмертный, Баба Яга и Змей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Горыныч выпили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сорокаведерную бочку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пепси-колы. Кощей выпил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ведер, Баба-Яга - 4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остальное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честно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разделил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между собой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трехголовый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Змей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Горыныч.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Поскольку ведер пепси-колы досталось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каждой голове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57875" y="4929188"/>
            <a:ext cx="2560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10 ведер</a:t>
            </a:r>
          </a:p>
        </p:txBody>
      </p:sp>
      <p:pic>
        <p:nvPicPr>
          <p:cNvPr id="9218" name="Picture 2" descr="http://www.hohmodrom.ru/upload/20411/projimg/85778/hohmodrom_31485-Friendly-Green-Three-Headed-Dragon-With-A-White-Belly-And-Wings%5B1%5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77159"/>
            <a:ext cx="2376263" cy="28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3608" y="476250"/>
            <a:ext cx="747287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фигуру,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которая получена из трех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точек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лежащих на одной прямой, и трех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отрезков, попарно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соединяющие эти точки?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40152" y="2045910"/>
            <a:ext cx="2822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5616" y="2844800"/>
            <a:ext cx="4926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Что больше    7² или 49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72313" y="3160136"/>
            <a:ext cx="154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5616" y="3460967"/>
            <a:ext cx="6041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Определить вид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треугольника,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его стороны равны 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4, 5.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07025" y="4387418"/>
            <a:ext cx="3736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рямоугольный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5² = 3²+4²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2513" y="5295468"/>
            <a:ext cx="434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Сколько будет 2+2∙2=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07025" y="5282894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7" y="857250"/>
            <a:ext cx="7848873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anose="02000000000000000000" pitchFamily="2" charset="0"/>
                <a:cs typeface="Times New Roman" pitchFamily="18" charset="0"/>
              </a:rPr>
              <a:t>К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anose="02000000000000000000" pitchFamily="2" charset="0"/>
                <a:cs typeface="Times New Roman" pitchFamily="18" charset="0"/>
              </a:rPr>
              <a:t>омпот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anose="02000000000000000000" pitchFamily="2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anose="02000000000000000000" pitchFamily="2" charset="0"/>
                <a:cs typeface="Times New Roman" pitchFamily="18" charset="0"/>
              </a:rPr>
              <a:t>из загадок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4098" name="Picture 2" descr="http://www.izdflamingo.ru/netcat_files/351/68/h_93cd2338fdabaefa82e37164d6f8409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01393"/>
            <a:ext cx="2088232" cy="26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1265734" y="1628800"/>
            <a:ext cx="676843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«8а»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Box 3"/>
          <p:cNvSpPr txBox="1">
            <a:spLocks noChangeArrowheads="1"/>
          </p:cNvSpPr>
          <p:nvPr/>
        </p:nvSpPr>
        <p:spPr bwMode="auto">
          <a:xfrm>
            <a:off x="4120813" y="1044600"/>
            <a:ext cx="78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>
            <a:off x="1326348" y="4077072"/>
            <a:ext cx="712879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«8б»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90825" y="2852936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рок - с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рок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25750" y="4941168"/>
            <a:ext cx="2940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</a:t>
            </a:r>
            <a:r>
              <a:rPr lang="ru-RU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кате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4167621" y="980728"/>
            <a:ext cx="78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</p:txBody>
      </p:sp>
      <p:sp>
        <p:nvSpPr>
          <p:cNvPr id="34823" name="TextBox 4"/>
          <p:cNvSpPr txBox="1">
            <a:spLocks noChangeArrowheads="1"/>
          </p:cNvSpPr>
          <p:nvPr/>
        </p:nvSpPr>
        <p:spPr bwMode="auto">
          <a:xfrm>
            <a:off x="1312077" y="1633105"/>
            <a:ext cx="676843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«8а»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TextBox 5"/>
          <p:cNvSpPr txBox="1">
            <a:spLocks noChangeArrowheads="1"/>
          </p:cNvSpPr>
          <p:nvPr/>
        </p:nvSpPr>
        <p:spPr bwMode="auto">
          <a:xfrm>
            <a:off x="1321135" y="3941063"/>
            <a:ext cx="725507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«8б»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59832" y="4725144"/>
            <a:ext cx="2719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88707" y="2348880"/>
            <a:ext cx="3236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1115616" y="2204864"/>
            <a:ext cx="6984776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агадка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«8а»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TextBox 3"/>
          <p:cNvSpPr txBox="1">
            <a:spLocks noChangeArrowheads="1"/>
          </p:cNvSpPr>
          <p:nvPr/>
        </p:nvSpPr>
        <p:spPr bwMode="auto">
          <a:xfrm>
            <a:off x="1115616" y="4047996"/>
            <a:ext cx="680653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агадка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«8б»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12716" y="3105834"/>
            <a:ext cx="23852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0" name="TextBox 6"/>
          <p:cNvSpPr txBox="1">
            <a:spLocks noChangeArrowheads="1"/>
          </p:cNvSpPr>
          <p:nvPr/>
        </p:nvSpPr>
        <p:spPr bwMode="auto">
          <a:xfrm>
            <a:off x="4128356" y="980728"/>
            <a:ext cx="78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4797152"/>
            <a:ext cx="26330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 д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1618" y="836712"/>
            <a:ext cx="738535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dine Kirnberg" panose="02000000000000000000" pitchFamily="2" charset="0"/>
              </a:rPr>
              <a:t>«</a:t>
            </a:r>
            <a:r>
              <a:rPr lang="ru-RU" sz="6000" b="1" dirty="0">
                <a:solidFill>
                  <a:srgbClr val="FF0000"/>
                </a:solidFill>
                <a:latin typeface="Adine Kirnberg" panose="02000000000000000000" pitchFamily="2" charset="0"/>
              </a:rPr>
              <a:t>Учиться можно только весело …</a:t>
            </a:r>
          </a:p>
          <a:p>
            <a:r>
              <a:rPr lang="ru-RU" sz="6000" b="1" dirty="0">
                <a:solidFill>
                  <a:srgbClr val="FF0000"/>
                </a:solidFill>
                <a:latin typeface="Adine Kirnberg" panose="02000000000000000000" pitchFamily="2" charset="0"/>
              </a:rPr>
              <a:t>Чтобы переваривать знания, </a:t>
            </a:r>
          </a:p>
          <a:p>
            <a:r>
              <a:rPr lang="ru-RU" sz="6000" b="1" dirty="0">
                <a:solidFill>
                  <a:srgbClr val="FF0000"/>
                </a:solidFill>
                <a:latin typeface="Adine Kirnberg" panose="02000000000000000000" pitchFamily="2" charset="0"/>
              </a:rPr>
              <a:t>надо поглощать их с аппетитом</a:t>
            </a:r>
            <a:r>
              <a:rPr lang="ru-RU" sz="4800" b="1" dirty="0">
                <a:solidFill>
                  <a:srgbClr val="FF0000"/>
                </a:solidFill>
                <a:latin typeface="Adine Kirnberg" panose="02000000000000000000" pitchFamily="2" charset="0"/>
              </a:rPr>
              <a:t>»</a:t>
            </a:r>
          </a:p>
          <a:p>
            <a:r>
              <a:rPr lang="ru-RU" sz="5400" b="1" dirty="0">
                <a:solidFill>
                  <a:srgbClr val="FF0000"/>
                </a:solidFill>
                <a:latin typeface="Adine Kirnberg" panose="02000000000000000000" pitchFamily="2" charset="0"/>
              </a:rPr>
              <a:t>                     (Анатоль Франс)</a:t>
            </a:r>
          </a:p>
        </p:txBody>
      </p:sp>
      <p:pic>
        <p:nvPicPr>
          <p:cNvPr id="10242" name="Picture 2" descr="http://pitanie.medforyour.info/image/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58838"/>
            <a:ext cx="1584176" cy="31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763688" y="260648"/>
            <a:ext cx="6192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dine Kirnberg" panose="02000000000000000000" pitchFamily="2" charset="0"/>
                <a:cs typeface="Times New Roman" pitchFamily="18" charset="0"/>
              </a:rPr>
              <a:t>Желаем к математике</a:t>
            </a:r>
            <a:endParaRPr lang="ru-RU" sz="6000" dirty="0">
              <a:solidFill>
                <a:srgbClr val="FF0000"/>
              </a:solidFill>
              <a:latin typeface="Adine Kirnberg" panose="02000000000000000000" pitchFamily="2" charset="0"/>
              <a:cs typeface="Times New Roman" pitchFamily="18" charset="0"/>
            </a:endParaRPr>
          </a:p>
          <a:p>
            <a:pPr eaLnBrk="0" hangingPunct="0"/>
            <a:r>
              <a:rPr lang="ru-RU" sz="6000" b="1" dirty="0">
                <a:solidFill>
                  <a:srgbClr val="FF0000"/>
                </a:solidFill>
                <a:latin typeface="Adine Kirnberg" panose="02000000000000000000" pitchFamily="2" charset="0"/>
                <a:cs typeface="Times New Roman" pitchFamily="18" charset="0"/>
              </a:rPr>
              <a:t>Всем прилагать старанье.</a:t>
            </a:r>
            <a:endParaRPr lang="ru-RU" sz="6000" dirty="0">
              <a:solidFill>
                <a:srgbClr val="FF0000"/>
              </a:solidFill>
              <a:latin typeface="Adine Kirnberg" panose="02000000000000000000" pitchFamily="2" charset="0"/>
              <a:cs typeface="Times New Roman" pitchFamily="18" charset="0"/>
            </a:endParaRPr>
          </a:p>
          <a:p>
            <a:pPr eaLnBrk="0" hangingPunct="0"/>
            <a:r>
              <a:rPr lang="ru-RU" sz="6000" b="1" dirty="0">
                <a:solidFill>
                  <a:srgbClr val="FF0000"/>
                </a:solidFill>
                <a:latin typeface="Adine Kirnberg" panose="02000000000000000000" pitchFamily="2" charset="0"/>
                <a:cs typeface="Times New Roman" pitchFamily="18" charset="0"/>
              </a:rPr>
              <a:t>Всего вам доброго друзья</a:t>
            </a:r>
            <a:endParaRPr lang="ru-RU" sz="6000" dirty="0">
              <a:solidFill>
                <a:srgbClr val="FF0000"/>
              </a:solidFill>
              <a:latin typeface="Adine Kirnberg" panose="02000000000000000000" pitchFamily="2" charset="0"/>
              <a:cs typeface="Times New Roman" pitchFamily="18" charset="0"/>
            </a:endParaRPr>
          </a:p>
          <a:p>
            <a:pPr eaLnBrk="0" hangingPunct="0"/>
            <a:r>
              <a:rPr lang="ru-RU" sz="6000" b="1" dirty="0">
                <a:solidFill>
                  <a:srgbClr val="FF0000"/>
                </a:solidFill>
                <a:latin typeface="Adine Kirnberg" panose="02000000000000000000" pitchFamily="2" charset="0"/>
                <a:cs typeface="Times New Roman" pitchFamily="18" charset="0"/>
              </a:rPr>
              <a:t>и   хорошего вам настроения!</a:t>
            </a:r>
            <a:endParaRPr lang="ru-RU" sz="6000" dirty="0">
              <a:solidFill>
                <a:srgbClr val="FF0000"/>
              </a:solidFill>
              <a:latin typeface="Adine Kirnberg" panose="02000000000000000000" pitchFamily="2" charset="0"/>
              <a:cs typeface="Times New Roman" pitchFamily="18" charset="0"/>
            </a:endParaRPr>
          </a:p>
        </p:txBody>
      </p:sp>
      <p:pic>
        <p:nvPicPr>
          <p:cNvPr id="11266" name="Picture 2" descr="http://img0.liveinternet.ru/images/attach/c/9/107/472/107472958_3646178_48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92" y="4027541"/>
            <a:ext cx="5082611" cy="271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259632" y="548680"/>
            <a:ext cx="142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Источники: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288767" y="909691"/>
            <a:ext cx="4613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Занимательная математика  Я.И Перельмана</a:t>
            </a:r>
          </a:p>
        </p:txBody>
      </p:sp>
      <p:sp>
        <p:nvSpPr>
          <p:cNvPr id="37893" name="Прямоугольник 4">
            <a:hlinkClick r:id="rId3"/>
          </p:cNvPr>
          <p:cNvSpPr>
            <a:spLocks noChangeArrowheads="1"/>
          </p:cNvSpPr>
          <p:nvPr/>
        </p:nvSpPr>
        <p:spPr bwMode="auto">
          <a:xfrm>
            <a:off x="1252991" y="1596809"/>
            <a:ext cx="408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hlinkClick r:id="rId4"/>
              </a:rPr>
              <a:t>http://zanimatika.narod.ru/Book8_1.htm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1239632" y="1256506"/>
            <a:ext cx="372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+mn-lt"/>
              </a:rPr>
              <a:t>Веселая занимательная математика</a:t>
            </a:r>
          </a:p>
        </p:txBody>
      </p:sp>
      <p:sp>
        <p:nvSpPr>
          <p:cNvPr id="37895" name="Прямоугольник 6"/>
          <p:cNvSpPr>
            <a:spLocks noChangeArrowheads="1"/>
          </p:cNvSpPr>
          <p:nvPr/>
        </p:nvSpPr>
        <p:spPr bwMode="auto">
          <a:xfrm>
            <a:off x="1224924" y="1932710"/>
            <a:ext cx="7595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hlinkClick r:id="rId5"/>
              </a:rPr>
              <a:t>http://www.nachalka.uz/publications/202_zanimatelnaya_matematika.html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7897" name="Прямоугольник 8"/>
          <p:cNvSpPr>
            <a:spLocks noChangeArrowheads="1"/>
          </p:cNvSpPr>
          <p:nvPr/>
        </p:nvSpPr>
        <p:spPr bwMode="auto">
          <a:xfrm>
            <a:off x="1288767" y="2302042"/>
            <a:ext cx="7490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hlinkClick r:id="rId6"/>
              </a:rPr>
              <a:t>http://go.mail.ru/search_images?rch=e&amp;type=all&amp;is=0&amp;q=</a:t>
            </a:r>
            <a:r>
              <a:rPr lang="ru-RU" dirty="0" err="1">
                <a:latin typeface="+mn-lt"/>
                <a:hlinkClick r:id="rId6"/>
              </a:rPr>
              <a:t>смайлики+для+одноклассников</a:t>
            </a:r>
            <a:r>
              <a:rPr lang="ru-RU" dirty="0">
                <a:latin typeface="+mn-lt"/>
                <a:hlinkClick r:id="rId6"/>
              </a:rPr>
              <a:t>&amp;</a:t>
            </a:r>
            <a:r>
              <a:rPr lang="en-US" dirty="0">
                <a:latin typeface="+mn-lt"/>
                <a:hlinkClick r:id="rId6"/>
              </a:rPr>
              <a:t>us=8&amp;usln=4#w=400&amp;h=334&amp;s=144699&amp;pic=http%3A%2F%2Fsmileset.ru%2Fimage%2Fsmailiki3.jpg&amp;page=http%3A%2F%2Fsmileset.ru%2Findex.php%3Fa%3Dne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0042" y="3502371"/>
            <a:ext cx="7490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http://olpictures.ru/vesyolyie-povaryata-kartinki-rasskrazki.html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NS\Desktop\Лилия новое\povar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4" y="188640"/>
            <a:ext cx="2962474" cy="26094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59832" y="404664"/>
            <a:ext cx="1957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u="sng" dirty="0">
                <a:solidFill>
                  <a:srgbClr val="FF0000"/>
                </a:solidFill>
                <a:latin typeface="Adine Kirnberg" panose="02000000000000000000" pitchFamily="2" charset="0"/>
                <a:cs typeface="Times New Roman" pitchFamily="18" charset="0"/>
              </a:rPr>
              <a:t>Меню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604993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400" b="1" dirty="0">
                <a:latin typeface="Adine Kirnberg" panose="02000000000000000000" pitchFamily="2" charset="0"/>
                <a:cs typeface="Times New Roman" pitchFamily="18" charset="0"/>
              </a:rPr>
              <a:t>Салат «Ералаш»</a:t>
            </a:r>
          </a:p>
          <a:p>
            <a:pPr marL="342900" indent="-342900"/>
            <a:r>
              <a:rPr lang="ru-RU" sz="4400" b="1" dirty="0">
                <a:latin typeface="Adine Kirnberg" panose="02000000000000000000" pitchFamily="2" charset="0"/>
                <a:cs typeface="Times New Roman" pitchFamily="18" charset="0"/>
              </a:rPr>
              <a:t>2. Математическая уха</a:t>
            </a:r>
          </a:p>
          <a:p>
            <a:pPr marL="342900" indent="-342900"/>
            <a:r>
              <a:rPr lang="ru-RU" sz="4400" b="1" dirty="0">
                <a:latin typeface="Adine Kirnberg" panose="02000000000000000000" pitchFamily="2" charset="0"/>
                <a:cs typeface="Times New Roman" pitchFamily="18" charset="0"/>
              </a:rPr>
              <a:t>3. Пельмешки «Без </a:t>
            </a:r>
            <a:r>
              <a:rPr lang="ru-RU" sz="4400" b="1" dirty="0" smtClean="0">
                <a:latin typeface="Adine Kirnberg" panose="02000000000000000000" pitchFamily="2" charset="0"/>
                <a:cs typeface="Times New Roman" pitchFamily="18" charset="0"/>
              </a:rPr>
              <a:t>спешки» с </a:t>
            </a:r>
            <a:r>
              <a:rPr lang="ru-RU" sz="4400" b="1" dirty="0">
                <a:latin typeface="Adine Kirnberg" panose="02000000000000000000" pitchFamily="2" charset="0"/>
                <a:cs typeface="Times New Roman" pitchFamily="18" charset="0"/>
              </a:rPr>
              <a:t>начинкой из смекалок с острыми приправами  из внимания и мышления</a:t>
            </a:r>
          </a:p>
          <a:p>
            <a:pPr marL="342900" indent="-342900"/>
            <a:r>
              <a:rPr lang="ru-RU" sz="4400" b="1" dirty="0">
                <a:latin typeface="Adine Kirnberg" panose="02000000000000000000" pitchFamily="2" charset="0"/>
                <a:cs typeface="Times New Roman" pitchFamily="18" charset="0"/>
              </a:rPr>
              <a:t>4. Пирог «шарлотка»</a:t>
            </a:r>
          </a:p>
          <a:p>
            <a:pPr marL="342900" indent="-342900"/>
            <a:r>
              <a:rPr lang="ru-RU" sz="4400" b="1" dirty="0">
                <a:latin typeface="Adine Kirnberg" panose="02000000000000000000" pitchFamily="2" charset="0"/>
                <a:cs typeface="Times New Roman" pitchFamily="18" charset="0"/>
              </a:rPr>
              <a:t>5. Компот с загадками</a:t>
            </a:r>
            <a:r>
              <a:rPr lang="ru-RU" sz="4400" b="1" dirty="0">
                <a:latin typeface="Adine Kirnberg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8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57759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dine Kirnberg" panose="02000000000000000000" pitchFamily="2" charset="0"/>
              </a:rPr>
              <a:t>Салат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dine Kirnberg" panose="02000000000000000000" pitchFamily="2" charset="0"/>
              </a:rPr>
              <a:t>«математический ералаш»</a:t>
            </a:r>
            <a:endParaRPr lang="ru-RU" sz="6600" b="1" dirty="0">
              <a:solidFill>
                <a:srgbClr val="FF0000"/>
              </a:solidFill>
              <a:latin typeface="Adine Kirnberg" panose="02000000000000000000" pitchFamily="2" charset="0"/>
            </a:endParaRPr>
          </a:p>
        </p:txBody>
      </p:sp>
      <p:pic>
        <p:nvPicPr>
          <p:cNvPr id="3074" name="Picture 2" descr="http://4.bp.blogspot.com/-uGdcaKHcUPY/Twn-ihB_CmI/AAAAAAAAAqE/hJT7yt4I2wM/s1600/c75a7272a6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70" y="2924944"/>
            <a:ext cx="3659976" cy="36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214438" y="260648"/>
            <a:ext cx="731800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«8а»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26133" y="2213413"/>
            <a:ext cx="769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1.Какая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геометрическая фигура</a:t>
            </a:r>
          </a:p>
          <a:p>
            <a:pPr marL="742950" indent="-742950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используется для наказания детей?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7764" y="3071277"/>
            <a:ext cx="8158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2. Как называется результат действия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сложения?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5169" y="2233287"/>
            <a:ext cx="80495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3. Как называется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треугольник,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оторого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две стороны равны?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79818" y="1988840"/>
            <a:ext cx="78085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4. Как называется сумма длин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сторон многоугольника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3607" y="1609546"/>
            <a:ext cx="7356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Назовите единицу измерения углов?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1166" y="1154503"/>
            <a:ext cx="7485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6. Как называется прямоугольник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 которого все стороны равны?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98813" y="2589004"/>
            <a:ext cx="756084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7. Как называется угол 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он меньше прямого?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7764" y="2354653"/>
            <a:ext cx="83895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8. Что тяжелее пуд железа или пуд пуха?</a:t>
            </a:r>
          </a:p>
        </p:txBody>
      </p:sp>
      <p:pic>
        <p:nvPicPr>
          <p:cNvPr id="12" name="Рисунок 11" descr="i (4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1357313"/>
            <a:ext cx="19288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6.66667E-6 C 0.08525 0.16274 0.17049 0.3257 0.1632 0.39746 C 0.15591 0.46922 0.05573 0.45024 -0.04427 0.43126 " pathEditMode="relative" ptsTypes="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03648" y="142875"/>
            <a:ext cx="7454601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«8б»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9267" y="2175955"/>
            <a:ext cx="6215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Что есть общего у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слова,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растения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уравнения?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3207" y="2996952"/>
            <a:ext cx="80264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2. Как называется результат вычитания?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67013" y="2622094"/>
            <a:ext cx="7814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3. Как называется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треугольник, 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 которого все стороны равны?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0165" y="2021930"/>
            <a:ext cx="7876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4.  Сумма всех углов треугольника равна?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9335" y="2373461"/>
            <a:ext cx="5114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5.Первый месяц осени?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841" y="445092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9836" y="2419409"/>
            <a:ext cx="8388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Как называется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сторона прямоугольного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треугольника?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3028" y="2345095"/>
            <a:ext cx="81741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Петух, стоя на одной ноге весит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кг.Сколько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весит петух, стоя на двух ногах?</a:t>
            </a:r>
          </a:p>
        </p:txBody>
      </p:sp>
      <p:pic>
        <p:nvPicPr>
          <p:cNvPr id="19" name="Рисунок 18" descr="i (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21431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3047" y="1508333"/>
            <a:ext cx="830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результат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деления?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-0.28437 0.09954 -0.5684 0.1993 -0.68489 0.27176 C -0.80138 0.34421 -0.74253 0.37847 -0.69913 0.43518 C -0.65572 0.4919 -0.54027 0.55208 -0.42447 0.6125 " pathEditMode="relative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5" grpId="0"/>
      <p:bldP spid="15" grpId="1"/>
      <p:bldP spid="17" grpId="0"/>
      <p:bldP spid="17" grpId="1"/>
      <p:bldP spid="17" grpId="2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1628800"/>
            <a:ext cx="6939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Adine Kirnberg" panose="02000000000000000000" pitchFamily="2" charset="0"/>
              </a:rPr>
              <a:t>«Математическая уха»</a:t>
            </a:r>
            <a:endParaRPr lang="ru-RU" sz="8000" b="1" dirty="0">
              <a:solidFill>
                <a:srgbClr val="FF0000"/>
              </a:solidFill>
              <a:latin typeface="Adine Kirnberg" panose="02000000000000000000" pitchFamily="2" charset="0"/>
            </a:endParaRPr>
          </a:p>
        </p:txBody>
      </p:sp>
      <p:pic>
        <p:nvPicPr>
          <p:cNvPr id="1026" name="Picture 2" descr="http://crosti.ru/patterns/00/01/22/0aaffc5598/previe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66" y="2708920"/>
            <a:ext cx="3831131" cy="38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645" y="101579"/>
            <a:ext cx="49119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dine Kirnberg" panose="02000000000000000000" pitchFamily="2" charset="0"/>
              </a:rPr>
              <a:t>Пельмешки</a:t>
            </a:r>
          </a:p>
          <a:p>
            <a:r>
              <a:rPr lang="ru-RU" sz="9600" b="1" dirty="0" smtClean="0">
                <a:solidFill>
                  <a:srgbClr val="FF0000"/>
                </a:solidFill>
                <a:latin typeface="Adine Kirnberg" panose="02000000000000000000" pitchFamily="2" charset="0"/>
              </a:rPr>
              <a:t>«Без спешки»</a:t>
            </a:r>
            <a:endParaRPr lang="ru-RU" sz="9600" b="1" dirty="0">
              <a:solidFill>
                <a:srgbClr val="FF0000"/>
              </a:solidFill>
              <a:latin typeface="Adine Kirnberg" panose="02000000000000000000" pitchFamily="2" charset="0"/>
            </a:endParaRPr>
          </a:p>
        </p:txBody>
      </p:sp>
      <p:pic>
        <p:nvPicPr>
          <p:cNvPr id="5122" name="Picture 2" descr="http://cdn-nus-1.pinme.ru/pin-upload-static/photos/2bd796e837aad18ea6fa9eb4dc1f407e_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57758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0" y="928688"/>
            <a:ext cx="1674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5+1=6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14938" y="2786063"/>
            <a:ext cx="26939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дециметр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6438" y="4714875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3+2=5</a:t>
            </a:r>
          </a:p>
        </p:txBody>
      </p:sp>
      <p:pic>
        <p:nvPicPr>
          <p:cNvPr id="6146" name="Picture 2" descr="http://12ball.in.ua/static/media/uploads/content/2015/471219340453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10" y="260648"/>
            <a:ext cx="1440160" cy="23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raciya-yar.ru/eat_service/santimet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737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vetraduga.ru/wp-content/uploads/2015/03/mouse_incentive-74406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72372"/>
            <a:ext cx="2678042" cy="20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1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Gulim" pitchFamily="34" charset="-127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771</TotalTime>
  <Words>530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кей</dc:creator>
  <cp:lastModifiedBy>DNS</cp:lastModifiedBy>
  <cp:revision>96</cp:revision>
  <dcterms:created xsi:type="dcterms:W3CDTF">2013-03-03T11:52:46Z</dcterms:created>
  <dcterms:modified xsi:type="dcterms:W3CDTF">2015-08-13T04:56:33Z</dcterms:modified>
</cp:coreProperties>
</file>