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3" r:id="rId4"/>
    <p:sldId id="264" r:id="rId5"/>
    <p:sldId id="256" r:id="rId6"/>
    <p:sldId id="257" r:id="rId7"/>
    <p:sldId id="265" r:id="rId8"/>
    <p:sldId id="260" r:id="rId9"/>
    <p:sldId id="261" r:id="rId10"/>
    <p:sldId id="262" r:id="rId11"/>
    <p:sldId id="266" r:id="rId12"/>
    <p:sldId id="275" r:id="rId13"/>
    <p:sldId id="276" r:id="rId14"/>
    <p:sldId id="277" r:id="rId15"/>
    <p:sldId id="267" r:id="rId16"/>
    <p:sldId id="268" r:id="rId17"/>
    <p:sldId id="269" r:id="rId18"/>
    <p:sldId id="270" r:id="rId19"/>
    <p:sldId id="271" r:id="rId20"/>
    <p:sldId id="272" r:id="rId21"/>
    <p:sldId id="286" r:id="rId22"/>
    <p:sldId id="287" r:id="rId23"/>
    <p:sldId id="288" r:id="rId24"/>
    <p:sldId id="289" r:id="rId25"/>
    <p:sldId id="290" r:id="rId26"/>
    <p:sldId id="291" r:id="rId27"/>
    <p:sldId id="292" r:id="rId28"/>
    <p:sldId id="293" r:id="rId29"/>
    <p:sldId id="273" r:id="rId30"/>
    <p:sldId id="274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42D"/>
    <a:srgbClr val="E86C2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03.12.2007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03.12.2007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03.12.2007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03.12.2007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03.12.2007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03.12.2007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03.12.2007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03.12.2007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03.12.2007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03.12.2007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03.12.2007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03.12.2007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user\Desktop\&#1057;&#1072;&#1084;&#1099;&#1081;%20&#1041;&#1086;&#1083;&#1100;&#1096;&#1086;&#1081;%20&#1059;&#1088;&#1086;&#1082;%20&#1074;%20&#1052;&#1080;&#1088;&#1077;\4&#1074;&#1080;&#1076;&#1077;&#1086;&#1048;&#1085;&#1082;&#1083;&#1102;&#1079;&#1080;&#1074;&#1085;&#1086;&#1077;%20&#1086;&#1073;&#1088;&#1072;&#1079;&#1086;&#1074;&#1072;&#1085;&#1080;&#1077;_%20&#1063;&#1090;&#1086;%20&#1101;&#1090;&#1086;%20&#1090;&#1072;&#1082;&#1086;&#1077;.mp4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user\Desktop\&#1057;&#1072;&#1084;&#1099;&#1081;%20&#1041;&#1086;&#1083;&#1100;&#1096;&#1086;&#1081;%20&#1059;&#1088;&#1086;&#1082;%20&#1074;%20&#1052;&#1080;&#1088;&#1077;\5&#1074;&#1080;&#1076;&#1077;&#1086;&#1044;&#1078;&#1077;&#1085;&#1085;&#1077;&#1090;_%20&#1057;&#1072;&#1084;&#1099;&#1081;%20&#1041;&#1086;&#1083;&#1100;&#1096;&#1086;&#1081;%20&#1059;&#1088;&#1086;&#1082;%20&#1074;%20&#1052;&#1080;&#1088;&#1077;.mp4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user\Desktop\&#1057;&#1072;&#1084;&#1099;&#1081;%20&#1041;&#1086;&#1083;&#1100;&#1096;&#1086;&#1081;%20&#1059;&#1088;&#1086;&#1082;%20&#1074;%20&#1052;&#1080;&#1088;&#1077;\6&#1074;&#1080;&#1076;&#1077;&#1086;&#1053;&#1072;&#1090;&#1072;&#1083;&#1100;&#1103;%20&#1042;&#1086;&#1076;&#1103;&#1085;&#1086;&#1074;&#1072;_%20&#1057;&#1072;&#1084;&#1099;&#1080;&#774;%20&#1041;&#1086;&#1083;&#1100;&#1096;&#1086;&#1080;&#774;%20&#1059;&#1088;&#1086;&#1082;%20&#1074;%20&#1052;&#1080;&#1088;&#1077;.mp4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user\Desktop\&#1057;&#1072;&#1084;&#1099;&#1081;%20&#1041;&#1086;&#1083;&#1100;&#1096;&#1086;&#1081;%20&#1059;&#1088;&#1086;&#1082;%20&#1074;%20&#1052;&#1080;&#1088;&#1077;\1&#1074;&#1080;&#1076;&#1077;&#1086;&#1057;&#1072;&#1084;&#1099;&#1081;%20&#1041;&#1086;&#1083;&#1100;&#1096;&#1086;&#1081;%20&#1059;&#1088;&#1086;&#1082;%20&#1074;%20&#1052;&#1080;&#1088;&#1077;%20-%20&#1095;&#1072;&#1089;&#1090;&#1100;%201.mp4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user\Desktop\&#1057;&#1072;&#1084;&#1099;&#1081;%20&#1041;&#1086;&#1083;&#1100;&#1096;&#1086;&#1081;%20&#1059;&#1088;&#1086;&#1082;%20&#1074;%20&#1052;&#1080;&#1088;&#1077;\7&#1074;&#1080;&#1076;&#1077;&#1086;&#1044;&#1080;&#1084;&#1072;%20&#1041;&#1080;&#1083;&#1072;&#1085;%20-%20&#1053;&#1077;%20&#1084;&#1086;&#1083;&#1095;&#1080;.mp4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user\Desktop\&#1057;&#1072;&#1084;&#1099;&#1081;%20&#1041;&#1086;&#1083;&#1100;&#1096;&#1086;&#1081;%20&#1059;&#1088;&#1086;&#1082;%20&#1074;%20&#1052;&#1080;&#1088;&#1077;\2&#1074;&#1080;&#1076;&#1077;&#1086;&#1057;&#1072;&#1084;&#1099;&#1081;%20&#1073;&#1086;&#1083;&#1100;&#1096;&#1086;&#1081;%20&#1091;&#1088;&#1086;&#1082;%20&#1074;%20&#1084;&#1080;&#1088;&#1077;.mp4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user\Desktop\&#1057;&#1072;&#1084;&#1099;&#1081;%20&#1041;&#1086;&#1083;&#1100;&#1096;&#1086;&#1081;%20&#1059;&#1088;&#1086;&#1082;%20&#1074;%20&#1052;&#1080;&#1088;&#1077;\3&#1074;&#1080;&#1076;&#1077;&#1086;&#1057;&#1072;&#1084;&#1099;&#1081;%20&#1041;&#1086;&#1083;&#1100;&#1096;&#1086;&#1081;%20&#1059;&#1088;&#1086;&#1082;%20&#1074;%20&#1052;&#1080;&#1088;&#1077;%20-%20&#1095;&#1072;&#1089;&#1090;&#1100;%202.mp4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224135"/>
          </a:xfrm>
        </p:spPr>
        <p:txBody>
          <a:bodyPr/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Самый Большой Урок в Мире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5373216"/>
            <a:ext cx="8136904" cy="1224136"/>
          </a:xfrm>
        </p:spPr>
        <p:txBody>
          <a:bodyPr>
            <a:normAutofit fontScale="92500" lnSpcReduction="10000"/>
          </a:bodyPr>
          <a:lstStyle/>
          <a:p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МАОУ СОШ №3 п.Двуреченск</a:t>
            </a:r>
          </a:p>
          <a:p>
            <a:r>
              <a:rPr lang="ru-RU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Кл.рук</a:t>
            </a: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11кл., учитель математики Плешкова Э.Н.</a:t>
            </a:r>
          </a:p>
          <a:p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28 октября 2015 г.</a:t>
            </a:r>
            <a:endParaRPr lang="ru-RU" sz="24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556792"/>
            <a:ext cx="5256584" cy="3504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4видеоИнклюзивное образование_ Что это такое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51520" y="98630"/>
            <a:ext cx="8834768" cy="66260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5видеоДженнет_ Самый Большой Урок в Мире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323529" y="170639"/>
            <a:ext cx="8666748" cy="65000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Язык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терминология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Наиболее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нейтральный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термин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слово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инвалид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мы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смотрим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человека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его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инвалидность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поэтому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лучше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всего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сказать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человек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инвалидностью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Этикет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(правила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общения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5589240"/>
            <a:ext cx="8229600" cy="108012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обществе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незрячего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человека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называйте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себя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тех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людей,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которые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пришли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Вами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124744"/>
            <a:ext cx="658564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Этикет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(правила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общения)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85184"/>
            <a:ext cx="8229600" cy="12961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Инвалидная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коляска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это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часть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неприкасаемого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пространства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человека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484784"/>
            <a:ext cx="5381625" cy="3548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Упражнение 1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ru-RU" sz="4400" i="1" dirty="0" smtClean="0">
                <a:latin typeface="Times New Roman" pitchFamily="18" charset="0"/>
                <a:cs typeface="Times New Roman" pitchFamily="18" charset="0"/>
              </a:rPr>
              <a:t>«Ведущая передачи ....., рассказала, что одна растит шестилетнюю дочь, </a:t>
            </a:r>
            <a:r>
              <a:rPr lang="ru-RU" sz="4400" i="1" u="sng" dirty="0" smtClean="0">
                <a:latin typeface="Times New Roman" pitchFamily="18" charset="0"/>
                <a:cs typeface="Times New Roman" pitchFamily="18" charset="0"/>
              </a:rPr>
              <a:t>страдающую</a:t>
            </a:r>
            <a:r>
              <a:rPr lang="ru-RU" sz="4400" i="1" dirty="0" smtClean="0">
                <a:latin typeface="Times New Roman" pitchFamily="18" charset="0"/>
                <a:cs typeface="Times New Roman" pitchFamily="18" charset="0"/>
              </a:rPr>
              <a:t> аутизмом»…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4098" name="Picture 2" descr="F:\Школа\1 сентября картинки\люди\678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4437112"/>
            <a:ext cx="2268672" cy="21648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Упражнение 2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000" i="1" u="sng" dirty="0" smtClean="0">
                <a:latin typeface="Times New Roman" pitchFamily="18" charset="0"/>
                <a:cs typeface="Times New Roman" pitchFamily="18" charset="0"/>
              </a:rPr>
              <a:t>Прикованный</a:t>
            </a:r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 к коляске программист стал успешным </a:t>
            </a:r>
            <a:r>
              <a:rPr lang="ru-RU" sz="4000" i="1" dirty="0" err="1" smtClean="0">
                <a:latin typeface="Times New Roman" pitchFamily="18" charset="0"/>
                <a:cs typeface="Times New Roman" pitchFamily="18" charset="0"/>
              </a:rPr>
              <a:t>паралимпийцем</a:t>
            </a:r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». 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5123" name="Picture 3" descr="F:\Школа\1 сентября картинки\люди\890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3140968"/>
            <a:ext cx="2304256" cy="29685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Упражнение 3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«Ученик </a:t>
            </a:r>
            <a:r>
              <a:rPr lang="ru-RU" sz="4000" i="1" u="sng" dirty="0" smtClean="0">
                <a:latin typeface="Times New Roman" pitchFamily="18" charset="0"/>
                <a:cs typeface="Times New Roman" pitchFamily="18" charset="0"/>
              </a:rPr>
              <a:t>страдает</a:t>
            </a:r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 ДЦП и с детства </a:t>
            </a:r>
            <a:r>
              <a:rPr lang="ru-RU" sz="4000" i="1" u="sng" dirty="0" smtClean="0">
                <a:latin typeface="Times New Roman" pitchFamily="18" charset="0"/>
                <a:cs typeface="Times New Roman" pitchFamily="18" charset="0"/>
              </a:rPr>
              <a:t>прикован </a:t>
            </a:r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к инвалидной коляске, однако является большим поклонником бокса и всегда мечтал провести бой. Такая возможность у него и появилась». 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4" name="Picture 2" descr="F:\Школа\1 сентября картинки\люди\7890-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5229200"/>
            <a:ext cx="2041525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474840" cy="1143000"/>
          </a:xfrm>
        </p:spPr>
        <p:txBody>
          <a:bodyPr/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Упражнение 4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«Коллектив панков из Финляндии под названием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Pertti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Kurikan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Nimipaivat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(сокращенно PKN) намерен выступить на главном музыкальном конкурсе Европы- «Евровидении», который в этом году пройдет в Вене. Заявку панков на родине уже назвали экстравагантным поступком, так как коллектив артистов имеет особенность: все солисты PKN - мужчины, </a:t>
            </a:r>
            <a:r>
              <a:rPr lang="ru-RU" i="1" u="sng" dirty="0" smtClean="0">
                <a:latin typeface="Times New Roman" pitchFamily="18" charset="0"/>
                <a:cs typeface="Times New Roman" pitchFamily="18" charset="0"/>
              </a:rPr>
              <a:t>больны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синдромом Дауна»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6146" name="Picture 2" descr="F:\Школа\1 сентября картинки\люди\boy_playing_violin_hg_clr890-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11752" y="188640"/>
            <a:ext cx="2232248" cy="2232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554960" cy="1143000"/>
          </a:xfrm>
        </p:spPr>
        <p:txBody>
          <a:bodyPr/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Упражнение 5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000" i="1" u="sng" dirty="0" err="1" smtClean="0">
                <a:latin typeface="Times New Roman" pitchFamily="18" charset="0"/>
                <a:cs typeface="Times New Roman" pitchFamily="18" charset="0"/>
              </a:rPr>
              <a:t>Аутисты</a:t>
            </a:r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 среди известных людей. Список известных личностей, </a:t>
            </a:r>
            <a:r>
              <a:rPr lang="ru-RU" sz="4000" i="1" u="sng" dirty="0" smtClean="0">
                <a:latin typeface="Times New Roman" pitchFamily="18" charset="0"/>
                <a:cs typeface="Times New Roman" pitchFamily="18" charset="0"/>
              </a:rPr>
              <a:t>страдавших или страдающих</a:t>
            </a:r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 аутизмом, все время пополняется. Знаменитые </a:t>
            </a:r>
            <a:r>
              <a:rPr lang="ru-RU" sz="4000" i="1" u="sng" dirty="0" err="1" smtClean="0">
                <a:latin typeface="Times New Roman" pitchFamily="18" charset="0"/>
                <a:cs typeface="Times New Roman" pitchFamily="18" charset="0"/>
              </a:rPr>
              <a:t>аутисты</a:t>
            </a:r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: как </a:t>
            </a:r>
            <a:r>
              <a:rPr lang="ru-RU" sz="4000" i="1" u="sng" dirty="0" smtClean="0">
                <a:latin typeface="Times New Roman" pitchFamily="18" charset="0"/>
                <a:cs typeface="Times New Roman" pitchFamily="18" charset="0"/>
              </a:rPr>
              <a:t>болезнь</a:t>
            </a:r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 проявилась у известных людей». 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7171" name="Picture 3" descr="F:\Школа\1 сентября картинки\люди\children20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260648"/>
            <a:ext cx="1047750" cy="1447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402832" cy="1143000"/>
          </a:xfrm>
        </p:spPr>
        <p:txBody>
          <a:bodyPr/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Цели урока: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Autofit/>
          </a:bodyPr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Ознакомить учащихся с концепцией «Общемировых целей в области устойчивого развития» и обсудить роль образования в достижении этих целей.</a:t>
            </a:r>
          </a:p>
          <a:p>
            <a:pPr>
              <a:buNone/>
            </a:pPr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Формировать понимание ситуации с доступностью образования во всем мире и в России в частности.</a:t>
            </a:r>
          </a:p>
          <a:p>
            <a:pPr>
              <a:buNone/>
            </a:pPr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Помочь учащимися осознать, что стопроцентный доступ к образованию – задача не только законодателей, но и всего общества.</a:t>
            </a:r>
          </a:p>
          <a:p>
            <a:pPr>
              <a:buNone/>
            </a:pPr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Воспитывать у учащихся чувство уважения к своим школьным товарищам независимо от их психических, физических и интеллектуальных способностей.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F:\Школа\1 сентября картинки\люди\j4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188640"/>
            <a:ext cx="1362075" cy="1371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410944" cy="1143000"/>
          </a:xfrm>
        </p:spPr>
        <p:txBody>
          <a:bodyPr/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Упражнение 6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«Сегодня, 2 апреля, отмечается Всемирный день распространения информации о </a:t>
            </a:r>
            <a:r>
              <a:rPr lang="ru-RU" sz="4000" i="1" u="sng" dirty="0" smtClean="0">
                <a:latin typeface="Times New Roman" pitchFamily="18" charset="0"/>
                <a:cs typeface="Times New Roman" pitchFamily="18" charset="0"/>
              </a:rPr>
              <a:t>проблеме</a:t>
            </a:r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 аутизма. Предлагаем тебе вспомнить самых известных </a:t>
            </a:r>
            <a:r>
              <a:rPr lang="ru-RU" sz="4000" i="1" u="sng" dirty="0" err="1" smtClean="0">
                <a:latin typeface="Times New Roman" pitchFamily="18" charset="0"/>
                <a:cs typeface="Times New Roman" pitchFamily="18" charset="0"/>
              </a:rPr>
              <a:t>аутистов</a:t>
            </a:r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 среди знаменитостей и узнать, как в их жизни проявился </a:t>
            </a:r>
            <a:r>
              <a:rPr lang="ru-RU" sz="4000" i="1" u="sng" dirty="0" smtClean="0">
                <a:latin typeface="Times New Roman" pitchFamily="18" charset="0"/>
                <a:cs typeface="Times New Roman" pitchFamily="18" charset="0"/>
              </a:rPr>
              <a:t>недуг</a:t>
            </a:r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». 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8194" name="Picture 2" descr="F:\Школа\1 сентября картинки\люди\kalendplan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56400" y="188641"/>
            <a:ext cx="1763781" cy="20162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Известные</a:t>
            </a:r>
            <a: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люди,</a:t>
            </a:r>
            <a: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имеющие</a:t>
            </a:r>
            <a: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инвалидность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616624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sz="3800" b="1" dirty="0" smtClean="0">
                <a:solidFill>
                  <a:srgbClr val="00642D"/>
                </a:solidFill>
                <a:latin typeface="Times New Roman" pitchFamily="18" charset="0"/>
                <a:cs typeface="Times New Roman" pitchFamily="18" charset="0"/>
              </a:rPr>
              <a:t>Вы слышали про этих выдающихся людей</a:t>
            </a:r>
            <a:r>
              <a:rPr lang="ru-RU" sz="3800" b="1" dirty="0" smtClean="0">
                <a:solidFill>
                  <a:srgbClr val="00642D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800" b="1" dirty="0" smtClean="0">
              <a:solidFill>
                <a:srgbClr val="00642D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Русский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генерал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­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фельдмаршал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Михаил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КУТУЗОВ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(1745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1813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Английский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вице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­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адмирал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Горацио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НЕЛЬСОН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(1758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1805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Немецкий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композитор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Людвиг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ван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БЕТХОВЕН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(1770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1827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Русский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советский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ученый,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изобретатель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писатель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­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фантаст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Константин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ЦИОЛКОВСКИЙ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(1857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1935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Президент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США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Франклин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РУЗВЕЛЬТ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(1882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1945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Русский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советский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писатель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Николай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ОСТРОВСКИЙ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(1904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1936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Советский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летчик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­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истребитель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Алексей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МАРЕСЬЕВ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(1916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2001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Английский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ученый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­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физик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Стивен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ХОКИНГ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(род.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1942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Американский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певец,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мульти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­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музыкант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композитор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Стиви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УАНДЕР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(род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1950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Шестикратный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чемпион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Паралимпийских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игр,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Заслуженный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мастер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спорта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России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Сергей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ШИЛОВ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(род.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1970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Российская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певица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общественный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деятель,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Заслуженная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артистка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России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Диана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ГУРЦКАЯ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Австралийский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общественный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деятель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Ник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ВУЙЧИЧ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(род.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1982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г.)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5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 знаете, что, с медицинской точки </a:t>
            </a:r>
            <a:r>
              <a:rPr lang="ru-RU" sz="5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зрения,</a:t>
            </a:r>
            <a:r>
              <a:rPr lang="en-US" sz="5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 </a:t>
            </a:r>
            <a:r>
              <a:rPr lang="ru-RU" sz="5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они – инвалиды 1-й группы?</a:t>
            </a:r>
            <a:endParaRPr lang="ru-RU" sz="7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933056"/>
            <a:ext cx="3312368" cy="2376264"/>
          </a:xfrm>
        </p:spPr>
        <p:txBody>
          <a:bodyPr>
            <a:normAutofit/>
          </a:bodyPr>
          <a:lstStyle/>
          <a:p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Михаил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Илларионович</a:t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КУТУЗОВ</a:t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1745</a:t>
            </a:r>
            <a:r>
              <a:rPr lang="en-US" sz="3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1813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91880" y="188640"/>
            <a:ext cx="5194920" cy="6408712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Прославленный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русский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полководец.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Участник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штурма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Измаила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(1790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год).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Русский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главнокомандующий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Отечественной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войне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1812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года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(разгром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непобедимого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прежде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Наполеона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изгнание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его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из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России).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Первый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полный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кавалер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ордена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Святого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Георгия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(1812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год).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лет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военной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службе.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лет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участник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всех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русско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­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турецких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войн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конца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18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века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командованием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великих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русских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полководцев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Румянцева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Суворова.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29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лет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бою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турецким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десантом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Крыму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был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тяжело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ранен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пулей,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пробившей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левый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висок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вышедшей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правого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глаза,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который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был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поврежден.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Победитель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русско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­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турецкой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войне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1811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­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1812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накануне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наполеоновского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вторжения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(поэтому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нем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приняла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участие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Турция).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Генерал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­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фельдмаршал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(после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Бородино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3021137" cy="3549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509120"/>
            <a:ext cx="3456384" cy="208823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Людвиг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ван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БЕТХОВЕН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(1770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1827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79912" y="188640"/>
            <a:ext cx="5184576" cy="640871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Великий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немецкий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композитор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пианист,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представитель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«венской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классической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школы».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Один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из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наиболее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уважаемых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исполняемых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композиторов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мире.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Писал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музыку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всех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существовавших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его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время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жанрах.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26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лет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начинает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терять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слух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(у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него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развивается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тинит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—воспаление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внутреннего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уха,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приводящее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звону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ушах).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Понимая,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что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глухота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неизлечима,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он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был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близок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самоубийству,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но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начал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писать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Третью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симфонию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(«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Героическую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»).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1808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год–последний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концерт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Бетховена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качестве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пианиста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(он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уже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почти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слышит).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44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года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полностью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теряет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слух,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но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еще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13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лет,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до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самой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смерти,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продолжает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писать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музыку.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Всего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Бетховен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создал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симфоний,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увертюр,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разных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концертов,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оперу,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балет,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мессу,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квартетов,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трио,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53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сонаты,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музыку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спектаклям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песни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.)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3150096" cy="3983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140968"/>
            <a:ext cx="3203848" cy="936104"/>
          </a:xfrm>
        </p:spPr>
        <p:txBody>
          <a:bodyPr>
            <a:no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Франклин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Делано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РУЗВЕЛЬТ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(1882–1945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31840" y="188640"/>
            <a:ext cx="5554960" cy="640871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32­й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президент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Соединенных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Штатов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Америки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(1933–1945)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Единственный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американский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президент,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избиравшийся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более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чем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два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c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рока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(четыре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раза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подряд).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Возглавлял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страну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время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выхода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из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мирового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экономического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кризиса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(Великой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Депрессии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1929–1933)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время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Второй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Мировой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войны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(1939–1945).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1921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года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переболел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полиомиелитом,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результате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чего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были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парализованы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ноги,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он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не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мог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отойти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от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инвалидной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коляски.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Но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1928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году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был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избран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губернатором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штата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Нью‐Йорк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потом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переизбран,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1932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году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победил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президентской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кампании.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Рузвельт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считается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одним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из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четырех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наиболее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выдающихся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президентов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США–наряду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Джорджем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ВАШИНГТОНОМ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(главнокомандующий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во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время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войны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независимость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1-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­‐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президент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страны),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Томасом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ДЖЕФФЕРСОНОМ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(автор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Декларации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независимости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США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3-й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президент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страны)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Авраамом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ЛИНКОЛЬНОМ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(16-й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президент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страны,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при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котором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отменено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рабство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США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817" y="4365104"/>
            <a:ext cx="2126967" cy="2304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32656"/>
            <a:ext cx="2140356" cy="252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149080"/>
            <a:ext cx="3168352" cy="223224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Стивен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Уильям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ХОКИНГ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/>
              <a:t>(род.</a:t>
            </a:r>
            <a:r>
              <a:rPr lang="en-US" sz="3200" b="1" dirty="0" smtClean="0"/>
              <a:t> </a:t>
            </a:r>
            <a:r>
              <a:rPr lang="ru-RU" sz="3200" b="1" dirty="0" smtClean="0"/>
              <a:t>в</a:t>
            </a:r>
            <a:r>
              <a:rPr lang="en-US" sz="3200" b="1" dirty="0" smtClean="0"/>
              <a:t> </a:t>
            </a:r>
            <a:r>
              <a:rPr lang="ru-RU" sz="3200" b="1" dirty="0" smtClean="0"/>
              <a:t>1942</a:t>
            </a:r>
            <a:r>
              <a:rPr lang="en-US" sz="3200" b="1" dirty="0" smtClean="0"/>
              <a:t> </a:t>
            </a:r>
            <a:r>
              <a:rPr lang="ru-RU" sz="3200" b="1" dirty="0" smtClean="0"/>
              <a:t>г</a:t>
            </a:r>
            <a:r>
              <a:rPr lang="ru-RU" sz="3200" b="1" dirty="0" smtClean="0"/>
              <a:t>.)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635896" y="332656"/>
            <a:ext cx="5256584" cy="626469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Английский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физик-теоретик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космолог,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создатель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руководитель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Центра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теоретической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космологии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Кембридже,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популяризатор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науки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Один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из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наиболее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влиятельных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известных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широкой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общественности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физиков-теоретиков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нашего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времени.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Основная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область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исследований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Хокинга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—космология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квантовая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гравитация.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лет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него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стали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проявляться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признаки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бокового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амиотрофического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склероза,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которые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привели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параличу.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1985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году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перенес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тяжелое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воспаление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легких.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После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серии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операций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ему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была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удалена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трахея,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он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утратил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способность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говорить.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Некоторую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подвижность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сохранял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лишь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указательный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палец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правой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руке.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Впоследствии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подвижность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осталась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лишь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одной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мышце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щеки,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напротив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которой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закреплён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датчик.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его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помощью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физик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управляет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компьютером,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помощью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которого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может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общаться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окружающими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2873839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221088"/>
            <a:ext cx="2808312" cy="1872208"/>
          </a:xfrm>
        </p:spPr>
        <p:txBody>
          <a:bodyPr>
            <a:normAutofit fontScale="90000"/>
          </a:bodyPr>
          <a:lstStyle/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Сергей</a:t>
            </a:r>
            <a:b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Валентинович</a:t>
            </a:r>
            <a:b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ШИЛОВ</a:t>
            </a:r>
            <a: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род.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1970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.)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75856" y="404664"/>
            <a:ext cx="5410944" cy="6048672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Шестикратный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паралимпийский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чемпион.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Семикратный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чемпион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Мира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лыжным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гонкам.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Четырёхкратный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чемпион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Европы.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Трехкратный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обладатель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Кубка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Мира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лыжным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гонкам.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Неоднократный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призёр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чемпионатов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Европы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лёгкой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атлетике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других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соревнований.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Заслуженный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мастер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спорта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России.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1982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начал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заниматься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спортивным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ориентированием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(кандидат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мастера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спорта).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1986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году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возвращаясь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соревнований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из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Эстонии,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автокатастрофе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получил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тяжелую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травму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перелом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грудных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позвонков.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1990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году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вернулся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большой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спорт: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участник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пяти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Летних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призер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четырех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Зимних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Паралимпийских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игр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(1992–2010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гг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2476500" cy="353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933056"/>
            <a:ext cx="2602632" cy="2016224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Диана</a:t>
            </a:r>
            <a:br>
              <a:rPr lang="ru-RU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ГУРЦКАЯ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23928" y="260648"/>
            <a:ext cx="4762872" cy="586551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Российская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эстрадная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певица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общественный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деятель,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Заслуженная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артистка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России.</a:t>
            </a:r>
            <a:endParaRPr lang="en-US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От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рождения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незрячая.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Окончила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школу-­‐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интернат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незрячих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слабовидящих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детей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Тбилиси.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Одновременно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убедила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преподавателей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музыкальной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школы,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что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сможет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учиться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игре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фортепиано.</a:t>
            </a: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1995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стала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одним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из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победителей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музыкального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конкурса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«Ялта—Москва—Транзит».</a:t>
            </a: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Окончила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Эстрадное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отделение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московского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Музыкального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училища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имени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Гнесиных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окончила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Институт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современного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искусства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поступила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магистратуру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факультета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искусств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МГУ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им.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Ломоносова</a:t>
            </a:r>
            <a:r>
              <a:rPr lang="ru-RU" sz="1800" dirty="0" smtClean="0"/>
              <a:t>.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Записала 4 альбома и 9 клипов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Посол «Сочи–2014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8640"/>
            <a:ext cx="3096344" cy="330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581128"/>
            <a:ext cx="3096344" cy="1944216"/>
          </a:xfrm>
        </p:spPr>
        <p:txBody>
          <a:bodyPr>
            <a:normAutofit/>
          </a:bodyPr>
          <a:lstStyle/>
          <a:p>
            <a:r>
              <a:rPr lang="ru-RU" sz="3600" b="1" i="1" dirty="0" err="1" smtClean="0">
                <a:latin typeface="Times New Roman" pitchFamily="18" charset="0"/>
                <a:cs typeface="Times New Roman" pitchFamily="18" charset="0"/>
              </a:rPr>
              <a:t>Нико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ВУЙЧИЧ</a:t>
            </a:r>
            <a:b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род. в 1982 г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.)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635896" y="188640"/>
            <a:ext cx="5050904" cy="626469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Австралийский христианский проповедник и общественный деятель.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Всемирно известный «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мотивационный спикер».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Его выступления обращены к детям и молодёжи, в надежде на активизацию в них поиска смысла жизни и развития своих способностей.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Родился с синдромом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тетраамелии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редкое наследственное заболевание, приводящее к отсутствию четырёх конечностей).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2005 году номинирован на премию «Молодой австралиец года».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2009 году снимается в фильме «Цирк бабочек», рассказывающем об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Уилле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человеке без конечностей, и о его судьбе.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Он объездил более 45 стран, выступая в школах, университетах. Участвует в телешоу и пишет книги.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12 февраля 2012 года женился, а 14 февраля 2013 года в его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семье родился сын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548680"/>
            <a:ext cx="2579545" cy="3883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6видеоНаталья Водянова_ Самый Большой Урок в Мире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676034"/>
            <a:ext cx="9144000" cy="52012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1видеоСамый Большой Урок в Мире - часть 1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79512" y="189980"/>
            <a:ext cx="8784976" cy="65887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7видеоДима Билан - Не молчи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676034"/>
            <a:ext cx="9144000" cy="56332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2видеоСамый большой урок в мире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79512" y="189980"/>
            <a:ext cx="8784976" cy="65887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404665"/>
            <a:ext cx="7772400" cy="576064"/>
          </a:xfrm>
        </p:spPr>
        <p:txBody>
          <a:bodyPr>
            <a:normAutofit fontScale="90000"/>
          </a:bodyPr>
          <a:lstStyle/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Общемировые Цели достойной жизни 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1124744"/>
            <a:ext cx="8208912" cy="5400600"/>
          </a:xfrm>
        </p:spPr>
        <p:txBody>
          <a:bodyPr>
            <a:normAutofit fontScale="25000" lnSpcReduction="20000"/>
          </a:bodyPr>
          <a:lstStyle/>
          <a:p>
            <a:pPr lvl="0"/>
            <a:r>
              <a:rPr lang="en-US" sz="8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8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Верховенство закона </a:t>
            </a:r>
          </a:p>
          <a:p>
            <a:pPr lvl="0"/>
            <a:r>
              <a:rPr lang="ru-RU" sz="8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Отсутствие нищеты </a:t>
            </a:r>
          </a:p>
          <a:p>
            <a:pPr lvl="0"/>
            <a:r>
              <a:rPr lang="ru-RU" sz="8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Отсутствие голода </a:t>
            </a:r>
          </a:p>
          <a:p>
            <a:pPr lvl="0"/>
            <a:r>
              <a:rPr lang="ru-RU" sz="8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Равенство и отсутствие дискриминации </a:t>
            </a:r>
          </a:p>
          <a:p>
            <a:pPr lvl="0"/>
            <a:r>
              <a:rPr lang="ru-RU" sz="8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Борьба с изменением климата, вызванным техногенными причинами </a:t>
            </a:r>
          </a:p>
          <a:p>
            <a:pPr lvl="0"/>
            <a:r>
              <a:rPr lang="ru-RU" sz="8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 Разумное природопользование </a:t>
            </a:r>
          </a:p>
          <a:p>
            <a:pPr lvl="0"/>
            <a:r>
              <a:rPr lang="ru-RU" sz="8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7. Право на чистый воздух и чистую воду</a:t>
            </a:r>
          </a:p>
          <a:p>
            <a:pPr lvl="0"/>
            <a:r>
              <a:rPr lang="ru-RU" sz="8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8. Возобновляемые источники энергии </a:t>
            </a:r>
          </a:p>
          <a:p>
            <a:pPr lvl="0"/>
            <a:r>
              <a:rPr lang="ru-RU" sz="8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9. Экономическая стабильность</a:t>
            </a:r>
          </a:p>
          <a:p>
            <a:pPr lvl="0"/>
            <a:r>
              <a:rPr lang="ru-RU" sz="8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10. Безопасность жизни </a:t>
            </a:r>
          </a:p>
          <a:p>
            <a:pPr lvl="0"/>
            <a:r>
              <a:rPr lang="ru-RU" sz="8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11. Гарантия обеспечения рабочими местами </a:t>
            </a:r>
          </a:p>
          <a:p>
            <a:pPr lvl="0"/>
            <a:r>
              <a:rPr lang="ru-RU" sz="8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12. Доступное жилье </a:t>
            </a:r>
          </a:p>
          <a:p>
            <a:pPr lvl="0"/>
            <a:r>
              <a:rPr lang="ru-RU" sz="8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13. Развитая и архитектурно доступная инфраструктура </a:t>
            </a:r>
          </a:p>
          <a:p>
            <a:pPr lvl="0"/>
            <a:r>
              <a:rPr lang="ru-RU" sz="8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14. Обеспечение условий здорового образа жизни </a:t>
            </a:r>
          </a:p>
          <a:p>
            <a:pPr lvl="0"/>
            <a:r>
              <a:rPr lang="ru-RU" sz="8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15. Внедрение инноваций </a:t>
            </a:r>
          </a:p>
          <a:p>
            <a:pPr lvl="0"/>
            <a:r>
              <a:rPr lang="ru-RU" sz="8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16. Качественное образование </a:t>
            </a:r>
          </a:p>
          <a:p>
            <a:pPr lvl="0"/>
            <a:r>
              <a:rPr lang="ru-RU" sz="8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17. Совместное достижение целей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5832648" cy="1143000"/>
          </a:xfrm>
        </p:spPr>
        <p:txBody>
          <a:bodyPr/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Подумай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Зачем нужно образование?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Почему важно, чтобы дети ходили в школу?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 знаете ли вы, что далеко не у всех детей в мире есть возможность ходить в школу?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Почему, как вам кажется, не все дети ходят в школу? ….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 в России все ли дети ходят в школу?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F:\Школа\1 сентября картинки\люди\4567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260648"/>
            <a:ext cx="1584176" cy="18797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3видеоСамый Большой Урок в Мире - часть 2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51520" y="189980"/>
            <a:ext cx="8712968" cy="65347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394720" cy="1143000"/>
          </a:xfrm>
        </p:spPr>
        <p:txBody>
          <a:bodyPr/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Важно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  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Независимо от того, как мы выглядим или как быстро мы усваиваем информацию, мы должны учиться, работать и жить в одном обществе, обществе равных возможностей, обществе, открытом для всех.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F:\Школа\1 сентября картинки\люди\55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260649"/>
            <a:ext cx="5197227" cy="15121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Задание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Приведите пример создания в школах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безбарьерной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среды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9" name="Picture 5" descr="F:\Школа\1 сентября картинки\люди\678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3284984"/>
            <a:ext cx="3333750" cy="30575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</TotalTime>
  <Words>1557</Words>
  <Application>Microsoft Office PowerPoint</Application>
  <PresentationFormat>Экран (4:3)</PresentationFormat>
  <Paragraphs>134</Paragraphs>
  <Slides>30</Slides>
  <Notes>0</Notes>
  <HiddenSlides>0</HiddenSlides>
  <MMClips>7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Самый Большой Урок в Мире</vt:lpstr>
      <vt:lpstr>Цели урока:</vt:lpstr>
      <vt:lpstr>Слайд 3</vt:lpstr>
      <vt:lpstr>Слайд 4</vt:lpstr>
      <vt:lpstr>Общемировые Цели достойной жизни </vt:lpstr>
      <vt:lpstr>Подумай</vt:lpstr>
      <vt:lpstr>Слайд 7</vt:lpstr>
      <vt:lpstr>Важно</vt:lpstr>
      <vt:lpstr>Задание</vt:lpstr>
      <vt:lpstr>Слайд 10</vt:lpstr>
      <vt:lpstr>Слайд 11</vt:lpstr>
      <vt:lpstr>Язык и терминология</vt:lpstr>
      <vt:lpstr>Этикет (правила общения)</vt:lpstr>
      <vt:lpstr>Этикет (правила общения)</vt:lpstr>
      <vt:lpstr>Упражнение 1</vt:lpstr>
      <vt:lpstr>Упражнение 2</vt:lpstr>
      <vt:lpstr>Упражнение 3</vt:lpstr>
      <vt:lpstr>Упражнение 4</vt:lpstr>
      <vt:lpstr>Упражнение 5</vt:lpstr>
      <vt:lpstr>Упражнение 6</vt:lpstr>
      <vt:lpstr>Известные люди, имеющие инвалидность</vt:lpstr>
      <vt:lpstr>Михаил Илларионович КУТУЗОВ (1745 – 1813)</vt:lpstr>
      <vt:lpstr>Людвиг ван БЕТХОВЕН  (1770 – 1827)</vt:lpstr>
      <vt:lpstr>Франклин Делано РУЗВЕЛЬТ (1882–1945)</vt:lpstr>
      <vt:lpstr>Стивен Уильям ХОКИНГ  (род. в 1942 г.)</vt:lpstr>
      <vt:lpstr>Сергей Валентинович ШИЛОВ (род. В 1970 г.)</vt:lpstr>
      <vt:lpstr>Диана ГУРЦКАЯ</vt:lpstr>
      <vt:lpstr>Нико ВУЙЧИЧ (род. в 1982 г.)</vt:lpstr>
      <vt:lpstr>Слайд 29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Самый Большой Урок в Мире</dc:title>
  <dc:creator>user</dc:creator>
  <cp:lastModifiedBy>user</cp:lastModifiedBy>
  <cp:revision>36</cp:revision>
  <dcterms:created xsi:type="dcterms:W3CDTF">2007-12-02T20:03:33Z</dcterms:created>
  <dcterms:modified xsi:type="dcterms:W3CDTF">2007-12-02T22:04:34Z</dcterms:modified>
</cp:coreProperties>
</file>