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59" r:id="rId7"/>
    <p:sldId id="267" r:id="rId8"/>
    <p:sldId id="258" r:id="rId9"/>
    <p:sldId id="273" r:id="rId10"/>
    <p:sldId id="275" r:id="rId11"/>
    <p:sldId id="274" r:id="rId12"/>
    <p:sldId id="277" r:id="rId13"/>
    <p:sldId id="278" r:id="rId14"/>
    <p:sldId id="279" r:id="rId15"/>
    <p:sldId id="280" r:id="rId16"/>
    <p:sldId id="281" r:id="rId17"/>
    <p:sldId id="286" r:id="rId18"/>
    <p:sldId id="282" r:id="rId19"/>
    <p:sldId id="285" r:id="rId20"/>
    <p:sldId id="283" r:id="rId21"/>
    <p:sldId id="292" r:id="rId22"/>
    <p:sldId id="294" r:id="rId23"/>
    <p:sldId id="291" r:id="rId24"/>
    <p:sldId id="284" r:id="rId25"/>
    <p:sldId id="289" r:id="rId26"/>
    <p:sldId id="288" r:id="rId27"/>
    <p:sldId id="293" r:id="rId28"/>
    <p:sldId id="298" r:id="rId29"/>
    <p:sldId id="295" r:id="rId30"/>
    <p:sldId id="296" r:id="rId31"/>
    <p:sldId id="29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238" autoAdjust="0"/>
  </p:normalViewPr>
  <p:slideViewPr>
    <p:cSldViewPr>
      <p:cViewPr>
        <p:scale>
          <a:sx n="100" d="100"/>
          <a:sy n="100" d="100"/>
        </p:scale>
        <p:origin x="-294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Качество знаний по учебным годам</a:t>
            </a:r>
          </a:p>
        </c:rich>
      </c:tx>
      <c:layout/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2010-2011</c:v>
                </c:pt>
                <c:pt idx="1">
                  <c:v>2011-2012</c:v>
                </c:pt>
                <c:pt idx="2">
                  <c:v>2012-2013</c:v>
                </c:pt>
                <c:pt idx="3">
                  <c:v>2013-2014</c:v>
                </c:pt>
                <c:pt idx="4">
                  <c:v>2014-2015</c:v>
                </c:pt>
              </c:strCache>
            </c:strRef>
          </c:cat>
          <c:val>
            <c:numRef>
              <c:f>Лист1!$B$2:$B$6</c:f>
              <c:numCache>
                <c:formatCode>0%</c:formatCode>
                <c:ptCount val="5"/>
                <c:pt idx="0" formatCode="0.00%">
                  <c:v>0.53400000000000003</c:v>
                </c:pt>
                <c:pt idx="1">
                  <c:v>0.54</c:v>
                </c:pt>
                <c:pt idx="2" formatCode="0.00%">
                  <c:v>0.54300000000000004</c:v>
                </c:pt>
                <c:pt idx="3" formatCode="0.00%">
                  <c:v>0.55700000000000005</c:v>
                </c:pt>
                <c:pt idx="4">
                  <c:v>0.56000000000000005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2010-2011</c:v>
                </c:pt>
                <c:pt idx="1">
                  <c:v>2011-2012</c:v>
                </c:pt>
                <c:pt idx="2">
                  <c:v>2012-2013</c:v>
                </c:pt>
                <c:pt idx="3">
                  <c:v>2013-2014</c:v>
                </c:pt>
                <c:pt idx="4">
                  <c:v>2014-2015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5"/>
                <c:pt idx="0">
                  <c:v>2010-2011</c:v>
                </c:pt>
                <c:pt idx="1">
                  <c:v>2011-2012</c:v>
                </c:pt>
                <c:pt idx="2">
                  <c:v>2012-2013</c:v>
                </c:pt>
                <c:pt idx="3">
                  <c:v>2013-2014</c:v>
                </c:pt>
                <c:pt idx="4">
                  <c:v>2014-2015</c:v>
                </c:pt>
              </c:strCache>
            </c:strRef>
          </c:cat>
          <c:val>
            <c:numRef>
              <c:f>Лист1!$D$2:$D$6</c:f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30526464"/>
        <c:axId val="38761984"/>
        <c:axId val="38110080"/>
      </c:bar3DChart>
      <c:catAx>
        <c:axId val="30526464"/>
        <c:scaling>
          <c:orientation val="minMax"/>
        </c:scaling>
        <c:delete val="0"/>
        <c:axPos val="b"/>
        <c:majorTickMark val="none"/>
        <c:minorTickMark val="none"/>
        <c:tickLblPos val="nextTo"/>
        <c:crossAx val="38761984"/>
        <c:crosses val="autoZero"/>
        <c:auto val="1"/>
        <c:lblAlgn val="ctr"/>
        <c:lblOffset val="100"/>
        <c:noMultiLvlLbl val="0"/>
      </c:catAx>
      <c:valAx>
        <c:axId val="38761984"/>
        <c:scaling>
          <c:orientation val="minMax"/>
        </c:scaling>
        <c:delete val="0"/>
        <c:axPos val="l"/>
        <c:majorGridlines/>
        <c:numFmt formatCode="0.00%" sourceLinked="1"/>
        <c:majorTickMark val="none"/>
        <c:minorTickMark val="none"/>
        <c:tickLblPos val="nextTo"/>
        <c:crossAx val="30526464"/>
        <c:crosses val="autoZero"/>
        <c:crossBetween val="between"/>
      </c:valAx>
      <c:serAx>
        <c:axId val="38110080"/>
        <c:scaling>
          <c:orientation val="minMax"/>
        </c:scaling>
        <c:delete val="1"/>
        <c:axPos val="b"/>
        <c:majorTickMark val="out"/>
        <c:minorTickMark val="none"/>
        <c:tickLblPos val="none"/>
        <c:crossAx val="38761984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6D7FAD6-8E50-4D41-B02D-AAA6D80E73C8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009A128-E744-4400-929C-6D8E4AABC8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Прямоугольник 85"/>
          <p:cNvSpPr/>
          <p:nvPr userDrawn="1"/>
        </p:nvSpPr>
        <p:spPr>
          <a:xfrm>
            <a:off x="714348" y="285728"/>
            <a:ext cx="8215370" cy="63579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6643710"/>
            <a:ext cx="150016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kern="1200" dirty="0" smtClean="0">
                <a:solidFill>
                  <a:schemeClr val="bg1">
                    <a:lumMod val="8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© Фокина Лидия Петровна </a:t>
            </a:r>
            <a:endParaRPr lang="ru-RU" sz="800" kern="1200" dirty="0">
              <a:solidFill>
                <a:schemeClr val="bg1">
                  <a:lumMod val="8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 userDrawn="1"/>
        </p:nvGrpSpPr>
        <p:grpSpPr>
          <a:xfrm rot="10800000">
            <a:off x="357158" y="6147194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9" name="Овал 8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4" name="Группа 13"/>
          <p:cNvGrpSpPr/>
          <p:nvPr userDrawn="1"/>
        </p:nvGrpSpPr>
        <p:grpSpPr>
          <a:xfrm rot="10800000">
            <a:off x="357158" y="5436391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15" name="Овал 14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7" name="Группа 86"/>
          <p:cNvGrpSpPr/>
          <p:nvPr userDrawn="1"/>
        </p:nvGrpSpPr>
        <p:grpSpPr>
          <a:xfrm rot="10800000">
            <a:off x="357158" y="4725588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88" name="Овал 87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Овал 88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Овал 89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Овал 90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3" name="Группа 92"/>
          <p:cNvGrpSpPr/>
          <p:nvPr userDrawn="1"/>
        </p:nvGrpSpPr>
        <p:grpSpPr>
          <a:xfrm rot="10800000">
            <a:off x="357158" y="4014785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94" name="Овал 93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5" name="Овал 94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6" name="Овал 95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7" name="Овал 96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8" name="Скругленный прямоугольник 97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9" name="Группа 98"/>
          <p:cNvGrpSpPr/>
          <p:nvPr userDrawn="1"/>
        </p:nvGrpSpPr>
        <p:grpSpPr>
          <a:xfrm rot="10800000">
            <a:off x="357158" y="3303982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100" name="Овал 99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1" name="Овал 100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2" name="Овал 101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3" name="Овал 102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4" name="Скругленный прямоугольник 103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5" name="Группа 104"/>
          <p:cNvGrpSpPr/>
          <p:nvPr userDrawn="1"/>
        </p:nvGrpSpPr>
        <p:grpSpPr>
          <a:xfrm rot="10800000">
            <a:off x="357158" y="2593179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106" name="Овал 105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7" name="Овал 106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8" name="Овал 107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9" name="Овал 108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0" name="Скругленный прямоугольник 109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1" name="Группа 110"/>
          <p:cNvGrpSpPr/>
          <p:nvPr userDrawn="1"/>
        </p:nvGrpSpPr>
        <p:grpSpPr>
          <a:xfrm rot="10800000">
            <a:off x="357158" y="1882376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112" name="Овал 111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3" name="Овал 112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4" name="Овал 113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5" name="Овал 114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Скругленный прямоугольник 115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7" name="Группа 116"/>
          <p:cNvGrpSpPr/>
          <p:nvPr userDrawn="1"/>
        </p:nvGrpSpPr>
        <p:grpSpPr>
          <a:xfrm rot="10800000">
            <a:off x="357158" y="1171573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118" name="Овал 117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9" name="Овал 118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Овал 119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1" name="Овал 120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3" name="Группа 122"/>
          <p:cNvGrpSpPr/>
          <p:nvPr userDrawn="1"/>
        </p:nvGrpSpPr>
        <p:grpSpPr>
          <a:xfrm rot="10800000">
            <a:off x="357158" y="460770"/>
            <a:ext cx="821538" cy="250033"/>
            <a:chOff x="2714612" y="1428736"/>
            <a:chExt cx="2857520" cy="785818"/>
          </a:xfrm>
          <a:solidFill>
            <a:schemeClr val="bg1">
              <a:lumMod val="50000"/>
            </a:schemeClr>
          </a:solidFill>
        </p:grpSpPr>
        <p:sp>
          <p:nvSpPr>
            <p:cNvPr id="124" name="Овал 123"/>
            <p:cNvSpPr/>
            <p:nvPr/>
          </p:nvSpPr>
          <p:spPr>
            <a:xfrm>
              <a:off x="4786314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Овал 124"/>
            <p:cNvSpPr/>
            <p:nvPr/>
          </p:nvSpPr>
          <p:spPr>
            <a:xfrm>
              <a:off x="2714612" y="1428736"/>
              <a:ext cx="785818" cy="785818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Овал 125"/>
            <p:cNvSpPr/>
            <p:nvPr/>
          </p:nvSpPr>
          <p:spPr>
            <a:xfrm>
              <a:off x="4929190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Овал 126"/>
            <p:cNvSpPr/>
            <p:nvPr/>
          </p:nvSpPr>
          <p:spPr>
            <a:xfrm>
              <a:off x="2857488" y="1571612"/>
              <a:ext cx="500066" cy="500066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Скругленный прямоугольник 127"/>
            <p:cNvSpPr/>
            <p:nvPr/>
          </p:nvSpPr>
          <p:spPr>
            <a:xfrm>
              <a:off x="3071802" y="1571612"/>
              <a:ext cx="2143140" cy="500066"/>
            </a:xfrm>
            <a:prstGeom prst="roundRect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  <a:softEdge rad="63500"/>
            </a:effectLst>
            <a:scene3d>
              <a:camera prst="perspectiveFront"/>
              <a:lightRig rig="balanced" dir="t">
                <a:rot lat="0" lon="0" rev="8700000"/>
              </a:lightRig>
            </a:scene3d>
            <a:sp3d>
              <a:bevelT w="190500" h="38100" prst="divot"/>
            </a:sp3d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3.jpeg"/><Relationship Id="rId7" Type="http://schemas.openxmlformats.org/officeDocument/2006/relationships/image" Target="../media/image26.jpeg"/><Relationship Id="rId12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11" Type="http://schemas.openxmlformats.org/officeDocument/2006/relationships/image" Target="../media/image29.jpeg"/><Relationship Id="rId5" Type="http://schemas.openxmlformats.org/officeDocument/2006/relationships/image" Target="../media/image25.jpeg"/><Relationship Id="rId10" Type="http://schemas.openxmlformats.org/officeDocument/2006/relationships/image" Target="../media/image28.jpeg"/><Relationship Id="rId4" Type="http://schemas.openxmlformats.org/officeDocument/2006/relationships/image" Target="../media/image24.jpeg"/><Relationship Id="rId9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13" Type="http://schemas.openxmlformats.org/officeDocument/2006/relationships/image" Target="../media/image61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12" Type="http://schemas.openxmlformats.org/officeDocument/2006/relationships/image" Target="../media/image60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11" Type="http://schemas.openxmlformats.org/officeDocument/2006/relationships/image" Target="../media/image59.jpeg"/><Relationship Id="rId5" Type="http://schemas.openxmlformats.org/officeDocument/2006/relationships/image" Target="../media/image53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Relationship Id="rId14" Type="http://schemas.openxmlformats.org/officeDocument/2006/relationships/image" Target="../media/image6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linda6035.ucoz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714348" y="2357431"/>
            <a:ext cx="8143932" cy="3097244"/>
            <a:chOff x="1115616" y="2146449"/>
            <a:chExt cx="7165477" cy="3336610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146449"/>
              <a:ext cx="7165477" cy="10941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187089" y="5085184"/>
              <a:ext cx="5084703" cy="3978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ru-RU" dirty="0">
                <a:solidFill>
                  <a:prstClr val="black"/>
                </a:solidFill>
              </a:endParaRPr>
            </a:p>
          </p:txBody>
        </p:sp>
      </p:grpSp>
      <p:pic>
        <p:nvPicPr>
          <p:cNvPr id="1027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5" y="35510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2994112" y="151328"/>
            <a:ext cx="2513992" cy="3221765"/>
            <a:chOff x="2994112" y="151329"/>
            <a:chExt cx="2376264" cy="2952328"/>
          </a:xfrm>
        </p:grpSpPr>
        <p:pic>
          <p:nvPicPr>
            <p:cNvPr id="1026" name="Picture 2" descr="C:\Users\DNS\Desktop\Лилия новое\image (1)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533" b="20037"/>
            <a:stretch/>
          </p:blipFill>
          <p:spPr bwMode="auto">
            <a:xfrm>
              <a:off x="3102124" y="260648"/>
              <a:ext cx="2160240" cy="27094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http://www.playcast.ru/uploads/2015/04/01/12952914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4112" y="151329"/>
              <a:ext cx="2376264" cy="29523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0889" y="2840662"/>
            <a:ext cx="8640960" cy="1470025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3600" b="1" dirty="0" smtClean="0">
                <a:latin typeface="Cassandra" panose="03000600000000020000" pitchFamily="66" charset="0"/>
              </a:rPr>
              <a:t/>
            </a:r>
            <a:br>
              <a:rPr lang="ru-RU" sz="3600" b="1" dirty="0" smtClean="0">
                <a:latin typeface="Cassandra" panose="03000600000000020000" pitchFamily="66" charset="0"/>
              </a:rPr>
            </a:b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педагогической деятельности </a:t>
            </a:r>
            <a:b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2011-2015 учебные годы </a:t>
            </a:r>
            <a:b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Соломеиной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Лилии Владимировны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 математики </a:t>
            </a:r>
            <a:b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МАОУ СОШ №3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9201445"/>
              </p:ext>
            </p:extLst>
          </p:nvPr>
        </p:nvGraphicFramePr>
        <p:xfrm>
          <a:off x="390364" y="1412776"/>
          <a:ext cx="8363272" cy="4713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00629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770542"/>
              </p:ext>
            </p:extLst>
          </p:nvPr>
        </p:nvGraphicFramePr>
        <p:xfrm>
          <a:off x="647564" y="2053474"/>
          <a:ext cx="7848872" cy="2736304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1149674"/>
                <a:gridCol w="1775743"/>
                <a:gridCol w="2644946"/>
                <a:gridCol w="2278509"/>
              </a:tblGrid>
              <a:tr h="6840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год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СГО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МАОУ СОШ№3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успеваемость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840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</a:rPr>
                        <a:t> </a:t>
                      </a:r>
                      <a:endParaRPr lang="ru-RU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</a:rPr>
                        <a:t>            Качество знаний, %</a:t>
                      </a:r>
                      <a:endParaRPr lang="ru-RU" sz="14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+mn-lt"/>
                        </a:rPr>
                        <a:t>%</a:t>
                      </a:r>
                      <a:endParaRPr lang="ru-RU" sz="14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840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+mn-lt"/>
                        </a:rPr>
                        <a:t>2012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+mn-lt"/>
                        </a:rPr>
                        <a:t>57,9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+mn-lt"/>
                        </a:rPr>
                        <a:t>81,3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+mn-lt"/>
                        </a:rPr>
                        <a:t>100</a:t>
                      </a:r>
                      <a:endParaRPr lang="ru-RU" sz="20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840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+mn-lt"/>
                        </a:rPr>
                        <a:t>2015</a:t>
                      </a:r>
                      <a:endParaRPr lang="ru-RU" sz="20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>
                          <a:effectLst/>
                          <a:latin typeface="+mn-lt"/>
                        </a:rPr>
                        <a:t>43,4</a:t>
                      </a:r>
                      <a:endParaRPr lang="ru-RU" sz="20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+mn-lt"/>
                        </a:rPr>
                        <a:t>44,7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+mn-lt"/>
                        </a:rPr>
                        <a:t>100</a:t>
                      </a:r>
                      <a:endParaRPr lang="ru-RU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403648" y="613616"/>
            <a:ext cx="705678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ssandra" panose="03000600000000020000" pitchFamily="66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ru-RU" altLang="ru-RU" sz="3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Результаты  ГИА и ОГЭ</a:t>
            </a:r>
            <a:endParaRPr kumimoji="0" lang="ru-RU" altLang="ru-RU" sz="60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32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-147364"/>
            <a:ext cx="8229600" cy="432048"/>
          </a:xfrm>
        </p:spPr>
        <p:txBody>
          <a:bodyPr/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лимпиады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8774273"/>
              </p:ext>
            </p:extLst>
          </p:nvPr>
        </p:nvGraphicFramePr>
        <p:xfrm>
          <a:off x="611560" y="548680"/>
          <a:ext cx="7776864" cy="625957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48072"/>
                <a:gridCol w="2808312"/>
                <a:gridCol w="658416"/>
                <a:gridCol w="1861864"/>
                <a:gridCol w="881336"/>
                <a:gridCol w="918864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год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название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Класс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ученики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баллы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место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2011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</a:rPr>
                        <a:t>Общероссийский </a:t>
                      </a:r>
                      <a:r>
                        <a:rPr lang="ru-RU" sz="1400" dirty="0">
                          <a:effectLst/>
                          <a:latin typeface="+mn-lt"/>
                        </a:rPr>
                        <a:t>конкурс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 «</a:t>
                      </a:r>
                      <a:r>
                        <a:rPr lang="ru-RU" sz="1400" dirty="0" err="1">
                          <a:effectLst/>
                          <a:latin typeface="+mn-lt"/>
                        </a:rPr>
                        <a:t>Мультитест</a:t>
                      </a:r>
                      <a:r>
                        <a:rPr lang="ru-RU" sz="1400" dirty="0">
                          <a:effectLst/>
                          <a:latin typeface="+mn-lt"/>
                        </a:rPr>
                        <a:t>»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6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Черкасова А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Тимофеева Н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Борисов Н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+mn-lt"/>
                        </a:rPr>
                        <a:t>Зогов</a:t>
                      </a:r>
                      <a:r>
                        <a:rPr lang="ru-RU" sz="1400" dirty="0">
                          <a:effectLst/>
                          <a:latin typeface="+mn-lt"/>
                        </a:rPr>
                        <a:t> Р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Долгова Г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Банных ю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+mn-lt"/>
                        </a:rPr>
                        <a:t>Криницына</a:t>
                      </a:r>
                      <a:r>
                        <a:rPr lang="ru-RU" sz="1400" dirty="0">
                          <a:effectLst/>
                          <a:latin typeface="+mn-lt"/>
                        </a:rPr>
                        <a:t> В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Белоусова А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+mn-lt"/>
                        </a:rPr>
                        <a:t>Смыслова</a:t>
                      </a:r>
                      <a:r>
                        <a:rPr lang="ru-RU" sz="1400" dirty="0">
                          <a:effectLst/>
                          <a:latin typeface="+mn-lt"/>
                        </a:rPr>
                        <a:t> А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160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142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136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136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134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132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124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122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116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25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34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37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37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38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39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43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44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47</a:t>
                      </a:r>
                      <a:endParaRPr lang="ru-RU" sz="11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2013</a:t>
                      </a:r>
                      <a:endParaRPr lang="ru-RU" sz="11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</a:rPr>
                        <a:t>Общероссийская </a:t>
                      </a:r>
                      <a:r>
                        <a:rPr lang="ru-RU" sz="1400" dirty="0">
                          <a:effectLst/>
                          <a:latin typeface="+mn-lt"/>
                        </a:rPr>
                        <a:t>олимпиада «Зимняя сессия»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5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 </a:t>
                      </a:r>
                      <a:endParaRPr lang="ru-RU" sz="110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7</a:t>
                      </a:r>
                      <a:endParaRPr lang="ru-RU" sz="11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Слепцов А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+mn-lt"/>
                        </a:rPr>
                        <a:t>Расковалова</a:t>
                      </a:r>
                      <a:r>
                        <a:rPr lang="ru-RU" sz="1400" dirty="0">
                          <a:effectLst/>
                          <a:latin typeface="+mn-lt"/>
                        </a:rPr>
                        <a:t> В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Долгова Г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Тимофеева Н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Полякова Л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Банных Ю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30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14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38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26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22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18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31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47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23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35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39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43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2013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</a:rPr>
                        <a:t>Всероссийский математический </a:t>
                      </a:r>
                      <a:r>
                        <a:rPr lang="ru-RU" sz="1400" dirty="0">
                          <a:effectLst/>
                          <a:latin typeface="+mn-lt"/>
                        </a:rPr>
                        <a:t>конкурс «Ребус»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8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6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Черкасова А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+mn-lt"/>
                        </a:rPr>
                        <a:t>Блинова</a:t>
                      </a:r>
                      <a:r>
                        <a:rPr lang="ru-RU" sz="1400" dirty="0">
                          <a:effectLst/>
                          <a:latin typeface="+mn-lt"/>
                        </a:rPr>
                        <a:t> Т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Банных Ю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Слепцов А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Торгашова Е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Первых В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Афанасьев В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16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16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17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15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10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7</a:t>
                      </a:r>
                      <a:endParaRPr lang="ru-RU" sz="1100" dirty="0">
                        <a:effectLst/>
                        <a:latin typeface="+mn-lt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8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2014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</a:rPr>
                        <a:t>Всероссийский математический </a:t>
                      </a:r>
                      <a:r>
                        <a:rPr lang="ru-RU" sz="1400" dirty="0">
                          <a:effectLst/>
                          <a:latin typeface="+mn-lt"/>
                        </a:rPr>
                        <a:t>конкурс «Ребус»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+mn-lt"/>
                        </a:rPr>
                        <a:t>6</a:t>
                      </a:r>
                      <a:endParaRPr lang="ru-RU" sz="110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Слепцов А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+mn-lt"/>
                        </a:rPr>
                        <a:t>10</a:t>
                      </a: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399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-108520" y="-744"/>
            <a:ext cx="9177114" cy="6843252"/>
            <a:chOff x="-22498" y="0"/>
            <a:chExt cx="9177114" cy="6843252"/>
          </a:xfrm>
        </p:grpSpPr>
        <p:pic>
          <p:nvPicPr>
            <p:cNvPr id="1028" name="Picture 4" descr="F:\ФОТО ШКОЛА\МАТЕМ. марафон 06.02.14\Scan10028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373"/>
            <a:stretch/>
          </p:blipFill>
          <p:spPr bwMode="auto">
            <a:xfrm>
              <a:off x="5499989" y="0"/>
              <a:ext cx="3654627" cy="52026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F:\ФОТО ШКОЛА\МАТЕМ. марафон 06.02.14\Scan10029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346"/>
            <a:stretch/>
          </p:blipFill>
          <p:spPr bwMode="auto">
            <a:xfrm>
              <a:off x="-22498" y="0"/>
              <a:ext cx="3803923" cy="53540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3" descr="F:\ФОТО ШКОЛА\МАТЕМ. марафон 06.02.14\DSCN7303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90" r="26292"/>
            <a:stretch/>
          </p:blipFill>
          <p:spPr bwMode="auto">
            <a:xfrm>
              <a:off x="3131840" y="3189354"/>
              <a:ext cx="3143250" cy="3653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7" name="Picture 2" descr="http://www.sysertnews.ru/upload/image/news/big/uth,123_big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645" y="0"/>
            <a:ext cx="1496710" cy="1876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64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48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1484784"/>
            <a:ext cx="72728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Формула:</a:t>
            </a:r>
            <a:r>
              <a:rPr lang="ru-RU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умеешь действовать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значит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ты умеешь мыслить</a:t>
            </a:r>
          </a:p>
        </p:txBody>
      </p:sp>
      <p:pic>
        <p:nvPicPr>
          <p:cNvPr id="2054" name="Picture 6" descr="http://1.bp.blogspot.com/-xewXbceEH2s/UwqjwH43hSI/AAAAAAAAAFk/IH0j2fQ5gRU/s1600/tr_1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933056"/>
            <a:ext cx="5048250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38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5" y="18968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http://5cool.ru/uploads/books/19c33777828401843008dfcb1f6898c3/book-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520" y="23188"/>
            <a:ext cx="2124196" cy="3275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://cs425927.vk.me/v425927633/12b3/hHsSSjmxqF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8954" y="-12112"/>
            <a:ext cx="2322190" cy="330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age.jimcdn.com/app/cms/image/transf/dimension=orig:format=jpg/path/s74f9556081b5e5c8/image/i236b80bb03aa9292/version/1404375265/imag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177" y="3510735"/>
            <a:ext cx="2245848" cy="3276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polistaj.ru/image/Large/multimedia/books_covers/100705966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402" y="3484456"/>
            <a:ext cx="2346598" cy="3359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emailgz.biz/images/55d16c5983986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074" r="16359"/>
          <a:stretch/>
        </p:blipFill>
        <p:spPr bwMode="auto">
          <a:xfrm>
            <a:off x="70541" y="3479252"/>
            <a:ext cx="2236636" cy="3359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polistaj.ru/image/Small/multimedia/books_covers/1010703336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446" y="-15255"/>
            <a:ext cx="2106956" cy="3314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http://www.uchmag.ru/upload/catalog/posob/1/1/11047_/cover_image.jpe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93" y="-372"/>
            <a:ext cx="2155701" cy="3311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http://static.ozone.ru/multimedia/books_covers/1007046911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265" y="3474196"/>
            <a:ext cx="2353959" cy="3349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361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Users\DNS\Desktop\Лилия новое\1 Сентября 2015\IMG_096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4" t="9509" r="4385"/>
          <a:stretch/>
        </p:blipFill>
        <p:spPr bwMode="auto">
          <a:xfrm>
            <a:off x="130446" y="5655"/>
            <a:ext cx="4556770" cy="329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DNS\Desktop\DSCN90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868" y="5655"/>
            <a:ext cx="4380484" cy="3285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F:\ФОТО ШКОЛА\5 б класс\разное\0703201329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592" y="3282262"/>
            <a:ext cx="2703494" cy="3604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ФОТО ШКОЛА\фото 6б кл\первенство России по кекусинкай карате 10-14.10.13.  2место\DSCN691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6" r="13018" b="10626"/>
          <a:stretch/>
        </p:blipFill>
        <p:spPr bwMode="auto">
          <a:xfrm>
            <a:off x="-53166" y="3291018"/>
            <a:ext cx="2802421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мои докум\грамоты и дипломы\DSCN638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99" r="14870"/>
          <a:stretch/>
        </p:blipFill>
        <p:spPr bwMode="auto">
          <a:xfrm>
            <a:off x="5438006" y="3267672"/>
            <a:ext cx="3672408" cy="3575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981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48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F:\мои докум\фото пед.чтения Воспитат система\DSCF092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735" t="10671" r="16908"/>
          <a:stretch/>
        </p:blipFill>
        <p:spPr bwMode="auto">
          <a:xfrm>
            <a:off x="4644008" y="1099629"/>
            <a:ext cx="4499992" cy="4166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DNS\Desktop\Лилия новое\грамоты\Scan1002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48"/>
            <a:ext cx="4860032" cy="680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944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48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548680"/>
            <a:ext cx="7632848" cy="1143000"/>
          </a:xfrm>
        </p:spPr>
        <p:txBody>
          <a:bodyPr/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квалификации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525963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sz="2400" b="1" i="1" dirty="0" smtClean="0"/>
              <a:t>2011 </a:t>
            </a:r>
            <a:r>
              <a:rPr lang="ru-RU" sz="2400" b="1" i="1" dirty="0"/>
              <a:t>г.</a:t>
            </a:r>
            <a:r>
              <a:rPr lang="ru-RU" sz="2400" i="1" dirty="0"/>
              <a:t> Подготовка председателей (заместителей председателей) МЭК ГИА-9 в новой форме по математике (24 ч.) ГБОУ ДПО СО «ИРО</a:t>
            </a:r>
            <a:r>
              <a:rPr lang="ru-RU" sz="2400" i="1" dirty="0" smtClean="0"/>
              <a:t>»</a:t>
            </a:r>
            <a:endParaRPr lang="ru-RU" sz="2400" i="1" dirty="0"/>
          </a:p>
          <a:p>
            <a:r>
              <a:rPr lang="ru-RU" sz="2400" b="1" i="1" dirty="0" smtClean="0"/>
              <a:t>2011- </a:t>
            </a:r>
            <a:r>
              <a:rPr lang="ru-RU" sz="2400" b="1" i="1" dirty="0"/>
              <a:t>2012 гг. </a:t>
            </a:r>
            <a:r>
              <a:rPr lang="ru-RU" sz="2400" i="1" dirty="0"/>
              <a:t>Подготовка </a:t>
            </a:r>
            <a:r>
              <a:rPr lang="ru-RU" sz="2400" i="1" dirty="0" err="1"/>
              <a:t>тьюторов</a:t>
            </a:r>
            <a:r>
              <a:rPr lang="ru-RU" sz="2400" i="1" dirty="0"/>
              <a:t> для подготовки педагогов к проведению государственной (итоговой) аттестации в новой форме по математике (108 ч.). ГБОУ ДПО СО «ИРО</a:t>
            </a:r>
            <a:r>
              <a:rPr lang="ru-RU" sz="2400" i="1" dirty="0" smtClean="0"/>
              <a:t>»</a:t>
            </a:r>
            <a:endParaRPr lang="ru-RU" sz="2400" i="1" dirty="0"/>
          </a:p>
          <a:p>
            <a:r>
              <a:rPr lang="ru-RU" sz="2400" b="1" i="1" dirty="0" smtClean="0"/>
              <a:t>2012 </a:t>
            </a:r>
            <a:r>
              <a:rPr lang="ru-RU" sz="2400" b="1" i="1" dirty="0"/>
              <a:t>г.</a:t>
            </a:r>
            <a:r>
              <a:rPr lang="ru-RU" sz="2400" i="1" dirty="0"/>
              <a:t> Подготовка организаторов единого государственного экзамена (72 ч.). ГБОУ ДПО СО «ИРО</a:t>
            </a:r>
            <a:r>
              <a:rPr lang="ru-RU" sz="2400" i="1" dirty="0" smtClean="0"/>
              <a:t>»</a:t>
            </a:r>
            <a:endParaRPr lang="ru-RU" sz="2400" i="1" dirty="0"/>
          </a:p>
          <a:p>
            <a:r>
              <a:rPr lang="ru-RU" sz="2400" b="1" i="1" dirty="0" smtClean="0"/>
              <a:t>2013 </a:t>
            </a:r>
            <a:r>
              <a:rPr lang="ru-RU" sz="2400" b="1" i="1" dirty="0"/>
              <a:t>г.</a:t>
            </a:r>
            <a:r>
              <a:rPr lang="ru-RU" sz="2400" i="1" dirty="0"/>
              <a:t> Реализация Федерального государственного стандарта основного общего образования в обучении математики (120 ч.). ГБОУ ДПО СО «ИРО</a:t>
            </a:r>
            <a:r>
              <a:rPr lang="ru-RU" sz="2400" i="1" dirty="0" smtClean="0"/>
              <a:t>»</a:t>
            </a:r>
            <a:endParaRPr lang="ru-RU" sz="2400" i="1" dirty="0"/>
          </a:p>
          <a:p>
            <a:endParaRPr lang="ru-RU" sz="2400" dirty="0"/>
          </a:p>
        </p:txBody>
      </p:sp>
      <p:pic>
        <p:nvPicPr>
          <p:cNvPr id="1026" name="Picture 2" descr="http://petushok15.caduk.ru/images/ir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8" y="39553"/>
            <a:ext cx="1705238" cy="161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876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48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DNS\Desktop\Лилия новое\Мои сертификаты\Свидетельство проекта Infourok.ru № ВЛ-32230482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4227" y="18146"/>
            <a:ext cx="4855546" cy="687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037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5800" y="1412776"/>
            <a:ext cx="7772400" cy="2259682"/>
          </a:xfrm>
        </p:spPr>
        <p:txBody>
          <a:bodyPr/>
          <a:lstStyle/>
          <a:p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информационно-коммуникационных технологий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уроках математики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их влияние на развитие творческого потенциала обучающихся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48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619376"/>
              </p:ext>
            </p:extLst>
          </p:nvPr>
        </p:nvGraphicFramePr>
        <p:xfrm>
          <a:off x="827584" y="1484786"/>
          <a:ext cx="7632848" cy="4130258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980220"/>
                <a:gridCol w="2340260"/>
                <a:gridCol w="1620180"/>
                <a:gridCol w="1692188"/>
              </a:tblGrid>
              <a:tr h="6738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>
                          <a:effectLst/>
                        </a:rPr>
                        <a:t>дата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>
                          <a:effectLst/>
                        </a:rPr>
                        <a:t>тема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>
                          <a:effectLst/>
                        </a:rPr>
                        <a:t>класс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>
                          <a:effectLst/>
                        </a:rPr>
                        <a:t>уровень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823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01. 02. 2011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Логарифмические уравнения и неравенства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школьный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655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20. 02. 2012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Комплексные числа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 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школьный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655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11.12. 2012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Многочлены и действия с ними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школьный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738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10.12. 2013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Деление дробей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школьный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Открытые уроки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61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DNS\Desktop\Лилия новое\Фокина Л. П. Шаблоны презентаций ТЕТРАДЬ НА СПИРАЛИ Часть 2\ppt_a_106_smal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5897" y="0"/>
            <a:ext cx="91637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DNS\Desktop\Лилия новое\грамоты\Scan10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252"/>
            <a:ext cx="4502059" cy="6236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DNS\Desktop\Лилия новое\грамоты\Scan10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226" y="444252"/>
            <a:ext cx="4511774" cy="6208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315" y="-20538"/>
            <a:ext cx="1523487" cy="1444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994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028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8" t="17445" r="50000" b="11133"/>
          <a:stretch/>
        </p:blipFill>
        <p:spPr bwMode="auto">
          <a:xfrm>
            <a:off x="1891446" y="0"/>
            <a:ext cx="5190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ttp://petushok15.caduk.ru/images/ir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193"/>
            <a:ext cx="1891446" cy="179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520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48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143000"/>
          </a:xfrm>
        </p:spPr>
        <p:txBody>
          <a:bodyPr/>
          <a:lstStyle/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ММО</a:t>
            </a:r>
            <a:endParaRPr lang="ru-RU" sz="7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525963"/>
          </a:xfrm>
        </p:spPr>
        <p:txBody>
          <a:bodyPr/>
          <a:lstStyle/>
          <a:p>
            <a:r>
              <a:rPr lang="ru-RU" sz="2400" i="1" dirty="0"/>
              <a:t>23 марта </a:t>
            </a:r>
            <a:r>
              <a:rPr lang="ru-RU" sz="2400" b="1" i="1" dirty="0"/>
              <a:t>2011</a:t>
            </a:r>
            <a:r>
              <a:rPr lang="ru-RU" sz="2400" i="1" dirty="0"/>
              <a:t> </a:t>
            </a:r>
            <a:r>
              <a:rPr lang="ru-RU" sz="2400" i="1" dirty="0" smtClean="0"/>
              <a:t>г. - «Вопросы </a:t>
            </a:r>
            <a:r>
              <a:rPr lang="ru-RU" sz="2400" i="1" dirty="0"/>
              <a:t>подготовки учащихся 9-х классов к итоговой аттестации по новой форме</a:t>
            </a:r>
            <a:r>
              <a:rPr lang="ru-RU" sz="2400" i="1" dirty="0" smtClean="0"/>
              <a:t>» </a:t>
            </a:r>
          </a:p>
          <a:p>
            <a:r>
              <a:rPr lang="ru-RU" sz="2400" i="1" dirty="0" smtClean="0"/>
              <a:t>10 </a:t>
            </a:r>
            <a:r>
              <a:rPr lang="ru-RU" sz="2400" i="1" dirty="0"/>
              <a:t>апреля </a:t>
            </a:r>
            <a:r>
              <a:rPr lang="ru-RU" sz="2400" b="1" i="1" dirty="0"/>
              <a:t>2013</a:t>
            </a:r>
            <a:r>
              <a:rPr lang="ru-RU" sz="2400" i="1" dirty="0"/>
              <a:t> </a:t>
            </a:r>
            <a:r>
              <a:rPr lang="ru-RU" sz="2400" i="1" dirty="0" smtClean="0"/>
              <a:t>г. -  </a:t>
            </a:r>
            <a:r>
              <a:rPr lang="ru-RU" sz="2400" i="1" dirty="0"/>
              <a:t>«Конструкт урока</a:t>
            </a:r>
            <a:r>
              <a:rPr lang="ru-RU" sz="2400" i="1" dirty="0" smtClean="0"/>
              <a:t>»</a:t>
            </a:r>
          </a:p>
          <a:p>
            <a:r>
              <a:rPr lang="ru-RU" sz="2400" i="1" dirty="0" smtClean="0"/>
              <a:t>07 </a:t>
            </a:r>
            <a:r>
              <a:rPr lang="ru-RU" sz="2400" i="1" dirty="0"/>
              <a:t>ноября </a:t>
            </a:r>
            <a:r>
              <a:rPr lang="ru-RU" sz="2400" b="1" i="1" dirty="0" smtClean="0"/>
              <a:t>2014</a:t>
            </a:r>
            <a:r>
              <a:rPr lang="ru-RU" sz="2400" i="1" dirty="0" smtClean="0"/>
              <a:t> г. - </a:t>
            </a:r>
            <a:r>
              <a:rPr lang="ru-RU" sz="2400" i="1" dirty="0"/>
              <a:t>«Перспективы, задачи и механизмы развития системы образования Свердловской области</a:t>
            </a:r>
            <a:r>
              <a:rPr lang="ru-RU" sz="2400" i="1" dirty="0" smtClean="0"/>
              <a:t>»</a:t>
            </a:r>
            <a:endParaRPr lang="en-US" sz="2400" i="1" dirty="0" smtClean="0"/>
          </a:p>
          <a:p>
            <a:pPr marL="0" indent="0">
              <a:buNone/>
            </a:pPr>
            <a:endParaRPr lang="en-US" sz="2400" i="1" dirty="0" smtClean="0"/>
          </a:p>
          <a:p>
            <a:r>
              <a:rPr lang="ru-RU" sz="2400" b="1" i="1" dirty="0"/>
              <a:t>2012, 2014, 2015 </a:t>
            </a:r>
            <a:r>
              <a:rPr lang="ru-RU" sz="2400" i="1" dirty="0"/>
              <a:t>гг. </a:t>
            </a:r>
            <a:r>
              <a:rPr lang="ru-RU" sz="2400" i="1" dirty="0" smtClean="0"/>
              <a:t>–член  комиссии </a:t>
            </a:r>
            <a:r>
              <a:rPr lang="ru-RU" sz="2400" i="1" dirty="0"/>
              <a:t>по составлению  олимпиадных заданий школьного этапа Всероссийской олимпиады школьников</a:t>
            </a:r>
          </a:p>
          <a:p>
            <a:r>
              <a:rPr lang="ru-RU" sz="2400" i="1" dirty="0"/>
              <a:t>С </a:t>
            </a:r>
            <a:r>
              <a:rPr lang="ru-RU" sz="2400" b="1" i="1" dirty="0"/>
              <a:t>2012 </a:t>
            </a:r>
            <a:r>
              <a:rPr lang="ru-RU" sz="2400" i="1" dirty="0"/>
              <a:t>г. - в составе  жюри по проверке олимпиадных работ школьного и муниципального этапов Всероссийской олимпиады школьников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2050" name="Picture 2" descr="http://www.sysertnews.ru/upload/image/news/big/uth,123_big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96710" cy="1876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94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15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633" y="404664"/>
            <a:ext cx="8229600" cy="1143000"/>
          </a:xfrm>
        </p:spPr>
        <p:txBody>
          <a:bodyPr/>
          <a:lstStyle/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ММО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872995"/>
            <a:ext cx="8229600" cy="4525963"/>
          </a:xfrm>
        </p:spPr>
        <p:txBody>
          <a:bodyPr/>
          <a:lstStyle/>
          <a:p>
            <a:r>
              <a:rPr lang="ru-RU" b="1" i="1" dirty="0" smtClean="0"/>
              <a:t>2011-2012</a:t>
            </a:r>
            <a:r>
              <a:rPr lang="ru-RU" i="1" dirty="0" smtClean="0"/>
              <a:t> гг. – руководитель ММО учителей математики СГО</a:t>
            </a:r>
          </a:p>
          <a:p>
            <a:r>
              <a:rPr lang="ru-RU" i="1" dirty="0" smtClean="0"/>
              <a:t>Заседания по темам: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 smtClean="0"/>
              <a:t>«</a:t>
            </a:r>
            <a:r>
              <a:rPr lang="ru-RU" i="1" dirty="0"/>
              <a:t>Повышение качества образования учащихся при подготовке к ГИА</a:t>
            </a:r>
            <a:r>
              <a:rPr lang="ru-RU" i="1" dirty="0" smtClean="0"/>
              <a:t>»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 smtClean="0"/>
              <a:t>«</a:t>
            </a:r>
            <a:r>
              <a:rPr lang="ru-RU" i="1" dirty="0"/>
              <a:t>Олимпиада. Причины </a:t>
            </a:r>
            <a:r>
              <a:rPr lang="ru-RU" i="1" dirty="0" err="1"/>
              <a:t>неуспешности</a:t>
            </a:r>
            <a:r>
              <a:rPr lang="ru-RU" i="1" dirty="0" smtClean="0"/>
              <a:t>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i="1" dirty="0" smtClean="0"/>
              <a:t>«</a:t>
            </a:r>
            <a:r>
              <a:rPr lang="ru-RU" i="1" dirty="0"/>
              <a:t>ГИА-2012. Разбор допущенных ошибок и оценивание работ»</a:t>
            </a:r>
          </a:p>
        </p:txBody>
      </p:sp>
      <p:pic>
        <p:nvPicPr>
          <p:cNvPr id="5" name="Picture 2" descr="http://www.sysertnews.ru/upload/image/news/big/uth,123_big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534"/>
            <a:ext cx="1496710" cy="1876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5514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48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11560" y="1556792"/>
            <a:ext cx="8424936" cy="2566020"/>
          </a:xfrm>
        </p:spPr>
        <p:txBody>
          <a:bodyPr/>
          <a:lstStyle/>
          <a:p>
            <a:r>
              <a:rPr lang="ru-RU" sz="2800" i="1" dirty="0" smtClean="0"/>
              <a:t>С </a:t>
            </a:r>
            <a:r>
              <a:rPr lang="ru-RU" sz="2800" b="1" i="1" dirty="0" smtClean="0"/>
              <a:t>2011</a:t>
            </a:r>
            <a:r>
              <a:rPr lang="ru-RU" sz="2800" i="1" dirty="0" smtClean="0"/>
              <a:t> г. - председатель </a:t>
            </a:r>
            <a:r>
              <a:rPr lang="ru-RU" sz="2800" i="1" dirty="0"/>
              <a:t>предметной подкомиссии по математике МЭК </a:t>
            </a:r>
            <a:r>
              <a:rPr lang="ru-RU" sz="2800" i="1" dirty="0" smtClean="0"/>
              <a:t>СГО</a:t>
            </a:r>
            <a:endParaRPr lang="ru-RU" sz="2800" i="1" dirty="0" smtClean="0"/>
          </a:p>
          <a:p>
            <a:r>
              <a:rPr lang="ru-RU" sz="2800" i="1" dirty="0" smtClean="0"/>
              <a:t>С </a:t>
            </a:r>
            <a:r>
              <a:rPr lang="ru-RU" sz="2800" b="1" i="1" dirty="0" smtClean="0"/>
              <a:t>2011</a:t>
            </a:r>
            <a:r>
              <a:rPr lang="ru-RU" sz="2800" i="1" dirty="0" smtClean="0"/>
              <a:t> г. - организатор на </a:t>
            </a:r>
            <a:r>
              <a:rPr lang="ru-RU" sz="2800" i="1" dirty="0"/>
              <a:t>пробном и основном </a:t>
            </a:r>
            <a:r>
              <a:rPr lang="ru-RU" sz="2800" i="1" dirty="0" smtClean="0"/>
              <a:t>экзамене</a:t>
            </a:r>
            <a:r>
              <a:rPr lang="en-US" sz="2800" i="1" dirty="0" smtClean="0"/>
              <a:t> </a:t>
            </a:r>
            <a:r>
              <a:rPr lang="ru-RU" sz="2800" i="1" dirty="0"/>
              <a:t>ГИА, ОГЭ и ЕГЭ </a:t>
            </a:r>
            <a:endParaRPr lang="en-US" sz="2800" i="1" dirty="0" smtClean="0"/>
          </a:p>
          <a:p>
            <a:r>
              <a:rPr lang="ru-RU" sz="2800" b="1" i="1" dirty="0"/>
              <a:t>2011</a:t>
            </a:r>
            <a:r>
              <a:rPr lang="ru-RU" sz="2800" i="1" dirty="0"/>
              <a:t> г. -  годичное совещании «Качество образования в Свердловской области: состояние </a:t>
            </a:r>
            <a:r>
              <a:rPr lang="en-US" sz="2800" i="1" dirty="0" smtClean="0"/>
              <a:t>   </a:t>
            </a:r>
            <a:r>
              <a:rPr lang="ru-RU" sz="2800" i="1" dirty="0" smtClean="0"/>
              <a:t>и </a:t>
            </a:r>
            <a:r>
              <a:rPr lang="ru-RU" sz="2800" i="1" dirty="0"/>
              <a:t>перспективы»  г. Асбест</a:t>
            </a:r>
          </a:p>
          <a:p>
            <a:r>
              <a:rPr lang="ru-RU" sz="2800" b="1" i="1" dirty="0"/>
              <a:t>2014</a:t>
            </a:r>
            <a:r>
              <a:rPr lang="ru-RU" sz="2800" i="1" dirty="0"/>
              <a:t> г. – информационно-методический день «Перспективы, задачи и механизмы развития системы образования Свердловской области» </a:t>
            </a:r>
            <a:r>
              <a:rPr lang="en-US" sz="2800" i="1" dirty="0" smtClean="0"/>
              <a:t>        </a:t>
            </a:r>
            <a:r>
              <a:rPr lang="ru-RU" sz="2800" i="1" dirty="0" smtClean="0"/>
              <a:t>г</a:t>
            </a:r>
            <a:r>
              <a:rPr lang="ru-RU" sz="2800" i="1" dirty="0"/>
              <a:t>. Сысерть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/>
          <a:lstStyle/>
          <a:p>
            <a:r>
              <a:rPr lang="ru-RU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ММО</a:t>
            </a:r>
            <a:endParaRPr lang="ru-RU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www.sysertnews.ru/upload/image/news/big/uth,123_big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456"/>
            <a:ext cx="1403648" cy="175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3774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48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683568" y="836712"/>
            <a:ext cx="7931224" cy="2232248"/>
          </a:xfrm>
        </p:spPr>
        <p:txBody>
          <a:bodyPr/>
          <a:lstStyle/>
          <a:p>
            <a:r>
              <a:rPr lang="ru-RU" i="1" dirty="0" smtClean="0"/>
              <a:t>С </a:t>
            </a:r>
            <a:r>
              <a:rPr lang="ru-RU" b="1" i="1" dirty="0" smtClean="0"/>
              <a:t>2002</a:t>
            </a:r>
            <a:r>
              <a:rPr lang="ru-RU" i="1" dirty="0" smtClean="0"/>
              <a:t> г. – руководитель ШМО</a:t>
            </a:r>
          </a:p>
          <a:p>
            <a:r>
              <a:rPr lang="ru-RU" b="1" i="1" dirty="0" smtClean="0"/>
              <a:t>2015 </a:t>
            </a:r>
            <a:r>
              <a:rPr lang="ru-RU" i="1" dirty="0" smtClean="0"/>
              <a:t>г.- выступление на </a:t>
            </a:r>
            <a:r>
              <a:rPr lang="ru-RU" i="1" dirty="0" err="1" smtClean="0"/>
              <a:t>пед</a:t>
            </a:r>
            <a:r>
              <a:rPr lang="ru-RU" i="1" dirty="0" smtClean="0"/>
              <a:t>. совете </a:t>
            </a:r>
            <a:r>
              <a:rPr lang="ru-RU" i="1" dirty="0"/>
              <a:t>«Мотивация учения – основное условие успешного обучения школьников</a:t>
            </a:r>
            <a:r>
              <a:rPr lang="ru-RU" i="1" dirty="0" smtClean="0"/>
              <a:t>»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396258" y="35618"/>
            <a:ext cx="23042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ШМО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 descr="F:\мои докум\для Лили\мои фото\2 шт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3024" y="2982069"/>
            <a:ext cx="5790724" cy="3861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55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028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1" r="1840" b="6158"/>
          <a:stretch/>
        </p:blipFill>
        <p:spPr bwMode="auto">
          <a:xfrm>
            <a:off x="6102" y="0"/>
            <a:ext cx="5983836" cy="4293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C:\Users\DNS\Desktop\Лилия новое\грамоты\Scan100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05840"/>
            <a:ext cx="3097712" cy="436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9" r="1182" b="4681"/>
          <a:stretch/>
        </p:blipFill>
        <p:spPr bwMode="auto">
          <a:xfrm>
            <a:off x="3933039" y="0"/>
            <a:ext cx="5223424" cy="3774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4" r="5574" b="6221"/>
          <a:stretch/>
        </p:blipFill>
        <p:spPr bwMode="auto">
          <a:xfrm>
            <a:off x="3933039" y="2977117"/>
            <a:ext cx="5223424" cy="3880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88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13669"/>
            <a:ext cx="91630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DNS\Desktop\Лилия новое\грамоты\Scan10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930" y="13669"/>
            <a:ext cx="1934239" cy="2749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DNS\Desktop\Лилия новое\грамоты\Scan100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713" y="-7146"/>
            <a:ext cx="1917067" cy="2716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DNS\Desktop\Лилия новое\грамоты\Scan1004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3669"/>
            <a:ext cx="1922043" cy="2702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DNS\Desktop\Лилия новое\грамоты\Scan1001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-31132"/>
            <a:ext cx="1943392" cy="2740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DNS\Desktop\Лилия новое\грамоты\Scan10017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77" y="2311152"/>
            <a:ext cx="1954007" cy="271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DNS\Desktop\Лилия новое\грамоты\Scan1000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311152"/>
            <a:ext cx="1890243" cy="2730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DNS\Desktop\Лилия новое\грамоты\Scan1000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6872"/>
            <a:ext cx="1884575" cy="263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DNS\Desktop\Лилия новое\грамоты\Scan10007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818" y="2276872"/>
            <a:ext cx="1929294" cy="271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DNS\Desktop\Лилия новое\грамоты\Scan1001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465" y="4277382"/>
            <a:ext cx="1859058" cy="2610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DNS\Desktop\Лилия новое\грамоты\Scan10016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266565"/>
            <a:ext cx="1869477" cy="263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DNS\Desktop\Лилия новое\грамоты\Scan10012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135" y="4288885"/>
            <a:ext cx="1832673" cy="2576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DNS\Desktop\Лилия новое\грамоты\Scan10020.JPG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4"/>
          <a:stretch/>
        </p:blipFill>
        <p:spPr bwMode="auto">
          <a:xfrm>
            <a:off x="2065904" y="-44080"/>
            <a:ext cx="4882359" cy="690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049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028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115616" y="620688"/>
            <a:ext cx="7776864" cy="724942"/>
          </a:xfrm>
        </p:spPr>
        <p:txBody>
          <a:bodyPr/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Общественная деятельность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65343" y="1700808"/>
            <a:ext cx="8229600" cy="4525963"/>
          </a:xfrm>
        </p:spPr>
        <p:txBody>
          <a:bodyPr/>
          <a:lstStyle/>
          <a:p>
            <a:r>
              <a:rPr lang="ru-RU" sz="2800" i="1" dirty="0" smtClean="0"/>
              <a:t>секретарь </a:t>
            </a:r>
            <a:r>
              <a:rPr lang="ru-RU" sz="2800" i="1" dirty="0"/>
              <a:t>методического совета </a:t>
            </a:r>
            <a:r>
              <a:rPr lang="ru-RU" sz="2800" i="1" dirty="0" smtClean="0"/>
              <a:t>школы</a:t>
            </a:r>
            <a:endParaRPr lang="ru-RU" sz="2800" i="1" dirty="0"/>
          </a:p>
          <a:p>
            <a:r>
              <a:rPr lang="ru-RU" sz="2800" i="1" dirty="0" smtClean="0"/>
              <a:t>секретарь </a:t>
            </a:r>
            <a:r>
              <a:rPr lang="ru-RU" sz="2800" i="1" dirty="0"/>
              <a:t>комиссии по распределению нагрузки педагогических работников </a:t>
            </a:r>
            <a:r>
              <a:rPr lang="ru-RU" sz="2800" i="1" dirty="0" smtClean="0"/>
              <a:t>школы</a:t>
            </a:r>
            <a:endParaRPr lang="ru-RU" sz="2800" i="1" dirty="0"/>
          </a:p>
          <a:p>
            <a:r>
              <a:rPr lang="ru-RU" sz="2800" i="1" dirty="0" smtClean="0"/>
              <a:t>с </a:t>
            </a:r>
            <a:r>
              <a:rPr lang="en-US" sz="2800" i="1" dirty="0" smtClean="0"/>
              <a:t>01.09.</a:t>
            </a:r>
            <a:r>
              <a:rPr lang="ru-RU" sz="2800" i="1" dirty="0" smtClean="0"/>
              <a:t> </a:t>
            </a:r>
            <a:r>
              <a:rPr lang="ru-RU" sz="2800" i="1" dirty="0"/>
              <a:t>2015 года </a:t>
            </a:r>
            <a:r>
              <a:rPr lang="ru-RU" sz="2800" i="1" dirty="0" smtClean="0"/>
              <a:t>-  администратор </a:t>
            </a:r>
            <a:r>
              <a:rPr lang="ru-RU" sz="2800" i="1" dirty="0"/>
              <a:t>школьного сайта и электронного журнала Дневник. </a:t>
            </a:r>
            <a:r>
              <a:rPr lang="ru-RU" sz="2800" i="1" dirty="0" err="1" smtClean="0"/>
              <a:t>ру</a:t>
            </a:r>
            <a:endParaRPr lang="ru-RU" sz="2800" i="1" dirty="0"/>
          </a:p>
          <a:p>
            <a:r>
              <a:rPr lang="ru-RU" sz="2800" i="1" dirty="0" smtClean="0"/>
              <a:t>член </a:t>
            </a:r>
            <a:r>
              <a:rPr lang="ru-RU" sz="2800" i="1" dirty="0"/>
              <a:t>партии Единая </a:t>
            </a:r>
            <a:r>
              <a:rPr lang="ru-RU" sz="2800" i="1" dirty="0" smtClean="0"/>
              <a:t>Россия</a:t>
            </a:r>
            <a:endParaRPr lang="ru-RU" sz="2800" i="1" dirty="0"/>
          </a:p>
          <a:p>
            <a:r>
              <a:rPr lang="ru-RU" sz="2800" i="1" dirty="0" smtClean="0"/>
              <a:t>секретарь </a:t>
            </a:r>
            <a:r>
              <a:rPr lang="ru-RU" sz="2800" i="1" dirty="0"/>
              <a:t>участкового избирательного участка №857 п. </a:t>
            </a:r>
            <a:r>
              <a:rPr lang="ru-RU" sz="2800" i="1" dirty="0" smtClean="0"/>
              <a:t>Двуреченск</a:t>
            </a:r>
            <a:endParaRPr lang="ru-RU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529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143000"/>
          </a:xfrm>
        </p:spPr>
        <p:txBody>
          <a:bodyPr/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Нормативные документы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124744"/>
            <a:ext cx="806489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i="1" dirty="0"/>
              <a:t>Конституция </a:t>
            </a:r>
            <a:r>
              <a:rPr lang="ru-RU" sz="2000" i="1" dirty="0" smtClean="0"/>
              <a:t>РФ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i="1" dirty="0"/>
              <a:t>Закон об образовании </a:t>
            </a:r>
            <a:endParaRPr lang="ru-RU" sz="2000" i="1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i="1" dirty="0"/>
              <a:t>Конвенция о правах ребенка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i="1" dirty="0"/>
              <a:t>Концепция развития математического </a:t>
            </a:r>
            <a:r>
              <a:rPr lang="ru-RU" sz="2000" i="1" dirty="0" smtClean="0"/>
              <a:t>образования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i="1" dirty="0" smtClean="0"/>
              <a:t> </a:t>
            </a:r>
            <a:r>
              <a:rPr lang="ru-RU" sz="2000" i="1" dirty="0"/>
              <a:t>Национальная доктрина образования в Российской Федерации до 2025 </a:t>
            </a:r>
            <a:r>
              <a:rPr lang="ru-RU" sz="2000" i="1" dirty="0" smtClean="0"/>
              <a:t>года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i="1" dirty="0"/>
              <a:t>Приказ Министерства образования и науки РФ «Об утверждении ФГОС среднего (полного) </a:t>
            </a:r>
            <a:r>
              <a:rPr lang="ru-RU" sz="2000" i="1" dirty="0" smtClean="0"/>
              <a:t>образования»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i="1" dirty="0"/>
              <a:t>Постановление Правительства РФ «Об осуществлении мониторинга системы образования»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i="1" dirty="0" smtClean="0"/>
              <a:t> </a:t>
            </a:r>
            <a:r>
              <a:rPr lang="ru-RU" sz="2000" i="1" dirty="0"/>
              <a:t>Национальная образовательная инициатива «Наша новая школа» </a:t>
            </a:r>
            <a:endParaRPr lang="ru-RU" sz="2000" i="1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i="1" dirty="0"/>
              <a:t>Федеральная программа развития образования на 2011-2015 гг</a:t>
            </a:r>
            <a:r>
              <a:rPr lang="ru-RU" sz="2000" i="1" dirty="0" smtClean="0"/>
              <a:t>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i="1" dirty="0"/>
              <a:t>Примерные программы по математике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i="1" dirty="0"/>
              <a:t>Стандарт второго поколения ФГОС основного общего </a:t>
            </a:r>
            <a:r>
              <a:rPr lang="ru-RU" sz="2000" i="1" dirty="0" smtClean="0"/>
              <a:t>образования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i="1" dirty="0"/>
              <a:t>Рабочая </a:t>
            </a:r>
            <a:r>
              <a:rPr lang="ru-RU" sz="2000" i="1" dirty="0" smtClean="0"/>
              <a:t>программа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i="1" dirty="0"/>
              <a:t>Календарно-тематическое планирование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42519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028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65342" y="1052736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внедрить в образовательный процесс </a:t>
            </a:r>
            <a:endParaRPr lang="ru-RU" sz="4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оценки достижений обучающихся с учетом дифференцированного и индивидуального подхода в образовании</a:t>
            </a:r>
          </a:p>
        </p:txBody>
      </p:sp>
    </p:spTree>
    <p:extLst>
      <p:ext uri="{BB962C8B-B14F-4D97-AF65-F5344CB8AC3E}">
        <p14:creationId xmlns:p14="http://schemas.microsoft.com/office/powerpoint/2010/main" val="252732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028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 descr="http://parsfcu.org/pictures-of-flowers-and-butterflies-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85" y="0"/>
            <a:ext cx="916028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1175" y="1916832"/>
            <a:ext cx="8325364" cy="1177082"/>
          </a:xfrm>
          <a:prstGeom prst="rect">
            <a:avLst/>
          </a:prstGeom>
          <a:noFill/>
          <a:scene3d>
            <a:camera prst="obliqueBottomLeft"/>
            <a:lightRig rig="sunset" dir="t"/>
          </a:scene3d>
        </p:spPr>
        <p:txBody>
          <a:bodyPr wrap="none" lIns="91440" tIns="45720" rIns="91440" bIns="45720">
            <a:prstTxWarp prst="textTriangleInverted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13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</a:t>
            </a:r>
            <a:endParaRPr lang="ru-RU" sz="413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4993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DNS\Desktop\Лилия новое\Фокина Л. П. Шаблоны презентаций ТЕТРАДЬ НА СПИРАЛИ Часть 2\ppt_a_106_smal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37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</a:t>
            </a:r>
            <a:r>
              <a:rPr lang="ru-RU" sz="5400" b="1" i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556792"/>
            <a:ext cx="856895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- </a:t>
            </a:r>
            <a:r>
              <a:rPr lang="ru-RU" sz="3200" i="1" dirty="0"/>
              <a:t>внедрение инновационных методов в </a:t>
            </a:r>
            <a:r>
              <a:rPr lang="en-US" sz="3200" i="1" dirty="0" smtClean="0"/>
              <a:t>   </a:t>
            </a:r>
            <a:r>
              <a:rPr lang="ru-RU" sz="3200" i="1" dirty="0" smtClean="0"/>
              <a:t>образовательный </a:t>
            </a:r>
            <a:r>
              <a:rPr lang="ru-RU" sz="3200" i="1" dirty="0"/>
              <a:t>процесс с использованием </a:t>
            </a:r>
            <a:r>
              <a:rPr lang="en-US" sz="3200" i="1" dirty="0" smtClean="0"/>
              <a:t> </a:t>
            </a:r>
            <a:r>
              <a:rPr lang="ru-RU" sz="3200" i="1" dirty="0" smtClean="0"/>
              <a:t>ИКТ</a:t>
            </a:r>
            <a:endParaRPr lang="ru-RU" sz="3200" i="1" dirty="0"/>
          </a:p>
          <a:p>
            <a:r>
              <a:rPr lang="ru-RU" sz="3200" i="1" dirty="0"/>
              <a:t>- разработать и применить на практике технологию, направленную на индивидуализацию процесса обучения и воспитания, дающую ученику возможность творческого </a:t>
            </a:r>
            <a:r>
              <a:rPr lang="ru-RU" sz="3200" i="1" dirty="0" smtClean="0"/>
              <a:t>развития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val="342526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DNS\Desktop\Лилия новое\Фокина Л. П. Шаблоны презентаций ТЕТРАДЬ НА СПИРАЛИ Часть 2\ppt_a_106_smal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637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4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628800"/>
            <a:ext cx="8424936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endParaRPr lang="ru-RU" sz="3200" u="sng" dirty="0" smtClean="0"/>
          </a:p>
          <a:p>
            <a:r>
              <a:rPr lang="ru-RU" sz="3200" dirty="0" smtClean="0"/>
              <a:t>- </a:t>
            </a:r>
            <a:r>
              <a:rPr lang="ru-RU" sz="3200" i="1" dirty="0" smtClean="0"/>
              <a:t>Совершенствование </a:t>
            </a:r>
            <a:r>
              <a:rPr lang="ru-RU" sz="3200" i="1" dirty="0"/>
              <a:t>системы мониторинга знаний, умений и навыков учащихся при подготовке к ГИА по </a:t>
            </a:r>
            <a:r>
              <a:rPr lang="ru-RU" sz="3200" i="1" dirty="0" smtClean="0"/>
              <a:t>математике</a:t>
            </a:r>
          </a:p>
          <a:p>
            <a:endParaRPr lang="ru-RU" sz="3200" i="1" dirty="0"/>
          </a:p>
          <a:p>
            <a:r>
              <a:rPr lang="ru-RU" sz="3200" i="1" dirty="0" smtClean="0"/>
              <a:t>- Повышения </a:t>
            </a:r>
            <a:r>
              <a:rPr lang="ru-RU" sz="3200" i="1" dirty="0"/>
              <a:t>качества знаний с помощью эффективного применения современных образовательных </a:t>
            </a:r>
            <a:r>
              <a:rPr lang="ru-RU" sz="3200" i="1" dirty="0" smtClean="0"/>
              <a:t>технологий</a:t>
            </a:r>
            <a:endParaRPr lang="ru-RU" sz="3200" i="1" dirty="0"/>
          </a:p>
        </p:txBody>
      </p:sp>
    </p:spTree>
    <p:extLst>
      <p:ext uri="{BB962C8B-B14F-4D97-AF65-F5344CB8AC3E}">
        <p14:creationId xmlns:p14="http://schemas.microsoft.com/office/powerpoint/2010/main" val="214206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13" y="31620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DNS\Desktop\2015-09-26\Scan100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63" y="0"/>
            <a:ext cx="2974285" cy="428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DNS\Desktop\2015-09-26\Scan100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4939" y="18672"/>
            <a:ext cx="2967151" cy="422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DNS\Desktop\2015-09-26\Scan100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031" y="3453246"/>
            <a:ext cx="2786736" cy="278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DNS\Desktop\2015-09-26\Scan10052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21" y="3934680"/>
            <a:ext cx="2955850" cy="292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DNS\Desktop\2015-09-26\Scan10053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240" y="3722185"/>
            <a:ext cx="2955850" cy="2939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DNS\Desktop\2015-09-26\Scan1005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9378" y="52927"/>
            <a:ext cx="2750042" cy="277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066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54" y="14748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DNS\Desktop\2015-09-28\Scan100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13272" cy="4479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DNS\Desktop\2015-09-28\Scan1005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0" r="5671" b="2181"/>
          <a:stretch/>
        </p:blipFill>
        <p:spPr bwMode="auto">
          <a:xfrm>
            <a:off x="5868144" y="18369"/>
            <a:ext cx="3275856" cy="4968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DNS\Desktop\2015-09-28\Scan1005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6" r="8428" b="3765"/>
          <a:stretch/>
        </p:blipFill>
        <p:spPr bwMode="auto">
          <a:xfrm>
            <a:off x="2915816" y="1484784"/>
            <a:ext cx="3231444" cy="498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DNS\Desktop\2015-09-28\Scan10057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034" r="2710" b="27879"/>
          <a:stretch/>
        </p:blipFill>
        <p:spPr bwMode="auto">
          <a:xfrm>
            <a:off x="6732240" y="3212976"/>
            <a:ext cx="1774322" cy="3666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DNS\Desktop\2015-09-28\Scan1005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89" b="31086"/>
          <a:stretch/>
        </p:blipFill>
        <p:spPr bwMode="auto">
          <a:xfrm>
            <a:off x="110455" y="2897850"/>
            <a:ext cx="2877566" cy="396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77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714348" y="2214554"/>
            <a:ext cx="8215370" cy="3538803"/>
            <a:chOff x="607288" y="-815361"/>
            <a:chExt cx="7925152" cy="5659512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607288" y="-815361"/>
              <a:ext cx="7925152" cy="30025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dirty="0" smtClean="0">
                  <a:solidFill>
                    <a:prstClr val="black"/>
                  </a:solidFill>
                  <a:latin typeface="Monotype Corsiva" pitchFamily="66" charset="0"/>
                </a:rPr>
                <a:t>источник </a:t>
              </a:r>
              <a:r>
                <a:rPr lang="ru-RU" dirty="0">
                  <a:solidFill>
                    <a:prstClr val="black"/>
                  </a:solidFill>
                  <a:latin typeface="Monotype Corsiva" pitchFamily="66" charset="0"/>
                </a:rPr>
                <a:t>шаблона: </a:t>
              </a:r>
            </a:p>
            <a:p>
              <a:pPr algn="ctr">
                <a:defRPr/>
              </a:pPr>
              <a:endParaRPr lang="ru-RU" sz="800" dirty="0">
                <a:solidFill>
                  <a:prstClr val="black"/>
                </a:solidFill>
                <a:latin typeface="Monotype Corsiva" pitchFamily="66" charset="0"/>
              </a:endParaRPr>
            </a:p>
            <a:p>
              <a:pPr algn="ctr">
                <a:defRPr/>
              </a:pPr>
              <a:r>
                <a:rPr lang="ru-RU" dirty="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Фокина Лидия Петровна</a:t>
              </a:r>
            </a:p>
            <a:p>
              <a:pPr algn="ctr">
                <a:defRPr/>
              </a:pPr>
              <a:r>
                <a:rPr lang="ru-RU" dirty="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учитель начальных классов</a:t>
              </a:r>
            </a:p>
            <a:p>
              <a:pPr algn="ctr">
                <a:defRPr/>
              </a:pPr>
              <a:r>
                <a:rPr lang="ru-RU" dirty="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МКОУ «СОШ ст. Евсино»</a:t>
              </a:r>
            </a:p>
            <a:p>
              <a:pPr algn="ctr">
                <a:defRPr/>
              </a:pPr>
              <a:r>
                <a:rPr lang="ru-RU" dirty="0" err="1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Искитимского</a:t>
              </a:r>
              <a:r>
                <a:rPr lang="ru-RU" dirty="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 района</a:t>
              </a:r>
            </a:p>
            <a:p>
              <a:pPr algn="ctr">
                <a:defRPr/>
              </a:pPr>
              <a:r>
                <a:rPr lang="ru-RU" dirty="0">
                  <a:solidFill>
                    <a:schemeClr val="bg1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</a:rPr>
                <a:t>Новосибирской области</a:t>
              </a:r>
              <a:endParaRPr lang="ru-RU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" name="Прямоугольник 3"/>
            <p:cNvSpPr>
              <a:spLocks noChangeArrowheads="1"/>
            </p:cNvSpPr>
            <p:nvPr/>
          </p:nvSpPr>
          <p:spPr bwMode="auto">
            <a:xfrm>
              <a:off x="2699547" y="4196516"/>
              <a:ext cx="3628503" cy="647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>
                  <a:solidFill>
                    <a:prstClr val="black"/>
                  </a:solidFill>
                  <a:latin typeface="Monotype Corsiva" pitchFamily="66" charset="0"/>
                </a:rPr>
                <a:t>Сайт </a:t>
              </a:r>
              <a:r>
                <a:rPr lang="en-US" sz="2000" b="1" dirty="0">
                  <a:solidFill>
                    <a:prstClr val="black"/>
                  </a:solidFill>
                  <a:latin typeface="Monotype Corsiva" pitchFamily="66" charset="0"/>
                  <a:hlinkClick r:id="rId2"/>
                </a:rPr>
                <a:t>http://linda6035.ucoz.ru/</a:t>
              </a:r>
              <a:r>
                <a:rPr lang="ru-RU" sz="2000" b="1" dirty="0">
                  <a:solidFill>
                    <a:prstClr val="black"/>
                  </a:solidFill>
                  <a:latin typeface="Monotype Corsiva" pitchFamily="66" charset="0"/>
                </a:rPr>
                <a:t>    </a:t>
              </a:r>
              <a:r>
                <a:rPr lang="ru-RU" sz="2000" b="1" i="1" dirty="0">
                  <a:solidFill>
                    <a:prstClr val="black"/>
                  </a:solidFill>
                  <a:latin typeface="Monotype Corsiva" pitchFamily="66" charset="0"/>
                </a:rPr>
                <a:t>  </a:t>
              </a:r>
              <a:endParaRPr lang="ru-RU" sz="2000" b="1" dirty="0">
                <a:solidFill>
                  <a:prstClr val="black"/>
                </a:solidFill>
                <a:latin typeface="Monotype Corsiva" pitchFamily="66" charset="0"/>
              </a:endParaRPr>
            </a:p>
          </p:txBody>
        </p:sp>
      </p:grpSp>
      <p:pic>
        <p:nvPicPr>
          <p:cNvPr id="6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F:\мои докум\грамоты и дипломы\Scan100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2300" y="2216273"/>
            <a:ext cx="3232248" cy="4641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мои докум\грамоты и дипломы\Scan10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2539" y="28897"/>
            <a:ext cx="3245744" cy="46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F:\мои докум\грамоты и дипломы\Scan100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" y="19025"/>
            <a:ext cx="3232955" cy="464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DNS\Desktop\Лилия новое\Фокина Л. П. Шаблоны презентаций ТЕТРАДЬ НА СПИРАЛИ Часть 2\ppt_a_106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3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1000108"/>
            <a:ext cx="8229600" cy="1143000"/>
          </a:xfrm>
        </p:spPr>
        <p:txBody>
          <a:bodyPr/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 и формы контроля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3845024"/>
          </a:xfrm>
        </p:spPr>
        <p:txBody>
          <a:bodyPr/>
          <a:lstStyle/>
          <a:p>
            <a:r>
              <a:rPr lang="ru-RU" i="1" dirty="0"/>
              <a:t>оперативный, </a:t>
            </a:r>
            <a:r>
              <a:rPr lang="ru-RU" i="1" dirty="0" smtClean="0"/>
              <a:t>текущий</a:t>
            </a:r>
            <a:r>
              <a:rPr lang="ru-RU" i="1" dirty="0"/>
              <a:t>, </a:t>
            </a:r>
            <a:r>
              <a:rPr lang="ru-RU" i="1" dirty="0" smtClean="0"/>
              <a:t>тематический</a:t>
            </a:r>
            <a:r>
              <a:rPr lang="ru-RU" i="1" dirty="0"/>
              <a:t>, </a:t>
            </a:r>
            <a:endParaRPr lang="ru-RU" i="1" dirty="0" smtClean="0"/>
          </a:p>
          <a:p>
            <a:pPr marL="0" indent="0">
              <a:buNone/>
            </a:pPr>
            <a:r>
              <a:rPr lang="ru-RU" i="1" dirty="0" smtClean="0"/>
              <a:t>    итоговый</a:t>
            </a:r>
          </a:p>
          <a:p>
            <a:r>
              <a:rPr lang="ru-RU" i="1" dirty="0"/>
              <a:t>устный у доски, самостоятельные работы, устные упражнения, тесты, фронтальный опрос, собеседования в парах, математические диктанты, контрольные работы</a:t>
            </a:r>
          </a:p>
          <a:p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8669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2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F7F7F"/>
      </a:hlink>
      <a:folHlink>
        <a:srgbClr val="7F7F7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1134</TotalTime>
  <Words>804</Words>
  <Application>Microsoft Office PowerPoint</Application>
  <PresentationFormat>Экран (4:3)</PresentationFormat>
  <Paragraphs>202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 Результаты педагогической деятельности  за 2011-2015 учебные годы  Соломеиной Лилии Владимировны,  учителя математики  МАОУ СОШ №3</vt:lpstr>
      <vt:lpstr>Использование информационно-коммуникационных технологий  на уроках математики  и их влияние на развитие творческого потенциала обучающихся</vt:lpstr>
      <vt:lpstr>Нормативные документы</vt:lpstr>
      <vt:lpstr>Цели  </vt:lpstr>
      <vt:lpstr>Задачи </vt:lpstr>
      <vt:lpstr>Презентация PowerPoint</vt:lpstr>
      <vt:lpstr>Презентация PowerPoint</vt:lpstr>
      <vt:lpstr>Презентация PowerPoint</vt:lpstr>
      <vt:lpstr>Виды  и формы контроля</vt:lpstr>
      <vt:lpstr>Презентация PowerPoint</vt:lpstr>
      <vt:lpstr>Презентация PowerPoint</vt:lpstr>
      <vt:lpstr>Олимпиады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Повышение квалификации</vt:lpstr>
      <vt:lpstr>Презентация PowerPoint</vt:lpstr>
      <vt:lpstr>Открытые уроки</vt:lpstr>
      <vt:lpstr>Презентация PowerPoint</vt:lpstr>
      <vt:lpstr>Презентация PowerPoint</vt:lpstr>
      <vt:lpstr>ММО</vt:lpstr>
      <vt:lpstr>ММО</vt:lpstr>
      <vt:lpstr>ММО</vt:lpstr>
      <vt:lpstr>Презентация PowerPoint</vt:lpstr>
      <vt:lpstr>Презентация PowerPoint</vt:lpstr>
      <vt:lpstr>Презентация PowerPoint</vt:lpstr>
      <vt:lpstr>Общественная деятельность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DNS</cp:lastModifiedBy>
  <cp:revision>124</cp:revision>
  <dcterms:created xsi:type="dcterms:W3CDTF">2014-11-22T17:16:34Z</dcterms:created>
  <dcterms:modified xsi:type="dcterms:W3CDTF">2015-10-04T11:19:13Z</dcterms:modified>
</cp:coreProperties>
</file>