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F31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22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5B383-31E0-44D2-9DD8-349F972FDBB8}" type="datetimeFigureOut">
              <a:rPr lang="ru-RU" smtClean="0"/>
              <a:pPr/>
              <a:t>03.09.2010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88692-E369-44AB-885B-F9394EF409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5B383-31E0-44D2-9DD8-349F972FDBB8}" type="datetimeFigureOut">
              <a:rPr lang="ru-RU" smtClean="0"/>
              <a:pPr/>
              <a:t>03.09.2010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88692-E369-44AB-885B-F9394EF40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5B383-31E0-44D2-9DD8-349F972FDBB8}" type="datetimeFigureOut">
              <a:rPr lang="ru-RU" smtClean="0"/>
              <a:pPr/>
              <a:t>03.09.2010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88692-E369-44AB-885B-F9394EF40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5B383-31E0-44D2-9DD8-349F972FDBB8}" type="datetimeFigureOut">
              <a:rPr lang="ru-RU" smtClean="0"/>
              <a:pPr/>
              <a:t>03.09.2010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88692-E369-44AB-885B-F9394EF40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5B383-31E0-44D2-9DD8-349F972FDBB8}" type="datetimeFigureOut">
              <a:rPr lang="ru-RU" smtClean="0"/>
              <a:pPr/>
              <a:t>03.09.2010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6F88692-E369-44AB-885B-F9394EF40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5B383-31E0-44D2-9DD8-349F972FDBB8}" type="datetimeFigureOut">
              <a:rPr lang="ru-RU" smtClean="0"/>
              <a:pPr/>
              <a:t>03.09.2010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88692-E369-44AB-885B-F9394EF40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5B383-31E0-44D2-9DD8-349F972FDBB8}" type="datetimeFigureOut">
              <a:rPr lang="ru-RU" smtClean="0"/>
              <a:pPr/>
              <a:t>03.09.2010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88692-E369-44AB-885B-F9394EF40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5B383-31E0-44D2-9DD8-349F972FDBB8}" type="datetimeFigureOut">
              <a:rPr lang="ru-RU" smtClean="0"/>
              <a:pPr/>
              <a:t>03.09.2010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88692-E369-44AB-885B-F9394EF40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5B383-31E0-44D2-9DD8-349F972FDBB8}" type="datetimeFigureOut">
              <a:rPr lang="ru-RU" smtClean="0"/>
              <a:pPr/>
              <a:t>03.09.2010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88692-E369-44AB-885B-F9394EF40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5B383-31E0-44D2-9DD8-349F972FDBB8}" type="datetimeFigureOut">
              <a:rPr lang="ru-RU" smtClean="0"/>
              <a:pPr/>
              <a:t>03.09.2010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88692-E369-44AB-885B-F9394EF40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5B383-31E0-44D2-9DD8-349F972FDBB8}" type="datetimeFigureOut">
              <a:rPr lang="ru-RU" smtClean="0"/>
              <a:pPr/>
              <a:t>03.09.2010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88692-E369-44AB-885B-F9394EF40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FD5B383-31E0-44D2-9DD8-349F972FDBB8}" type="datetimeFigureOut">
              <a:rPr lang="ru-RU" smtClean="0"/>
              <a:pPr/>
              <a:t>03.09.2010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6F88692-E369-44AB-885B-F9394EF409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7000">
              <a:schemeClr val="tx2"/>
            </a:gs>
            <a:gs pos="60000">
              <a:schemeClr val="accent5">
                <a:lumMod val="40000"/>
                <a:lumOff val="60000"/>
              </a:schemeClr>
            </a:gs>
            <a:gs pos="10000">
              <a:schemeClr val="accent5">
                <a:lumMod val="60000"/>
                <a:lumOff val="40000"/>
              </a:schemeClr>
            </a:gs>
            <a:gs pos="89000">
              <a:schemeClr val="accent6">
                <a:lumMod val="60000"/>
                <a:lumOff val="40000"/>
              </a:schemeClr>
            </a:gs>
            <a:gs pos="54000">
              <a:schemeClr val="accent1">
                <a:lumMod val="40000"/>
                <a:lumOff val="60000"/>
              </a:schemeClr>
            </a:gs>
            <a:gs pos="100000">
              <a:srgbClr val="FF0000"/>
            </a:gs>
            <a:gs pos="73000">
              <a:srgbClr val="FF0000"/>
            </a:gs>
            <a:gs pos="87000">
              <a:schemeClr val="accent4">
                <a:lumMod val="75000"/>
              </a:schemeClr>
            </a:gs>
            <a:gs pos="23000">
              <a:srgbClr val="00B050"/>
            </a:gs>
            <a:gs pos="53000">
              <a:srgbClr val="FFFF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285784" y="2071678"/>
            <a:ext cx="942978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i="1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glow rad="228600">
                    <a:schemeClr val="bg1">
                      <a:lumMod val="95000"/>
                      <a:lumOff val="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Уровни организации жизни</a:t>
            </a:r>
            <a:endParaRPr lang="ru-RU" sz="8000" b="1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glow rad="228600">
                  <a:schemeClr val="bg1">
                    <a:lumMod val="95000"/>
                    <a:lumOff val="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000">
              <a:schemeClr val="accent1">
                <a:tint val="66000"/>
                <a:satMod val="160000"/>
              </a:schemeClr>
            </a:gs>
            <a:gs pos="30000">
              <a:schemeClr val="tx2">
                <a:lumMod val="40000"/>
                <a:lumOff val="60000"/>
              </a:schemeClr>
            </a:gs>
            <a:gs pos="85000">
              <a:schemeClr val="accent5">
                <a:lumMod val="60000"/>
                <a:lumOff val="40000"/>
              </a:schemeClr>
            </a:gs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572272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</a:t>
            </a:r>
            <a:r>
              <a:rPr lang="ru-RU" sz="3200" b="1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Мир </a:t>
            </a:r>
            <a:r>
              <a:rPr lang="ru-RU" sz="3200" b="1" dirty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живой природы представляет </a:t>
            </a:r>
            <a:r>
              <a:rPr lang="ru-RU" sz="3200" b="1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собой совокупность </a:t>
            </a:r>
            <a:r>
              <a:rPr lang="ru-RU" sz="3200" b="1" dirty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биологических систем разного уровня организации и различной </a:t>
            </a:r>
            <a:r>
              <a:rPr lang="ru-RU" sz="3200" b="1" dirty="0" err="1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сoподчиненности</a:t>
            </a:r>
            <a:r>
              <a:rPr lang="ru-RU" sz="3200" b="1" dirty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Обычно выделяют несколько уровней организации живой </a:t>
            </a:r>
            <a:r>
              <a:rPr lang="ru-RU" sz="3200" b="1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материи: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B050"/>
                </a:solidFill>
              </a:rPr>
              <a:t>Молекулярный уровень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B050"/>
                </a:solidFill>
              </a:rPr>
              <a:t>Клеточный уровень.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B050"/>
                </a:solidFill>
              </a:rPr>
              <a:t>Организменный уровень.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B050"/>
                </a:solidFill>
              </a:rPr>
              <a:t>Популяционно-видовой уровень.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b="1" dirty="0" err="1" smtClean="0">
                <a:solidFill>
                  <a:srgbClr val="00B050"/>
                </a:solidFill>
              </a:rPr>
              <a:t>Биогеоценотически-биосферный</a:t>
            </a:r>
            <a:r>
              <a:rPr lang="ru-RU" b="1" dirty="0" smtClean="0">
                <a:solidFill>
                  <a:srgbClr val="00B050"/>
                </a:solidFill>
              </a:rPr>
              <a:t> уровень.</a:t>
            </a:r>
            <a:endParaRPr lang="ru-RU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5000">
              <a:schemeClr val="accent5">
                <a:lumMod val="60000"/>
                <a:lumOff val="40000"/>
              </a:schemeClr>
            </a:gs>
            <a:gs pos="100000">
              <a:srgbClr val="FFC000"/>
            </a:gs>
            <a:gs pos="85000">
              <a:schemeClr val="accent5">
                <a:lumMod val="60000"/>
                <a:lumOff val="40000"/>
              </a:schemeClr>
            </a:gs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i="1" dirty="0" smtClean="0">
                <a:solidFill>
                  <a:srgbClr val="C00000"/>
                </a:solidFill>
              </a:rPr>
              <a:t>Молекулярный</a:t>
            </a:r>
            <a:r>
              <a:rPr lang="ru-RU" sz="4800" i="1" dirty="0" smtClean="0"/>
              <a:t> </a:t>
            </a:r>
            <a:r>
              <a:rPr lang="ru-RU" sz="4800" i="1" dirty="0" smtClean="0">
                <a:solidFill>
                  <a:schemeClr val="tx2">
                    <a:lumMod val="25000"/>
                  </a:schemeClr>
                </a:solidFill>
              </a:rPr>
              <a:t>уровень. </a:t>
            </a:r>
            <a:endParaRPr lang="ru-RU" sz="48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8643998" cy="5429288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/>
          <a:p>
            <a:pPr>
              <a:buNone/>
            </a:pPr>
            <a:r>
              <a:rPr lang="ru-RU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Различие </a:t>
            </a:r>
            <a:r>
              <a:rPr lang="ru-RU" sz="2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живых и неживых систем проявляется уже на молекулярном уровне. На уровне функционирования биологических макромолекул (нуклеиновых кислот, белков, полисахаридов), а также других важных органических веществ начинаются важнейшие процессы жизнедеятельности организма - обмен веществ и превращение энергии, передача наследственной информации и др. В настоящее время выясняется, каким образом и в какой мере рост и развитие организмов, хранение и передача наследственной информации, превращение энергии в живых клетках и другие явления обусловлены структурой и свойствами биологически важных макромолекул (главным образом белков и нуклеиновых кислот). Безусловный интерес представляет так называемая репликация - удвоение молекул ДНК (у некоторых вирусов РНК) при участии специальных ферментов, которая обеспечивает точное копирование генетической информации, заключенной в молекулах ДНК, и передачу ее от поколения к поколению.</a:t>
            </a:r>
          </a:p>
          <a:p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5000">
              <a:schemeClr val="accent5">
                <a:lumMod val="60000"/>
                <a:lumOff val="40000"/>
              </a:schemeClr>
            </a:gs>
            <a:gs pos="100000">
              <a:srgbClr val="FFC000"/>
            </a:gs>
            <a:gs pos="85000">
              <a:schemeClr val="accent5">
                <a:lumMod val="60000"/>
                <a:lumOff val="40000"/>
              </a:schemeClr>
            </a:gs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i="1" dirty="0" smtClean="0">
                <a:solidFill>
                  <a:srgbClr val="FFFF00"/>
                </a:solidFill>
              </a:rPr>
              <a:t>Клеточный уровень.</a:t>
            </a:r>
            <a:endParaRPr lang="ru-RU" sz="54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643998" cy="557214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>
                <a:latin typeface="+mj-lt"/>
              </a:rPr>
              <a:t>    </a:t>
            </a:r>
            <a:r>
              <a:rPr lang="ru-RU" sz="3300" b="1" dirty="0" smtClean="0">
                <a:latin typeface="+mj-lt"/>
              </a:rPr>
              <a:t>Клетка </a:t>
            </a:r>
            <a:r>
              <a:rPr lang="ru-RU" sz="3300" b="1" dirty="0">
                <a:latin typeface="+mj-lt"/>
              </a:rPr>
              <a:t>- структурная и функциональная единица, а также </a:t>
            </a:r>
            <a:endParaRPr lang="ru-RU" sz="3300" b="1" dirty="0" smtClean="0">
              <a:latin typeface="+mj-lt"/>
            </a:endParaRPr>
          </a:p>
          <a:p>
            <a:pPr>
              <a:buNone/>
            </a:pPr>
            <a:r>
              <a:rPr lang="ru-RU" sz="3300" b="1" dirty="0" smtClean="0">
                <a:latin typeface="+mj-lt"/>
              </a:rPr>
              <a:t>единица </a:t>
            </a:r>
            <a:r>
              <a:rPr lang="ru-RU" sz="3300" b="1" dirty="0">
                <a:latin typeface="+mj-lt"/>
              </a:rPr>
              <a:t>размножения и развития всех живых организмов, </a:t>
            </a:r>
            <a:endParaRPr lang="ru-RU" sz="3300" b="1" dirty="0" smtClean="0">
              <a:latin typeface="+mj-lt"/>
            </a:endParaRPr>
          </a:p>
          <a:p>
            <a:pPr>
              <a:buNone/>
            </a:pPr>
            <a:r>
              <a:rPr lang="ru-RU" sz="3300" b="1" dirty="0" smtClean="0">
                <a:latin typeface="+mj-lt"/>
              </a:rPr>
              <a:t>обитающих </a:t>
            </a:r>
            <a:r>
              <a:rPr lang="ru-RU" sz="3300" b="1" dirty="0">
                <a:latin typeface="+mj-lt"/>
              </a:rPr>
              <a:t>на Земле. Она может существовать как </a:t>
            </a:r>
            <a:endParaRPr lang="ru-RU" sz="3300" b="1" dirty="0" smtClean="0">
              <a:latin typeface="+mj-lt"/>
            </a:endParaRPr>
          </a:p>
          <a:p>
            <a:pPr>
              <a:buNone/>
            </a:pPr>
            <a:r>
              <a:rPr lang="ru-RU" sz="3300" b="1" dirty="0" smtClean="0">
                <a:latin typeface="+mj-lt"/>
              </a:rPr>
              <a:t>отдельный </a:t>
            </a:r>
            <a:r>
              <a:rPr lang="ru-RU" sz="3300" b="1" dirty="0">
                <a:latin typeface="+mj-lt"/>
              </a:rPr>
              <a:t>организм (бактерии, простейшие, некоторые водоросли и </a:t>
            </a:r>
            <a:endParaRPr lang="ru-RU" sz="3300" b="1" dirty="0" smtClean="0">
              <a:latin typeface="+mj-lt"/>
            </a:endParaRPr>
          </a:p>
          <a:p>
            <a:pPr>
              <a:buNone/>
            </a:pPr>
            <a:r>
              <a:rPr lang="ru-RU" sz="3300" b="1" dirty="0" smtClean="0">
                <a:latin typeface="+mj-lt"/>
              </a:rPr>
              <a:t>грибы</a:t>
            </a:r>
            <a:r>
              <a:rPr lang="ru-RU" sz="3300" b="1" dirty="0">
                <a:latin typeface="+mj-lt"/>
              </a:rPr>
              <a:t>), так и в составе тканей </a:t>
            </a:r>
            <a:endParaRPr lang="ru-RU" sz="3300" b="1" dirty="0" smtClean="0">
              <a:latin typeface="+mj-lt"/>
            </a:endParaRPr>
          </a:p>
          <a:p>
            <a:pPr>
              <a:buNone/>
            </a:pPr>
            <a:r>
              <a:rPr lang="ru-RU" sz="3300" b="1" dirty="0" smtClean="0">
                <a:latin typeface="+mj-lt"/>
              </a:rPr>
              <a:t>многоклеточных </a:t>
            </a:r>
            <a:r>
              <a:rPr lang="ru-RU" sz="3300" b="1" dirty="0">
                <a:latin typeface="+mj-lt"/>
              </a:rPr>
              <a:t>животных, растений, грибов. </a:t>
            </a:r>
            <a:r>
              <a:rPr lang="ru-RU" sz="3300" b="1" dirty="0" smtClean="0">
                <a:latin typeface="+mj-lt"/>
              </a:rPr>
              <a:t>Единственное </a:t>
            </a:r>
          </a:p>
          <a:p>
            <a:pPr>
              <a:buNone/>
            </a:pPr>
            <a:r>
              <a:rPr lang="ru-RU" sz="3300" b="1" dirty="0" smtClean="0">
                <a:latin typeface="+mj-lt"/>
              </a:rPr>
              <a:t>исключение </a:t>
            </a:r>
          </a:p>
          <a:p>
            <a:pPr>
              <a:buNone/>
            </a:pPr>
            <a:r>
              <a:rPr lang="ru-RU" sz="3300" b="1" dirty="0" smtClean="0">
                <a:latin typeface="+mj-lt"/>
              </a:rPr>
              <a:t>из </a:t>
            </a:r>
            <a:r>
              <a:rPr lang="ru-RU" sz="3300" b="1" dirty="0">
                <a:latin typeface="+mj-lt"/>
              </a:rPr>
              <a:t>этого правила - вирусы, представляющие собой неклеточные </a:t>
            </a:r>
            <a:endParaRPr lang="ru-RU" sz="3300" b="1" dirty="0" smtClean="0">
              <a:latin typeface="+mj-lt"/>
            </a:endParaRPr>
          </a:p>
          <a:p>
            <a:pPr>
              <a:buNone/>
            </a:pPr>
            <a:r>
              <a:rPr lang="ru-RU" sz="3300" b="1" dirty="0" smtClean="0">
                <a:latin typeface="+mj-lt"/>
              </a:rPr>
              <a:t>формы </a:t>
            </a:r>
          </a:p>
          <a:p>
            <a:pPr>
              <a:buNone/>
            </a:pPr>
            <a:r>
              <a:rPr lang="ru-RU" sz="3300" b="1" dirty="0" smtClean="0">
                <a:latin typeface="+mj-lt"/>
              </a:rPr>
              <a:t>жизни</a:t>
            </a:r>
            <a:r>
              <a:rPr lang="ru-RU" sz="3300" b="1" dirty="0">
                <a:latin typeface="+mj-lt"/>
              </a:rPr>
              <a:t>, но вирусы могут проявлять свойства живых систем только в </a:t>
            </a:r>
            <a:endParaRPr lang="ru-RU" sz="3300" b="1" dirty="0" smtClean="0">
              <a:latin typeface="+mj-lt"/>
            </a:endParaRPr>
          </a:p>
          <a:p>
            <a:pPr>
              <a:buNone/>
            </a:pPr>
            <a:r>
              <a:rPr lang="ru-RU" sz="3300" b="1" dirty="0" smtClean="0">
                <a:latin typeface="+mj-lt"/>
              </a:rPr>
              <a:t>клетках</a:t>
            </a:r>
            <a:r>
              <a:rPr lang="ru-RU" sz="3300" b="1" dirty="0">
                <a:latin typeface="+mj-lt"/>
              </a:rPr>
              <a:t>. Содержимое клетки именуется протоплазмой. В каждой клетке </a:t>
            </a:r>
            <a:endParaRPr lang="ru-RU" sz="3300" b="1" dirty="0" smtClean="0">
              <a:latin typeface="+mj-lt"/>
            </a:endParaRPr>
          </a:p>
          <a:p>
            <a:pPr>
              <a:buNone/>
            </a:pPr>
            <a:r>
              <a:rPr lang="ru-RU" sz="3300" b="1" dirty="0" smtClean="0">
                <a:latin typeface="+mj-lt"/>
              </a:rPr>
              <a:t>имеется </a:t>
            </a:r>
            <a:r>
              <a:rPr lang="ru-RU" sz="3300" b="1" dirty="0">
                <a:latin typeface="+mj-lt"/>
              </a:rPr>
              <a:t>генетический аппарат, который обычно заключен в ядре, </a:t>
            </a:r>
            <a:endParaRPr lang="ru-RU" sz="3300" b="1" dirty="0" smtClean="0">
              <a:latin typeface="+mj-lt"/>
            </a:endParaRPr>
          </a:p>
          <a:p>
            <a:pPr>
              <a:buNone/>
            </a:pPr>
            <a:r>
              <a:rPr lang="ru-RU" sz="3300" b="1" dirty="0" smtClean="0">
                <a:latin typeface="+mj-lt"/>
              </a:rPr>
              <a:t>отделенном </a:t>
            </a:r>
            <a:r>
              <a:rPr lang="ru-RU" sz="3300" b="1" dirty="0">
                <a:latin typeface="+mj-lt"/>
              </a:rPr>
              <a:t>мембранами от цитоплазмы</a:t>
            </a:r>
            <a:r>
              <a:rPr lang="ru-RU" sz="3300" b="1" dirty="0" smtClean="0">
                <a:latin typeface="+mj-lt"/>
              </a:rPr>
              <a:t>.</a:t>
            </a:r>
          </a:p>
          <a:p>
            <a:pPr>
              <a:buNone/>
            </a:pPr>
            <a:endParaRPr lang="ru-RU" sz="3300" b="1" dirty="0">
              <a:latin typeface="+mj-lt"/>
            </a:endParaRPr>
          </a:p>
          <a:p>
            <a:pPr>
              <a:buNone/>
            </a:pPr>
            <a:r>
              <a:rPr lang="ru-RU" sz="3300" b="1" dirty="0" smtClean="0">
                <a:latin typeface="+mj-lt"/>
              </a:rPr>
              <a:t>    На </a:t>
            </a:r>
            <a:r>
              <a:rPr lang="ru-RU" sz="3300" b="1" dirty="0">
                <a:latin typeface="+mj-lt"/>
              </a:rPr>
              <a:t>клеточном уровне основное внимание ученые уделяют проблемам </a:t>
            </a:r>
            <a:endParaRPr lang="ru-RU" sz="3300" b="1" dirty="0" smtClean="0">
              <a:latin typeface="+mj-lt"/>
            </a:endParaRPr>
          </a:p>
          <a:p>
            <a:pPr>
              <a:buNone/>
            </a:pPr>
            <a:r>
              <a:rPr lang="ru-RU" sz="3300" b="1" dirty="0" smtClean="0">
                <a:latin typeface="+mj-lt"/>
              </a:rPr>
              <a:t>морфологической </a:t>
            </a:r>
            <a:r>
              <a:rPr lang="ru-RU" sz="3300" b="1" dirty="0">
                <a:latin typeface="+mj-lt"/>
              </a:rPr>
              <a:t>организации клетки, специализации клеток в ходе </a:t>
            </a:r>
            <a:endParaRPr lang="ru-RU" sz="3300" b="1" dirty="0" smtClean="0">
              <a:latin typeface="+mj-lt"/>
            </a:endParaRPr>
          </a:p>
          <a:p>
            <a:pPr>
              <a:buNone/>
            </a:pPr>
            <a:r>
              <a:rPr lang="ru-RU" sz="3300" b="1" dirty="0" smtClean="0">
                <a:latin typeface="+mj-lt"/>
              </a:rPr>
              <a:t>развития</a:t>
            </a:r>
            <a:r>
              <a:rPr lang="ru-RU" sz="3300" b="1" dirty="0">
                <a:latin typeface="+mj-lt"/>
              </a:rPr>
              <a:t>, функциям клеточной мембраны механизмов и регуляции </a:t>
            </a:r>
            <a:endParaRPr lang="ru-RU" sz="3300" b="1" dirty="0" smtClean="0">
              <a:latin typeface="+mj-lt"/>
            </a:endParaRPr>
          </a:p>
          <a:p>
            <a:pPr>
              <a:buNone/>
            </a:pPr>
            <a:r>
              <a:rPr lang="ru-RU" sz="3300" b="1" dirty="0" smtClean="0">
                <a:latin typeface="+mj-lt"/>
              </a:rPr>
              <a:t>деления </a:t>
            </a:r>
            <a:r>
              <a:rPr lang="ru-RU" sz="3300" b="1" dirty="0">
                <a:latin typeface="+mj-lt"/>
              </a:rPr>
              <a:t>клетки, строению и функциям таких органоидов, как </a:t>
            </a:r>
            <a:endParaRPr lang="ru-RU" sz="3300" b="1" dirty="0" smtClean="0">
              <a:latin typeface="+mj-lt"/>
            </a:endParaRPr>
          </a:p>
          <a:p>
            <a:pPr>
              <a:buNone/>
            </a:pPr>
            <a:r>
              <a:rPr lang="ru-RU" sz="3300" b="1" dirty="0" smtClean="0">
                <a:latin typeface="+mj-lt"/>
              </a:rPr>
              <a:t>хромосомы</a:t>
            </a:r>
            <a:r>
              <a:rPr lang="ru-RU" sz="3300" b="1" dirty="0">
                <a:latin typeface="+mj-lt"/>
              </a:rPr>
              <a:t>, митохондрии, рибосомы, а также другим включениям </a:t>
            </a:r>
            <a:r>
              <a:rPr lang="ru-RU" sz="3300" b="1" dirty="0" smtClean="0">
                <a:latin typeface="+mj-lt"/>
              </a:rPr>
              <a:t>клетки</a:t>
            </a:r>
          </a:p>
          <a:p>
            <a:pPr>
              <a:buNone/>
            </a:pPr>
            <a:endParaRPr lang="ru-RU" sz="3300" b="1" dirty="0">
              <a:latin typeface="+mj-lt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4357685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71952" y="1285860"/>
            <a:ext cx="4772048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2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2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2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7000">
              <a:schemeClr val="accent1">
                <a:tint val="66000"/>
                <a:satMod val="160000"/>
              </a:schemeClr>
            </a:gs>
            <a:gs pos="30000">
              <a:schemeClr val="tx2">
                <a:lumMod val="40000"/>
                <a:lumOff val="60000"/>
              </a:schemeClr>
            </a:gs>
            <a:gs pos="85000">
              <a:schemeClr val="accent5">
                <a:lumMod val="60000"/>
                <a:lumOff val="40000"/>
              </a:schemeClr>
            </a:gs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77472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Тканевый уровень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572164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lnSpc>
                <a:spcPts val="2500"/>
              </a:lnSpc>
              <a:buNone/>
            </a:pPr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  Во всех клетках активны гены </a:t>
            </a:r>
            <a:r>
              <a:rPr lang="ru-RU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общеклеточных</a:t>
            </a:r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</a:p>
          <a:p>
            <a:pPr>
              <a:lnSpc>
                <a:spcPts val="2500"/>
              </a:lnSpc>
              <a:buNone/>
            </a:pPr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функций. Следовательно, сходных признаков в </a:t>
            </a:r>
          </a:p>
          <a:p>
            <a:pPr>
              <a:lnSpc>
                <a:spcPts val="2500"/>
              </a:lnSpc>
              <a:buNone/>
            </a:pPr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разных клетках значительно больше, чем </a:t>
            </a:r>
          </a:p>
          <a:p>
            <a:pPr>
              <a:lnSpc>
                <a:spcPts val="2500"/>
              </a:lnSpc>
              <a:buNone/>
            </a:pPr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специальных признаков. Клетки близкого </a:t>
            </a:r>
          </a:p>
          <a:p>
            <a:pPr>
              <a:lnSpc>
                <a:spcPts val="2500"/>
              </a:lnSpc>
              <a:buNone/>
            </a:pPr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происхождения и сходных функций образуют </a:t>
            </a:r>
          </a:p>
          <a:p>
            <a:pPr>
              <a:lnSpc>
                <a:spcPts val="2500"/>
              </a:lnSpc>
              <a:buNone/>
            </a:pPr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ткани.</a:t>
            </a:r>
          </a:p>
          <a:p>
            <a:pPr>
              <a:lnSpc>
                <a:spcPts val="2500"/>
              </a:lnSpc>
              <a:buNone/>
            </a:pPr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  Во всех клетках происходит интенсивное обновление </a:t>
            </a:r>
          </a:p>
          <a:p>
            <a:pPr>
              <a:lnSpc>
                <a:spcPts val="2500"/>
              </a:lnSpc>
              <a:buNone/>
            </a:pPr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веществ и структур. Огромное количество клеток в </a:t>
            </a:r>
          </a:p>
          <a:p>
            <a:pPr>
              <a:lnSpc>
                <a:spcPts val="2500"/>
              </a:lnSpc>
              <a:buNone/>
            </a:pPr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каждой ткани, объединенных метаболическими и </a:t>
            </a:r>
          </a:p>
          <a:p>
            <a:pPr>
              <a:lnSpc>
                <a:spcPts val="2500"/>
              </a:lnSpc>
              <a:buNone/>
            </a:pPr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регуляторными процессами, их постоянное внутреннее </a:t>
            </a:r>
          </a:p>
          <a:p>
            <a:pPr>
              <a:lnSpc>
                <a:spcPts val="2500"/>
              </a:lnSpc>
              <a:buNone/>
            </a:pPr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обновление обеспечивают надежность работы органов </a:t>
            </a:r>
          </a:p>
          <a:p>
            <a:pPr>
              <a:lnSpc>
                <a:spcPts val="2500"/>
              </a:lnSpc>
              <a:buNone/>
            </a:pPr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многоклеточного организма.</a:t>
            </a:r>
          </a:p>
          <a:p>
            <a:pPr>
              <a:lnSpc>
                <a:spcPts val="2500"/>
              </a:lnSpc>
            </a:pP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9144000" cy="585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7000">
              <a:schemeClr val="accent1">
                <a:tint val="66000"/>
                <a:satMod val="160000"/>
              </a:schemeClr>
            </a:gs>
            <a:gs pos="30000">
              <a:schemeClr val="tx2">
                <a:lumMod val="40000"/>
                <a:lumOff val="60000"/>
              </a:schemeClr>
            </a:gs>
            <a:gs pos="85000">
              <a:schemeClr val="accent5">
                <a:lumMod val="60000"/>
                <a:lumOff val="40000"/>
              </a:schemeClr>
            </a:gs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FFFF00"/>
                </a:solidFill>
              </a:rPr>
              <a:t>Организменный уровень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4000" i="1" dirty="0" smtClean="0">
                <a:solidFill>
                  <a:srgbClr val="0DF312"/>
                </a:solidFill>
              </a:rPr>
              <a:t> </a:t>
            </a:r>
            <a:r>
              <a:rPr lang="ru-RU" sz="4400" dirty="0">
                <a:solidFill>
                  <a:srgbClr val="0DF312"/>
                </a:solidFill>
              </a:rPr>
              <a:t>Многоклеточный организм представляет собой целостную </a:t>
            </a:r>
            <a:endParaRPr lang="ru-RU" sz="4400" dirty="0" smtClean="0">
              <a:solidFill>
                <a:srgbClr val="0DF312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0DF312"/>
                </a:solidFill>
              </a:rPr>
              <a:t>систему </a:t>
            </a:r>
            <a:r>
              <a:rPr lang="ru-RU" sz="4400" dirty="0">
                <a:solidFill>
                  <a:srgbClr val="0DF312"/>
                </a:solidFill>
              </a:rPr>
              <a:t>органов и тканей, специализированных для выполнения </a:t>
            </a:r>
            <a:endParaRPr lang="ru-RU" sz="4400" dirty="0" smtClean="0">
              <a:solidFill>
                <a:srgbClr val="0DF312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0DF312"/>
                </a:solidFill>
              </a:rPr>
              <a:t>различных </a:t>
            </a:r>
            <a:r>
              <a:rPr lang="ru-RU" sz="4400" dirty="0">
                <a:solidFill>
                  <a:srgbClr val="0DF312"/>
                </a:solidFill>
              </a:rPr>
              <a:t>функций. Ткань - совокупность сходных по строению </a:t>
            </a:r>
            <a:endParaRPr lang="ru-RU" sz="4400" dirty="0" smtClean="0">
              <a:solidFill>
                <a:srgbClr val="0DF312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0DF312"/>
                </a:solidFill>
              </a:rPr>
              <a:t>клеток</a:t>
            </a:r>
            <a:r>
              <a:rPr lang="ru-RU" sz="4400" dirty="0">
                <a:solidFill>
                  <a:srgbClr val="0DF312"/>
                </a:solidFill>
              </a:rPr>
              <a:t>, объединенных выполнением общей функции. Орган - это </a:t>
            </a:r>
            <a:endParaRPr lang="ru-RU" sz="4400" dirty="0" smtClean="0">
              <a:solidFill>
                <a:srgbClr val="0DF312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0DF312"/>
                </a:solidFill>
              </a:rPr>
              <a:t>структурно-функциональное </a:t>
            </a:r>
            <a:r>
              <a:rPr lang="ru-RU" sz="4400" dirty="0">
                <a:solidFill>
                  <a:srgbClr val="0DF312"/>
                </a:solidFill>
              </a:rPr>
              <a:t>объединение нескольких типов </a:t>
            </a:r>
            <a:endParaRPr lang="ru-RU" sz="4400" dirty="0" smtClean="0">
              <a:solidFill>
                <a:srgbClr val="0DF312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0DF312"/>
                </a:solidFill>
              </a:rPr>
              <a:t>тканей</a:t>
            </a:r>
            <a:r>
              <a:rPr lang="ru-RU" sz="4400" dirty="0">
                <a:solidFill>
                  <a:srgbClr val="0DF312"/>
                </a:solidFill>
              </a:rPr>
              <a:t>. Например, кожа человека как орган включает эпителий и </a:t>
            </a:r>
            <a:endParaRPr lang="ru-RU" sz="4400" dirty="0" smtClean="0">
              <a:solidFill>
                <a:srgbClr val="0DF312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0DF312"/>
                </a:solidFill>
              </a:rPr>
              <a:t>соединительную </a:t>
            </a:r>
            <a:r>
              <a:rPr lang="ru-RU" sz="4400" dirty="0">
                <a:solidFill>
                  <a:srgbClr val="0DF312"/>
                </a:solidFill>
              </a:rPr>
              <a:t>ткань, которые вместе выполняют целый ряд </a:t>
            </a:r>
            <a:endParaRPr lang="ru-RU" sz="4400" dirty="0" smtClean="0">
              <a:solidFill>
                <a:srgbClr val="0DF312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0DF312"/>
                </a:solidFill>
              </a:rPr>
              <a:t>функций</a:t>
            </a:r>
            <a:r>
              <a:rPr lang="ru-RU" sz="4400" dirty="0">
                <a:solidFill>
                  <a:srgbClr val="0DF312"/>
                </a:solidFill>
              </a:rPr>
              <a:t>; из них наиболее значительная - защитная. В рамках </a:t>
            </a:r>
            <a:endParaRPr lang="ru-RU" sz="4400" dirty="0" smtClean="0">
              <a:solidFill>
                <a:srgbClr val="0DF312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0DF312"/>
                </a:solidFill>
              </a:rPr>
              <a:t>организменного </a:t>
            </a:r>
            <a:r>
              <a:rPr lang="ru-RU" sz="4400" dirty="0">
                <a:solidFill>
                  <a:srgbClr val="0DF312"/>
                </a:solidFill>
              </a:rPr>
              <a:t>(онтогенетического) уровня изучают особь и свойственные </a:t>
            </a:r>
            <a:endParaRPr lang="ru-RU" sz="4400" dirty="0" smtClean="0">
              <a:solidFill>
                <a:srgbClr val="0DF312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0DF312"/>
                </a:solidFill>
              </a:rPr>
              <a:t>ей </a:t>
            </a:r>
            <a:r>
              <a:rPr lang="ru-RU" sz="4400" dirty="0">
                <a:solidFill>
                  <a:srgbClr val="0DF312"/>
                </a:solidFill>
              </a:rPr>
              <a:t>как целому черты строения и физиологические процессы - механизмы </a:t>
            </a:r>
            <a:endParaRPr lang="ru-RU" sz="4400" dirty="0" smtClean="0">
              <a:solidFill>
                <a:srgbClr val="0DF312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0DF312"/>
                </a:solidFill>
              </a:rPr>
              <a:t>адаптации </a:t>
            </a:r>
            <a:r>
              <a:rPr lang="ru-RU" sz="4400" dirty="0">
                <a:solidFill>
                  <a:srgbClr val="0DF312"/>
                </a:solidFill>
              </a:rPr>
              <a:t>(акклиматизации) и поведения (в том числе функции центральной </a:t>
            </a:r>
            <a:endParaRPr lang="ru-RU" sz="4400" dirty="0" smtClean="0">
              <a:solidFill>
                <a:srgbClr val="0DF312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0DF312"/>
                </a:solidFill>
              </a:rPr>
              <a:t>нервной </a:t>
            </a:r>
            <a:r>
              <a:rPr lang="ru-RU" sz="4400" dirty="0">
                <a:solidFill>
                  <a:srgbClr val="0DF312"/>
                </a:solidFill>
              </a:rPr>
              <a:t>системы), а также такие актуальные проблемы, как </a:t>
            </a:r>
            <a:r>
              <a:rPr lang="ru-RU" sz="4400" dirty="0" err="1" smtClean="0">
                <a:solidFill>
                  <a:srgbClr val="0DF312"/>
                </a:solidFill>
              </a:rPr>
              <a:t>диф</a:t>
            </a:r>
            <a:r>
              <a:rPr lang="ru-RU" sz="4400" dirty="0" smtClean="0">
                <a:solidFill>
                  <a:srgbClr val="0DF312"/>
                </a:solidFill>
              </a:rPr>
              <a:t>-</a:t>
            </a:r>
          </a:p>
          <a:p>
            <a:pPr>
              <a:buNone/>
            </a:pPr>
            <a:r>
              <a:rPr lang="ru-RU" sz="4400" dirty="0" err="1" smtClean="0">
                <a:solidFill>
                  <a:srgbClr val="0DF312"/>
                </a:solidFill>
              </a:rPr>
              <a:t>ференцировка</a:t>
            </a:r>
            <a:r>
              <a:rPr lang="ru-RU" sz="4400" dirty="0" smtClean="0">
                <a:solidFill>
                  <a:srgbClr val="0DF312"/>
                </a:solidFill>
              </a:rPr>
              <a:t> </a:t>
            </a:r>
            <a:r>
              <a:rPr lang="ru-RU" sz="4400" dirty="0">
                <a:solidFill>
                  <a:srgbClr val="0DF312"/>
                </a:solidFill>
              </a:rPr>
              <a:t>тканей, т.е. превращение в процессе индивидуального </a:t>
            </a:r>
            <a:endParaRPr lang="ru-RU" sz="4400" dirty="0" smtClean="0">
              <a:solidFill>
                <a:srgbClr val="0DF312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0DF312"/>
                </a:solidFill>
              </a:rPr>
              <a:t>развития </a:t>
            </a:r>
            <a:r>
              <a:rPr lang="ru-RU" sz="4400" dirty="0">
                <a:solidFill>
                  <a:srgbClr val="0DF312"/>
                </a:solidFill>
              </a:rPr>
              <a:t>организма (онтогенеза) первоначально одинаковых, </a:t>
            </a:r>
            <a:endParaRPr lang="ru-RU" sz="4400" dirty="0" smtClean="0">
              <a:solidFill>
                <a:srgbClr val="0DF312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0DF312"/>
                </a:solidFill>
              </a:rPr>
              <a:t>неспециализированных </a:t>
            </a:r>
            <a:r>
              <a:rPr lang="ru-RU" sz="4400" dirty="0">
                <a:solidFill>
                  <a:srgbClr val="0DF312"/>
                </a:solidFill>
              </a:rPr>
              <a:t>клеток зародыша в специализированные клетки </a:t>
            </a:r>
            <a:endParaRPr lang="ru-RU" sz="4400" dirty="0" smtClean="0">
              <a:solidFill>
                <a:srgbClr val="0DF312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0DF312"/>
                </a:solidFill>
              </a:rPr>
              <a:t>тканей </a:t>
            </a:r>
            <a:r>
              <a:rPr lang="ru-RU" sz="4400" dirty="0">
                <a:solidFill>
                  <a:srgbClr val="0DF312"/>
                </a:solidFill>
              </a:rPr>
              <a:t>и органов.</a:t>
            </a:r>
          </a:p>
          <a:p>
            <a:endParaRPr lang="ru-RU" sz="4400" dirty="0">
              <a:solidFill>
                <a:srgbClr val="FFC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144000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4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5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4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6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7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77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5" dur="77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7" dur="77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7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77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6" dur="77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8" dur="77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770" decel="100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770" decel="100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7" dur="77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9" dur="77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770" decel="100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770" decel="100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8" dur="77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0" dur="77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770" decel="100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770" decel="100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9" dur="77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1" dur="77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770" decel="100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770" decel="100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0" dur="77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2" dur="77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770" decel="100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770" decel="100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1" dur="77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3" dur="77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770" decel="100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770" decel="100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2" dur="77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4" dur="77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770" decel="100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770" decel="100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3" dur="77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5" dur="77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770" decel="100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770" decel="100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4" dur="77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6" dur="77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7000">
              <a:schemeClr val="accent1">
                <a:tint val="66000"/>
                <a:satMod val="160000"/>
              </a:schemeClr>
            </a:gs>
            <a:gs pos="30000">
              <a:schemeClr val="tx2">
                <a:lumMod val="40000"/>
                <a:lumOff val="60000"/>
              </a:schemeClr>
            </a:gs>
            <a:gs pos="85000">
              <a:schemeClr val="accent5">
                <a:lumMod val="60000"/>
                <a:lumOff val="40000"/>
              </a:schemeClr>
            </a:gs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FF00"/>
                </a:solidFill>
              </a:rPr>
              <a:t>Популяционно-видовой уровень.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643578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Популяция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как система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надорганизменного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порядка - это совокупность организмов одного и того же вида, объединенная общим местом обитания. В данной системе осуществляются простейшие, элементарные эволюционные преобразования. Популяционная биология изучает факторы, влияющие на численность популяции, проблемы сохранения исчезающих видов, динамики генетического состава популяций, действие факторов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микроэволюции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и т.д. Для хозяйственной деятельности человека важны такие проблемы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популя-ционной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биологии, как контроль численности видов, поддержание оптимальной численности эксплуатируемых и охраняемых популяций.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144000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7000">
              <a:schemeClr val="accent1">
                <a:tint val="66000"/>
                <a:satMod val="160000"/>
              </a:schemeClr>
            </a:gs>
            <a:gs pos="30000">
              <a:schemeClr val="tx2">
                <a:lumMod val="40000"/>
                <a:lumOff val="60000"/>
              </a:schemeClr>
            </a:gs>
            <a:gs pos="85000">
              <a:schemeClr val="accent5">
                <a:lumMod val="60000"/>
                <a:lumOff val="40000"/>
              </a:schemeClr>
            </a:gs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i="1" dirty="0" err="1" smtClean="0">
                <a:solidFill>
                  <a:srgbClr val="FFFF00"/>
                </a:solidFill>
              </a:rPr>
              <a:t>Биогеоценотически-биосферный</a:t>
            </a:r>
            <a:r>
              <a:rPr lang="ru-RU" i="1" dirty="0" smtClean="0">
                <a:solidFill>
                  <a:srgbClr val="FFFF00"/>
                </a:solidFill>
              </a:rPr>
              <a:t> уровень.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Биогеоценоз </a:t>
            </a:r>
            <a:r>
              <a:rPr lang="ru-RU" dirty="0">
                <a:solidFill>
                  <a:srgbClr val="C00000"/>
                </a:solidFill>
              </a:rPr>
              <a:t>- совокупность организмов разных видов и 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различной </a:t>
            </a:r>
            <a:r>
              <a:rPr lang="ru-RU" dirty="0">
                <a:solidFill>
                  <a:srgbClr val="C00000"/>
                </a:solidFill>
              </a:rPr>
              <a:t>сложности организации со всеми факторами </a:t>
            </a:r>
            <a:r>
              <a:rPr lang="ru-RU" dirty="0" smtClean="0">
                <a:solidFill>
                  <a:srgbClr val="C00000"/>
                </a:solidFill>
              </a:rPr>
              <a:t>среды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обитания.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Биосфера </a:t>
            </a:r>
            <a:r>
              <a:rPr lang="ru-RU" dirty="0">
                <a:solidFill>
                  <a:srgbClr val="C00000"/>
                </a:solidFill>
              </a:rPr>
              <a:t>- самая крупная единица организации живой 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материи </a:t>
            </a:r>
            <a:r>
              <a:rPr lang="ru-RU" dirty="0">
                <a:solidFill>
                  <a:srgbClr val="C00000"/>
                </a:solidFill>
              </a:rPr>
              <a:t>на Земле. Соответствующая отрасль биологии 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изучает </a:t>
            </a:r>
            <a:r>
              <a:rPr lang="ru-RU" dirty="0">
                <a:solidFill>
                  <a:srgbClr val="C00000"/>
                </a:solidFill>
              </a:rPr>
              <a:t>проблемы взаимоотношений организмов в 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биоценозах</a:t>
            </a:r>
            <a:r>
              <a:rPr lang="ru-RU" dirty="0">
                <a:solidFill>
                  <a:srgbClr val="C00000"/>
                </a:solidFill>
              </a:rPr>
              <a:t>, условия и факторы, определяющие их численность, 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продуктивность </a:t>
            </a:r>
            <a:r>
              <a:rPr lang="ru-RU" dirty="0">
                <a:solidFill>
                  <a:srgbClr val="C00000"/>
                </a:solidFill>
              </a:rPr>
              <a:t>и устойчивость, влияние деятельности человека </a:t>
            </a:r>
            <a:r>
              <a:rPr lang="ru-RU" dirty="0" smtClean="0">
                <a:solidFill>
                  <a:srgbClr val="C00000"/>
                </a:solidFill>
              </a:rPr>
              <a:t>на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сохранение биоценозов и их комплексов. На втором наиболее 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глобальном </a:t>
            </a:r>
            <a:r>
              <a:rPr lang="ru-RU" dirty="0">
                <a:solidFill>
                  <a:srgbClr val="C00000"/>
                </a:solidFill>
              </a:rPr>
              <a:t>(биосферном) подуровне биология решает такие 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глобальные </a:t>
            </a:r>
            <a:r>
              <a:rPr lang="ru-RU" dirty="0">
                <a:solidFill>
                  <a:srgbClr val="C00000"/>
                </a:solidFill>
              </a:rPr>
              <a:t>проблемы, как определение интенсивности 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образования </a:t>
            </a:r>
            <a:r>
              <a:rPr lang="ru-RU" dirty="0">
                <a:solidFill>
                  <a:srgbClr val="C00000"/>
                </a:solidFill>
              </a:rPr>
              <a:t>свободного кислорода растительным покровом Земли, 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изменения </a:t>
            </a:r>
            <a:r>
              <a:rPr lang="ru-RU" dirty="0">
                <a:solidFill>
                  <a:srgbClr val="C00000"/>
                </a:solidFill>
              </a:rPr>
              <a:t>концентрации углекислого газа в атмосфере, связанного 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с </a:t>
            </a:r>
            <a:r>
              <a:rPr lang="ru-RU" dirty="0">
                <a:solidFill>
                  <a:srgbClr val="C00000"/>
                </a:solidFill>
              </a:rPr>
              <a:t>деятельностью человека.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14400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191</TotalTime>
  <Words>719</Words>
  <Application>Microsoft Office PowerPoint</Application>
  <PresentationFormat>Экран (4:3)</PresentationFormat>
  <Paragraphs>76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Слайд 1</vt:lpstr>
      <vt:lpstr>Слайд 2</vt:lpstr>
      <vt:lpstr>Молекулярный уровень. </vt:lpstr>
      <vt:lpstr>Клеточный уровень.</vt:lpstr>
      <vt:lpstr>Тканевый уровень </vt:lpstr>
      <vt:lpstr>Организменный уровень</vt:lpstr>
      <vt:lpstr>Популяционно-видовой уровень. </vt:lpstr>
      <vt:lpstr>Биогеоценотически-биосферный уровень.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23</cp:revision>
  <dcterms:created xsi:type="dcterms:W3CDTF">2010-09-02T14:33:31Z</dcterms:created>
  <dcterms:modified xsi:type="dcterms:W3CDTF">2010-09-03T15:35:16Z</dcterms:modified>
</cp:coreProperties>
</file>