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1"/>
  </p:sldMasterIdLst>
  <p:notesMasterIdLst>
    <p:notesMasterId r:id="rId24"/>
  </p:notesMasterIdLst>
  <p:handoutMasterIdLst>
    <p:handoutMasterId r:id="rId25"/>
  </p:handoutMasterIdLst>
  <p:sldIdLst>
    <p:sldId id="258" r:id="rId2"/>
    <p:sldId id="260" r:id="rId3"/>
    <p:sldId id="268" r:id="rId4"/>
    <p:sldId id="263" r:id="rId5"/>
    <p:sldId id="265" r:id="rId6"/>
    <p:sldId id="267" r:id="rId7"/>
    <p:sldId id="270" r:id="rId8"/>
    <p:sldId id="271" r:id="rId9"/>
    <p:sldId id="272" r:id="rId10"/>
    <p:sldId id="273" r:id="rId11"/>
    <p:sldId id="275" r:id="rId12"/>
    <p:sldId id="274" r:id="rId13"/>
    <p:sldId id="276" r:id="rId14"/>
    <p:sldId id="277" r:id="rId15"/>
    <p:sldId id="278" r:id="rId16"/>
    <p:sldId id="279" r:id="rId17"/>
    <p:sldId id="280" r:id="rId18"/>
    <p:sldId id="281" r:id="rId19"/>
    <p:sldId id="285" r:id="rId20"/>
    <p:sldId id="282" r:id="rId21"/>
    <p:sldId id="283" r:id="rId22"/>
    <p:sldId id="284" r:id="rId23"/>
  </p:sldIdLst>
  <p:sldSz cx="12188825" cy="6858000"/>
  <p:notesSz cx="6858000" cy="9144000"/>
  <p:defaultTextStyle>
    <a:defPPr rtl="0">
      <a:defRPr lang="ru-ru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945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192">
          <p15:clr>
            <a:srgbClr val="A4A3A4"/>
          </p15:clr>
        </p15:guide>
        <p15:guide id="5" orient="horz" pos="1072">
          <p15:clr>
            <a:srgbClr val="A4A3A4"/>
          </p15:clr>
        </p15:guide>
        <p15:guide id="6" pos="3839">
          <p15:clr>
            <a:srgbClr val="A4A3A4"/>
          </p15:clr>
        </p15:guide>
        <p15:guide id="7" pos="704">
          <p15:clr>
            <a:srgbClr val="A4A3A4"/>
          </p15:clr>
        </p15:guide>
        <p15:guide id="8" pos="71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6182" autoAdjust="0"/>
  </p:normalViewPr>
  <p:slideViewPr>
    <p:cSldViewPr showGuides="1">
      <p:cViewPr varScale="1">
        <p:scale>
          <a:sx n="65" d="100"/>
          <a:sy n="65" d="100"/>
        </p:scale>
        <p:origin x="942" y="78"/>
      </p:cViewPr>
      <p:guideLst>
        <p:guide orient="horz" pos="2160"/>
        <p:guide orient="horz" pos="945"/>
        <p:guide orient="horz" pos="3888"/>
        <p:guide orient="horz" pos="192"/>
        <p:guide orient="horz" pos="1072"/>
        <p:guide pos="3839"/>
        <p:guide pos="704"/>
        <p:guide pos="7102"/>
      </p:guideLst>
    </p:cSldViewPr>
  </p:slideViewPr>
  <p:outlineViewPr>
    <p:cViewPr>
      <p:scale>
        <a:sx n="33" d="100"/>
        <a:sy n="33" d="100"/>
      </p:scale>
      <p:origin x="0" y="-2886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9" d="100"/>
          <a:sy n="89" d="100"/>
        </p:scale>
        <p:origin x="3762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695E33A-A902-4131-AA8F-9B2DF5EB0D25}" type="datetime1">
              <a:rPr lang="ru-RU" smtClean="0">
                <a:solidFill>
                  <a:schemeClr val="tx2"/>
                </a:solidFill>
                <a:latin typeface="Calibri" panose="020F0502020204030204" pitchFamily="34" charset="0"/>
              </a:rPr>
              <a:t>16.11.2025</a:t>
            </a:fld>
            <a:endParaRPr lang="ru-RU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FD77566-CD65-4859-9FA1-43956DC85B8C}" type="slidenum">
              <a:rPr lang="ru-RU" smtClean="0">
                <a:solidFill>
                  <a:schemeClr val="tx2"/>
                </a:solidFill>
                <a:latin typeface="Calibri" panose="020F0502020204030204" pitchFamily="34" charset="0"/>
              </a:rPr>
              <a:t>‹#›</a:t>
            </a:fld>
            <a:endParaRPr lang="ru-RU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fld id="{14648FAF-D68E-4D63-B71F-8AF8669E62A6}" type="datetime1">
              <a:rPr lang="ru-RU" noProof="0" smtClean="0"/>
              <a:t>16.11.2025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fld id="{B8796F01-7154-41E0-B48B-A6921757531A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1218987" rtl="0" eaLnBrk="1" latinLnBrk="0" hangingPunct="1">
      <a:defRPr sz="16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>
              <a:latin typeface="Calibri" panose="020F050202020403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FBBF81A0-ADA6-4623-BE4F-40CFB8BBCB3D}" type="slidenum">
              <a:rPr lang="ru-RU" smtClean="0">
                <a:latin typeface="Calibri" panose="020F0502020204030204" pitchFamily="34" charset="0"/>
              </a:rPr>
              <a:t>1</a:t>
            </a:fld>
            <a:endParaRPr 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903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14112-17E1-93A9-BF74-6DB5AF186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B200F5CE-FFA1-23A4-5CA5-C3E1C0B7F0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128A5FA-98DE-E52A-8303-7740AE4087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F6B4952-A3F0-CEB2-5AF4-DF42D8B95E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796F01-7154-41E0-B48B-A6921757531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0229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6F01-7154-41E0-B48B-A6921757531A}" type="slidenum">
              <a:rPr lang="ru-RU" noProof="0" smtClean="0"/>
              <a:pPr/>
              <a:t>2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1290794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6F01-7154-41E0-B48B-A6921757531A}" type="slidenum">
              <a:rPr lang="ru-RU" noProof="0" smtClean="0"/>
              <a:pPr/>
              <a:t>4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0232783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6F01-7154-41E0-B48B-A6921757531A}" type="slidenum">
              <a:rPr lang="ru-RU" noProof="0" smtClean="0"/>
              <a:pPr/>
              <a:t>5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8682828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6F01-7154-41E0-B48B-A6921757531A}" type="slidenum">
              <a:rPr lang="ru-RU" noProof="0" smtClean="0"/>
              <a:pPr/>
              <a:t>6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1502339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D8E26-0AE6-87BB-52DD-C15E3FF5C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B6F22251-101E-F986-9FF8-76718AB7DE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A43E494-D931-A4DB-F825-02AE864B08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168E983-DFDA-117D-4154-510C03E235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6F01-7154-41E0-B48B-A6921757531A}" type="slidenum">
              <a:rPr lang="ru-RU" noProof="0" smtClean="0"/>
              <a:pPr/>
              <a:t>7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6176993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08F968-D02C-1734-B943-EB27C7F1C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E84E243A-AA92-9F4D-2D5A-24B933F7CD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6EE0CFF-79FE-C83C-A200-1E88F61AD4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70CD114-A0D6-DCCE-4DEC-54FD9FEE32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6F01-7154-41E0-B48B-A6921757531A}" type="slidenum">
              <a:rPr lang="ru-RU" noProof="0" smtClean="0"/>
              <a:pPr/>
              <a:t>8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1882453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3F00E5-2CEB-313E-8E17-65BF589A1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6301B653-B5EC-3097-15AF-CD207A4B7D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E20CCA36-3C96-3656-F00B-9260F9CB43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3F74CB9-9EB0-7A73-1162-AE296B922A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796F01-7154-41E0-B48B-A6921757531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40906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0A5D40-512A-DFCF-004E-B5CCF357A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B9F7B802-59A9-6831-804F-C052420B25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0DB21DB-2157-C45B-46FF-34134BC8A1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43EFAFF-09BC-738D-D160-FF224386FB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796F01-7154-41E0-B48B-A6921757531A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3199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 descr="Стопка книг"/>
          <p:cNvGrpSpPr/>
          <p:nvPr userDrawn="1"/>
        </p:nvGrpSpPr>
        <p:grpSpPr>
          <a:xfrm>
            <a:off x="0" y="0"/>
            <a:ext cx="12190572" cy="6858000"/>
            <a:chOff x="0" y="0"/>
            <a:chExt cx="12190572" cy="6858000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grpSp>
          <p:nvGrpSpPr>
            <p:cNvPr id="12" name="Группа 11"/>
            <p:cNvGrpSpPr/>
            <p:nvPr/>
          </p:nvGrpSpPr>
          <p:grpSpPr>
            <a:xfrm>
              <a:off x="0" y="0"/>
              <a:ext cx="4726044" cy="6858000"/>
              <a:chOff x="0" y="0"/>
              <a:chExt cx="4726044" cy="6858000"/>
            </a:xfrm>
          </p:grpSpPr>
          <p:pic>
            <p:nvPicPr>
              <p:cNvPr id="9" name="Рисунок 8" descr="Стопка книг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4591594" cy="6858000"/>
              </a:xfrm>
              <a:prstGeom prst="rect">
                <a:avLst/>
              </a:prstGeom>
            </p:spPr>
          </p:pic>
          <p:sp>
            <p:nvSpPr>
              <p:cNvPr id="10" name="Прямоугольник 9"/>
              <p:cNvSpPr/>
              <p:nvPr/>
            </p:nvSpPr>
            <p:spPr>
              <a:xfrm>
                <a:off x="4588884" y="0"/>
                <a:ext cx="137160" cy="6858000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>
                  <a:latin typeface="Calibri" panose="020F0502020204030204" pitchFamily="34" charset="0"/>
                </a:endParaRPr>
              </a:p>
            </p:txBody>
          </p:sp>
        </p:grp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79346" y="1498601"/>
            <a:ext cx="7008574" cy="3298825"/>
          </a:xfrm>
        </p:spPr>
        <p:txBody>
          <a:bodyPr rtlCol="0">
            <a:normAutofit/>
          </a:bodyPr>
          <a:lstStyle>
            <a:lvl1pPr algn="l">
              <a:lnSpc>
                <a:spcPct val="90000"/>
              </a:lnSpc>
              <a:defRPr sz="5400" b="0" cap="none" spc="0" baseline="0">
                <a:ln w="0"/>
                <a:solidFill>
                  <a:schemeClr val="tx2"/>
                </a:solidFill>
                <a:effectLst/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79346" y="4927600"/>
            <a:ext cx="7008574" cy="12446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2C4DA005-6FEA-455D-837C-11B0D7484343}" type="datetime1">
              <a:rPr lang="ru-RU" noProof="0" smtClean="0"/>
              <a:t>16.11.2025</a:t>
            </a:fld>
            <a:endParaRPr lang="ru-RU" noProof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405174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B901A54D-AC64-4676-8B0F-D298DF690246}" type="datetime1">
              <a:rPr lang="ru-RU" noProof="0" smtClean="0"/>
              <a:t>16.11.2025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591C5AD9-787D-40FA-8A4D-16A055B9AF81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960223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1117309" y="274638"/>
            <a:ext cx="8532178" cy="5897561"/>
          </a:xfrm>
        </p:spPr>
        <p:txBody>
          <a:bodyPr vert="eaVert" rtlCol="0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FAA28C1-D16F-4F05-85BA-523568B99D13}" type="datetime1">
              <a:rPr lang="ru-RU" noProof="0" smtClean="0"/>
              <a:t>16.11.2025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591C5AD9-787D-40FA-8A4D-16A055B9AF81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39825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51564AE4-1635-43DA-948E-95C0D2FC5C6D}" type="datetime1">
              <a:rPr lang="ru-RU" noProof="0" smtClean="0"/>
              <a:t>16.11.2025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A60BA0E-20D0-4E7C-B286-26C960A6788F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358978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раздела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8818" y="0"/>
              <a:ext cx="4591594" cy="6858000"/>
            </a:xfrm>
            <a:prstGeom prst="rect">
              <a:avLst/>
            </a:prstGeom>
          </p:spPr>
        </p:pic>
        <p:sp>
          <p:nvSpPr>
            <p:cNvPr id="11" name="Прямоугольник 10"/>
            <p:cNvSpPr/>
            <p:nvPr/>
          </p:nvSpPr>
          <p:spPr>
            <a:xfrm>
              <a:off x="7481252" y="0"/>
              <a:ext cx="137160" cy="685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b="0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</p:grpSp>
      <p:pic>
        <p:nvPicPr>
          <p:cNvPr id="5" name="Рисунок 4" descr="Стопка книг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818" y="0"/>
            <a:ext cx="4591594" cy="6858000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237149" y="1498601"/>
            <a:ext cx="7008574" cy="3298825"/>
          </a:xfrm>
        </p:spPr>
        <p:txBody>
          <a:bodyPr rtlCol="0">
            <a:normAutofit/>
          </a:bodyPr>
          <a:lstStyle>
            <a:lvl1pPr algn="l">
              <a:lnSpc>
                <a:spcPct val="90000"/>
              </a:lnSpc>
              <a:defRPr sz="5400" b="0" cap="none" spc="0" baseline="0">
                <a:ln w="0"/>
                <a:solidFill>
                  <a:schemeClr val="tx2"/>
                </a:solidFill>
                <a:effectLst/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7149" y="4927600"/>
            <a:ext cx="7008574" cy="12446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480798E2-A37B-465D-AE43-4B189777EF23}" type="datetime1">
              <a:rPr lang="ru-RU" noProof="0" smtClean="0"/>
              <a:t>16.11.2025</a:t>
            </a:fld>
            <a:endParaRPr lang="ru-RU" noProof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272354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 hasCustomPrompt="1"/>
          </p:nvPr>
        </p:nvSpPr>
        <p:spPr>
          <a:xfrm>
            <a:off x="1117309" y="1701800"/>
            <a:ext cx="4977104" cy="4470400"/>
          </a:xfrm>
        </p:spPr>
        <p:txBody>
          <a:bodyPr rtlCol="0">
            <a:normAutofit/>
          </a:bodyPr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 marL="2011328">
              <a:defRPr sz="1800">
                <a:latin typeface="Calibri" panose="020F0502020204030204" pitchFamily="34" charset="0"/>
              </a:defRPr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6297559" y="1701800"/>
            <a:ext cx="4977104" cy="4470400"/>
          </a:xfrm>
        </p:spPr>
        <p:txBody>
          <a:bodyPr rtlCol="0">
            <a:normAutofit/>
          </a:bodyPr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 marL="2011328">
              <a:defRPr sz="1800">
                <a:latin typeface="Calibri" panose="020F0502020204030204" pitchFamily="34" charset="0"/>
              </a:defRPr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773D16D7-FCE8-4388-BC96-3A796553CFFB}" type="datetime1">
              <a:rPr lang="ru-RU" noProof="0" smtClean="0"/>
              <a:t>16.11.2025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701748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121372" y="1608836"/>
            <a:ext cx="4973041" cy="51206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>
                <a:latin typeface="Calibri" panose="020F0502020204030204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1117309" y="2209800"/>
            <a:ext cx="4977104" cy="3962400"/>
          </a:xfrm>
        </p:spPr>
        <p:txBody>
          <a:bodyPr rtlCol="0">
            <a:normAutofit/>
          </a:bodyPr>
          <a:lstStyle>
            <a:lvl1pPr>
              <a:defRPr sz="2000">
                <a:latin typeface="Calibri" panose="020F0502020204030204" pitchFamily="34" charset="0"/>
              </a:defRPr>
            </a:lvl1pPr>
            <a:lvl2pPr>
              <a:defRPr sz="18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 marL="2011328">
              <a:defRPr sz="1800">
                <a:latin typeface="Calibri" panose="020F0502020204030204" pitchFamily="34" charset="0"/>
              </a:defRPr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6301622" y="1608836"/>
            <a:ext cx="4973041" cy="51206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>
                <a:latin typeface="Calibri" panose="020F0502020204030204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 hasCustomPrompt="1"/>
          </p:nvPr>
        </p:nvSpPr>
        <p:spPr>
          <a:xfrm>
            <a:off x="6297559" y="2209800"/>
            <a:ext cx="4977104" cy="3962400"/>
          </a:xfrm>
        </p:spPr>
        <p:txBody>
          <a:bodyPr rtlCol="0">
            <a:normAutofit/>
          </a:bodyPr>
          <a:lstStyle>
            <a:lvl1pPr>
              <a:defRPr sz="2000">
                <a:latin typeface="Calibri" panose="020F0502020204030204" pitchFamily="34" charset="0"/>
              </a:defRPr>
            </a:lvl1pPr>
            <a:lvl2pPr>
              <a:defRPr sz="18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 marL="2011328">
              <a:defRPr sz="1800">
                <a:latin typeface="Calibri" panose="020F0502020204030204" pitchFamily="34" charset="0"/>
              </a:defRPr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FCC8EA0-AEAA-4FA7-BA63-5BC7DD49388C}" type="datetime1">
              <a:rPr lang="ru-RU" noProof="0" smtClean="0"/>
              <a:t>16.11.2025</a:t>
            </a:fld>
            <a:endParaRPr lang="ru-RU" noProof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47465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F5CCC636-5A9F-4760-B2C7-A0C50296A35F}" type="datetime1">
              <a:rPr lang="ru-RU" noProof="0" smtClean="0"/>
              <a:t>16.11.2025</a:t>
            </a:fld>
            <a:endParaRPr lang="ru-RU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810248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4E555DF2-F37D-45A5-9B87-35C3843FB32C}" type="datetime1">
              <a:rPr lang="ru-RU" noProof="0" smtClean="0"/>
              <a:t>16.11.2025</a:t>
            </a:fld>
            <a:endParaRPr lang="ru-RU" noProof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66448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2" y="1701800"/>
            <a:ext cx="3351927" cy="2844800"/>
          </a:xfrm>
        </p:spPr>
        <p:txBody>
          <a:bodyPr rtlCol="0" anchor="b">
            <a:normAutofit/>
          </a:bodyPr>
          <a:lstStyle>
            <a:lvl1pPr algn="l">
              <a:defRPr sz="2000" b="1">
                <a:effectLst/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469236" y="482600"/>
            <a:ext cx="6805427" cy="5892800"/>
          </a:xfrm>
        </p:spPr>
        <p:txBody>
          <a:bodyPr rtlCol="0">
            <a:normAutofit/>
          </a:bodyPr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55612" y="4648200"/>
            <a:ext cx="3351927" cy="17272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latin typeface="Calibri" panose="020F0502020204030204" pitchFamily="34" charset="0"/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4224DCB0-7EB9-46BB-AB75-55060ED8B36A}" type="datetime1">
              <a:rPr lang="ru-RU" noProof="0" smtClean="0"/>
              <a:t>16.11.2025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2DFBB78A-01B4-41F2-96B0-677A4A28283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80129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rtlCol="0" anchor="b">
            <a:normAutofit/>
          </a:bodyPr>
          <a:lstStyle>
            <a:lvl1pPr algn="l">
              <a:defRPr sz="2000" b="1">
                <a:effectLst/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 hasCustomPrompt="1"/>
          </p:nvPr>
        </p:nvSpPr>
        <p:spPr>
          <a:xfrm>
            <a:off x="2437765" y="279401"/>
            <a:ext cx="7313295" cy="4448175"/>
          </a:xfrm>
        </p:spPr>
        <p:txBody>
          <a:bodyPr rtlCol="0">
            <a:normAutofit/>
          </a:bodyPr>
          <a:lstStyle>
            <a:lvl1pPr marL="0" indent="0">
              <a:buNone/>
              <a:defRPr sz="2800">
                <a:latin typeface="Calibri" panose="020F0502020204030204" pitchFamily="34" charset="0"/>
              </a:defRPr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2437765" y="5562600"/>
            <a:ext cx="7313295" cy="8128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latin typeface="Calibri" panose="020F0502020204030204" pitchFamily="34" charset="0"/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5DD65154-D9C5-462F-A17F-9219139566A3}" type="datetime1">
              <a:rPr lang="ru-RU" noProof="0" smtClean="0"/>
              <a:t>16.11.2025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2DFBB78A-01B4-41F2-96B0-677A4A28283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478196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04721" y="0"/>
              <a:ext cx="11579384" cy="685800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85479D01-6828-4805-89BD-F0BAA96C6083}" type="datetime1">
              <a:rPr lang="ru-RU" noProof="0" smtClean="0"/>
              <a:t>16.11.2025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142785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b="0" kern="1200" cap="none" baseline="0">
          <a:solidFill>
            <a:schemeClr val="accent2">
              <a:lumMod val="50000"/>
            </a:schemeClr>
          </a:solidFill>
          <a:effectLst/>
          <a:latin typeface="Calibri" panose="020F0502020204030204" pitchFamily="34" charset="0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Clr>
          <a:schemeClr val="accent6">
            <a:lumMod val="50000"/>
          </a:schemeClr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8pPr>
      <a:lvl9pPr marL="3474112" indent="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itchFamily="34" charset="0"/>
        <a:buNone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fipi.ru/otkrytyy-bank-zadani-chitatelskoi-gramotnosti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79346" y="404664"/>
            <a:ext cx="7008574" cy="5767535"/>
          </a:xfrm>
        </p:spPr>
        <p:txBody>
          <a:bodyPr rtlCol="0">
            <a:noAutofit/>
          </a:bodyPr>
          <a:lstStyle/>
          <a:p>
            <a:pPr algn="ctr">
              <a:spcAft>
                <a:spcPts val="750"/>
              </a:spcAft>
            </a:pPr>
            <a:r>
              <a:rPr lang="ru-RU" sz="4000" b="1" kern="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Читательская грамотность </a:t>
            </a:r>
            <a:br>
              <a:rPr lang="ru-RU" sz="4000" b="1" kern="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kern="0" dirty="0">
                <a:solidFill>
                  <a:schemeClr val="accent3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kern="0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b="1" kern="0" dirty="0">
                <a:solidFill>
                  <a:schemeClr val="accent3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пособность </a:t>
            </a:r>
            <a:r>
              <a:rPr lang="ru-RU" sz="2400" b="1" i="1" kern="0" dirty="0">
                <a:solidFill>
                  <a:schemeClr val="accent3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понимать</a:t>
            </a:r>
            <a:r>
              <a:rPr lang="ru-RU" sz="2400" b="1" kern="0" dirty="0">
                <a:solidFill>
                  <a:schemeClr val="accent3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kern="0" dirty="0">
                <a:solidFill>
                  <a:schemeClr val="accent3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использовать</a:t>
            </a:r>
            <a:r>
              <a:rPr lang="ru-RU" sz="2400" b="1" kern="0" dirty="0">
                <a:solidFill>
                  <a:schemeClr val="accent3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b="1" i="1" kern="0" dirty="0">
                <a:solidFill>
                  <a:schemeClr val="accent3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анализировать</a:t>
            </a:r>
            <a:r>
              <a:rPr lang="ru-RU" sz="2400" b="1" kern="0" dirty="0">
                <a:solidFill>
                  <a:schemeClr val="accent3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письменные тексты для достижения своих целей, расширения знаний и участия в социальной жизни. </a:t>
            </a:r>
            <a:r>
              <a:rPr lang="ru-RU" sz="2400" b="1" kern="0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b="1" kern="0" dirty="0">
                <a:solidFill>
                  <a:schemeClr val="accent3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мение </a:t>
            </a:r>
            <a:r>
              <a:rPr lang="ru-RU" sz="2400" b="1" i="1" kern="0" dirty="0">
                <a:solidFill>
                  <a:schemeClr val="accent3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извлекать </a:t>
            </a:r>
            <a:r>
              <a:rPr lang="ru-RU" sz="2400" b="1" kern="0" dirty="0">
                <a:solidFill>
                  <a:schemeClr val="accent3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b="1" i="1" kern="0" dirty="0">
                <a:solidFill>
                  <a:schemeClr val="accent3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осмысливать</a:t>
            </a:r>
            <a:r>
              <a:rPr lang="ru-RU" sz="2400" b="1" kern="0" dirty="0">
                <a:solidFill>
                  <a:schemeClr val="accent3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информацию, </a:t>
            </a:r>
            <a:r>
              <a:rPr lang="ru-RU" sz="2400" b="1" i="1" kern="0" dirty="0">
                <a:solidFill>
                  <a:schemeClr val="accent3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оценивать</a:t>
            </a:r>
            <a:r>
              <a:rPr lang="ru-RU" sz="2400" b="1" kern="0" dirty="0">
                <a:solidFill>
                  <a:schemeClr val="accent3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достоверность источника и </a:t>
            </a:r>
            <a:r>
              <a:rPr lang="ru-RU" sz="2400" b="1" i="1" kern="0" dirty="0">
                <a:solidFill>
                  <a:schemeClr val="accent3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отличать</a:t>
            </a:r>
            <a:r>
              <a:rPr lang="ru-RU" sz="2400" b="1" kern="0" dirty="0">
                <a:solidFill>
                  <a:schemeClr val="accent3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факты от мнений. </a:t>
            </a:r>
            <a:br>
              <a:rPr lang="ru-RU" sz="2400" b="1" kern="0" dirty="0">
                <a:solidFill>
                  <a:schemeClr val="accent3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kern="0" dirty="0">
                <a:solidFill>
                  <a:schemeClr val="accent3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       Это базовый навык функциональной грамотности, который формируется через работу с различными текстами и заданиями. </a:t>
            </a:r>
            <a:br>
              <a:rPr lang="ru-RU" sz="2400" b="1" kern="100" dirty="0">
                <a:solidFill>
                  <a:schemeClr val="accent3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3668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32D530-D915-4626-D26F-DD67D16D0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6EF69F-F08F-35F5-B111-C8A54E2D2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876" y="260648"/>
            <a:ext cx="10157354" cy="1080120"/>
          </a:xfrm>
        </p:spPr>
        <p:txBody>
          <a:bodyPr rtlCol="0">
            <a:noAutofit/>
          </a:bodyPr>
          <a:lstStyle/>
          <a:p>
            <a:pPr algn="ctr" rtl="0"/>
            <a:r>
              <a:rPr lang="ru-RU" sz="3600" b="1" dirty="0">
                <a:solidFill>
                  <a:srgbClr val="FF0000"/>
                </a:solidFill>
                <a:latin typeface="+mj-lt"/>
              </a:rPr>
              <a:t>Какие приёмы и технологии помогают преобразовывать текст?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393B6C-2090-FBD6-F9B1-0B970C2A7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772" y="1556792"/>
            <a:ext cx="11521280" cy="5225008"/>
          </a:xfrm>
        </p:spPr>
        <p:txBody>
          <a:bodyPr rtlCol="0">
            <a:normAutofit/>
          </a:bodyPr>
          <a:lstStyle/>
          <a:p>
            <a:pPr marL="0" indent="0" rtl="0">
              <a:buNone/>
            </a:pPr>
            <a:r>
              <a:rPr lang="ru-RU" sz="2800" b="1" i="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</a:rPr>
              <a:t>   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494711-878B-4D8E-4C03-F11DCB243CA0}"/>
              </a:ext>
            </a:extLst>
          </p:cNvPr>
          <p:cNvSpPr/>
          <p:nvPr/>
        </p:nvSpPr>
        <p:spPr>
          <a:xfrm>
            <a:off x="477788" y="1281749"/>
            <a:ext cx="3456384" cy="34867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Маркировка текста:</a:t>
            </a:r>
          </a:p>
          <a:p>
            <a:pPr marL="342900" marR="0" lvl="0" indent="-34290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подчёркивание,</a:t>
            </a:r>
          </a:p>
          <a:p>
            <a:pPr marL="342900" marR="0" lvl="0" indent="-34290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выделение цветом,</a:t>
            </a:r>
          </a:p>
          <a:p>
            <a:pPr marL="342900" marR="0" lvl="0" indent="-34290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написание заметок на полях, </a:t>
            </a:r>
          </a:p>
          <a:p>
            <a:pPr marL="342900" marR="0" lvl="0" indent="-34290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закладки разного цвета</a:t>
            </a:r>
          </a:p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013B105-59F4-178A-59EC-76D3786BD26E}"/>
              </a:ext>
            </a:extLst>
          </p:cNvPr>
          <p:cNvSpPr/>
          <p:nvPr/>
        </p:nvSpPr>
        <p:spPr>
          <a:xfrm>
            <a:off x="4186200" y="1281749"/>
            <a:ext cx="3240360" cy="34867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Составление вопросов к тексту:</a:t>
            </a:r>
          </a:p>
          <a:p>
            <a:pPr marL="342900" marR="0" lvl="0" indent="-34290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игра «Правда или ложь»</a:t>
            </a:r>
          </a:p>
          <a:p>
            <a:pPr marL="342900" marR="0" lvl="0" indent="-34290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интервью с героем</a:t>
            </a:r>
          </a:p>
          <a:p>
            <a:pPr marL="342900" marR="0" lvl="0" indent="-342900" algn="l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задай вопрос однокласснику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B40C469-EC5A-8991-50C0-81AACDC709F7}"/>
              </a:ext>
            </a:extLst>
          </p:cNvPr>
          <p:cNvSpPr/>
          <p:nvPr/>
        </p:nvSpPr>
        <p:spPr>
          <a:xfrm>
            <a:off x="7947234" y="1340768"/>
            <a:ext cx="3763803" cy="360040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Рисование иллюстраций:</a:t>
            </a:r>
          </a:p>
          <a:p>
            <a:pPr marL="342900" marR="0" lvl="0" indent="-34290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словесное иллюстрирование</a:t>
            </a:r>
          </a:p>
          <a:p>
            <a:pPr marL="342900" marR="0" lvl="0" indent="-34290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рисунок-схема</a:t>
            </a:r>
          </a:p>
          <a:p>
            <a:pPr marL="342900" marR="0" lvl="0" indent="-34290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с помощью ИИ</a:t>
            </a:r>
          </a:p>
          <a:p>
            <a:pPr marL="342900" marR="0" lvl="0" indent="-34290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пиктограмма или смайлики</a:t>
            </a:r>
          </a:p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</a:p>
          <a:p>
            <a:pPr marL="342900" marR="0" lvl="0" indent="-34290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CBD5B32-89BE-3B5B-329D-64BF92C830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800" y="4373049"/>
            <a:ext cx="3240360" cy="248495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4A090CB-4FA6-B13A-9F50-6A15E83989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326" y="4538795"/>
            <a:ext cx="3024337" cy="201622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A615567-9B3D-A86A-8B9F-C8A7DB362F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678" y="4256878"/>
            <a:ext cx="2736304" cy="2578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590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DEC4FD-F720-919A-4468-AB0368D29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CF548F5-2289-DB9E-88CF-A7B67BD825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076" y="29580"/>
            <a:ext cx="5544616" cy="6930770"/>
          </a:xfrm>
        </p:spPr>
      </p:pic>
    </p:spTree>
    <p:extLst>
      <p:ext uri="{BB962C8B-B14F-4D97-AF65-F5344CB8AC3E}">
        <p14:creationId xmlns:p14="http://schemas.microsoft.com/office/powerpoint/2010/main" val="2259621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74BD12-165E-CFB7-FD2F-CE92F2A746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EF06EE-9347-01F0-53AA-E31A4E989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876" y="260648"/>
            <a:ext cx="10157354" cy="1080120"/>
          </a:xfrm>
        </p:spPr>
        <p:txBody>
          <a:bodyPr rtlCol="0">
            <a:noAutofit/>
          </a:bodyPr>
          <a:lstStyle/>
          <a:p>
            <a:pPr algn="ctr" rtl="0"/>
            <a:r>
              <a:rPr lang="ru-RU" sz="3600" b="1" dirty="0">
                <a:solidFill>
                  <a:srgbClr val="FF0000"/>
                </a:solidFill>
                <a:latin typeface="+mj-lt"/>
              </a:rPr>
              <a:t>Примеры заданий из открытого банка ФИПИ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C183B1-4DAA-F5D0-FDB9-E6D9D0CCD9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772" y="1556792"/>
            <a:ext cx="11521280" cy="5225008"/>
          </a:xfrm>
        </p:spPr>
        <p:txBody>
          <a:bodyPr rtlCol="0">
            <a:normAutofit/>
          </a:bodyPr>
          <a:lstStyle/>
          <a:p>
            <a:pPr marL="0" indent="0" rtl="0">
              <a:buNone/>
            </a:pPr>
            <a:r>
              <a:rPr lang="ru-RU" sz="2800" b="1" i="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</a:rPr>
              <a:t>   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B0F7E4C-1887-E03D-C02C-2FB8C12CDF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56" y="1340768"/>
            <a:ext cx="5979296" cy="526925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507B5B5-2872-D1F6-72D7-D21781B666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553" y="1339525"/>
            <a:ext cx="5222693" cy="5251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805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271F3F-3886-BBAD-EA9C-4F33C0C2D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735" y="764704"/>
            <a:ext cx="10157354" cy="1397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Умение критически оценивать 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степень достоверности содержащейся информации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545119-AE80-5F38-5A92-FF9B491CA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5039568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ru-RU" sz="2800" b="1" i="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cs typeface="Calibri" panose="020F0502020204030204" pitchFamily="34" charset="0"/>
              </a:rPr>
              <a:t>Некоторые виды работ, которые способствуют развитию данного умения: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1" i="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cs typeface="Calibri" panose="020F0502020204030204" pitchFamily="34" charset="0"/>
              </a:rPr>
              <a:t>Обогащение багажа знаний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1" i="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cs typeface="Calibri" panose="020F0502020204030204" pitchFamily="34" charset="0"/>
              </a:rPr>
              <a:t>Формулирование вопросов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1" i="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cs typeface="Calibri" panose="020F0502020204030204" pitchFamily="34" charset="0"/>
              </a:rPr>
              <a:t>Изучение и анализ информации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1" i="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cs typeface="Calibri" panose="020F0502020204030204" pitchFamily="34" charset="0"/>
              </a:rPr>
              <a:t>Использование альтернативных источников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1" i="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cs typeface="Calibri" panose="020F0502020204030204" pitchFamily="34" charset="0"/>
              </a:rPr>
              <a:t>Продумывание вариантов и анализ ошибок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sz="2800" b="1" i="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cs typeface="Calibri" panose="020F0502020204030204" pitchFamily="34" charset="0"/>
              </a:rPr>
              <a:t>Участие в обсуждениях и дебатах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+mj-lt"/>
              <a:cs typeface="Calibri" panose="020F0502020204030204" pitchFamily="34" charset="0"/>
            </a:endParaRPr>
          </a:p>
        </p:txBody>
      </p:sp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id="{DE100940-C604-4B8A-81F1-ABE42989C2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6620" y="2798117"/>
            <a:ext cx="2660952" cy="139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7568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79DEDD-1D03-485B-8264-5DE81022F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735" y="116632"/>
            <a:ext cx="10157354" cy="1794296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Приём </a:t>
            </a:r>
            <a:br>
              <a:rPr lang="ru-RU" sz="4000" b="1" dirty="0">
                <a:solidFill>
                  <a:srgbClr val="FF0000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4000" b="1" dirty="0">
                <a:solidFill>
                  <a:srgbClr val="FF0000"/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«Верные и неверные утверждения»</a:t>
            </a:r>
            <a:br>
              <a:rPr lang="ru-RU" sz="4000" b="1" u="sng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4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52525A-6929-47C6-8C59-B08F9C896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735" y="1910928"/>
            <a:ext cx="10157354" cy="447040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   Цель: </a:t>
            </a:r>
            <a:r>
              <a:rPr lang="ru-RU" sz="3200" b="1" u="sng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понимать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информацию, содержащуюся в тексте, </a:t>
            </a:r>
            <a:r>
              <a:rPr lang="ru-RU" sz="3200" b="1" u="sng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сравнивать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ru-RU" sz="3200" b="1" u="sng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противопоставлять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заключённую в тексте информацию разного характера, критически </a:t>
            </a:r>
            <a:r>
              <a:rPr lang="ru-RU" sz="3200" b="1" u="sng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оценивать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степень достоверности содержащейся в тексте информации.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6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B0DA51-6E06-4216-BB47-EB7455F5D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F4BED916-AA0B-4EE4-9E16-F59D980B045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64" y="0"/>
            <a:ext cx="8064896" cy="31409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2853FFE-EFA4-450F-867C-9F2E9FB621D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140" y="2924944"/>
            <a:ext cx="8280921" cy="3933056"/>
          </a:xfrm>
          <a:prstGeom prst="rect">
            <a:avLst/>
          </a:prstGeom>
        </p:spPr>
      </p:pic>
      <p:pic>
        <p:nvPicPr>
          <p:cNvPr id="8" name="Picture 4" descr="Picture background">
            <a:extLst>
              <a:ext uri="{FF2B5EF4-FFF2-40B4-BE49-F238E27FC236}">
                <a16:creationId xmlns:a16="http://schemas.microsoft.com/office/drawing/2014/main" id="{39810A77-4475-47D5-B028-5E29DFAB75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76" y="4192972"/>
            <a:ext cx="2660952" cy="139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654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8FEC2E-14CB-4E30-BFA5-5B43769BD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836" y="0"/>
            <a:ext cx="10157354" cy="198884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Приём </a:t>
            </a:r>
            <a:br>
              <a:rPr lang="ru-RU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«Лови ошибку» </a:t>
            </a:r>
            <a:br>
              <a:rPr lang="ru-RU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C2AFCF-3754-4905-A87A-BFB663656C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9836" y="1761556"/>
            <a:ext cx="10157354" cy="4470400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 Цель: сформировать умение </a:t>
            </a:r>
            <a:r>
              <a:rPr lang="ru-RU" sz="3200" b="1" u="sng" dirty="0">
                <a:solidFill>
                  <a:schemeClr val="accent1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читать вдумчиво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3200" b="1" u="sng" dirty="0">
                <a:solidFill>
                  <a:schemeClr val="accent1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связывать информацию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, обнаруженную в тексте, со знаниями из других источников, на основе имеющихся знаний </a:t>
            </a:r>
            <a:r>
              <a:rPr lang="ru-RU" sz="3200" b="1" u="sng" dirty="0">
                <a:solidFill>
                  <a:schemeClr val="accent1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подвергать сомнению достоверность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имеющейся информации, </a:t>
            </a:r>
            <a:r>
              <a:rPr lang="ru-RU" sz="3200" b="1" u="sng" dirty="0">
                <a:solidFill>
                  <a:schemeClr val="accent1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критически оценивать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степень достоверности содержащейся в тексте информации.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717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07B3CAE-D2A9-42A2-A91D-69EF65D61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96" y="848631"/>
            <a:ext cx="11089232" cy="223224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605B2D1-2C11-474D-A2C9-00A46BA20A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96" y="3428976"/>
            <a:ext cx="11089232" cy="2285295"/>
          </a:xfrm>
          <a:prstGeom prst="rect">
            <a:avLst/>
          </a:prstGeom>
        </p:spPr>
      </p:pic>
      <p:pic>
        <p:nvPicPr>
          <p:cNvPr id="12" name="Picture 4" descr="Picture background">
            <a:extLst>
              <a:ext uri="{FF2B5EF4-FFF2-40B4-BE49-F238E27FC236}">
                <a16:creationId xmlns:a16="http://schemas.microsoft.com/office/drawing/2014/main" id="{AB6B0B3F-EDF8-4EF2-8E3C-C9159B146A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0756" y="5310869"/>
            <a:ext cx="2660952" cy="139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1422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755B81-5EC7-4644-A76D-6017C85D9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Приём </a:t>
            </a:r>
            <a:br>
              <a:rPr lang="ru-RU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«Факт и мнение»</a:t>
            </a:r>
            <a:endParaRPr lang="ru-RU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5" name="Объект 14">
            <a:extLst>
              <a:ext uri="{FF2B5EF4-FFF2-40B4-BE49-F238E27FC236}">
                <a16:creationId xmlns:a16="http://schemas.microsoft.com/office/drawing/2014/main" id="{4D6F0879-77DB-491A-94CF-9E18069607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Факты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– это события, которые реально произошли. Факты неоспоримы, их можно проверить, они не зависят от точки зрения того, кто эти факты озвучивает.</a:t>
            </a:r>
          </a:p>
          <a:p>
            <a:pPr marL="0" indent="0">
              <a:buNone/>
            </a:pP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Мнение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— это суждение, основанное на интерпретации фактов и эмоционального отношения к ним.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5982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755B81-5EC7-4644-A76D-6017C85D9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ea typeface="Calibri" panose="020F0502020204030204" pitchFamily="34" charset="0"/>
                <a:cs typeface="Calibri" panose="020F0502020204030204" pitchFamily="34" charset="0"/>
              </a:rPr>
              <a:t>Приём </a:t>
            </a:r>
            <a:br>
              <a:rPr lang="ru-RU" b="1" dirty="0"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b="1" dirty="0">
                <a:ea typeface="Calibri" panose="020F0502020204030204" pitchFamily="34" charset="0"/>
                <a:cs typeface="Calibri" panose="020F0502020204030204" pitchFamily="34" charset="0"/>
              </a:rPr>
              <a:t>«Факт и мнение»</a:t>
            </a:r>
            <a:endParaRPr lang="ru-RU" dirty="0"/>
          </a:p>
        </p:txBody>
      </p:sp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FD6CFAC4-5AF8-4107-99FA-74BB45A8D6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500" y="1411368"/>
            <a:ext cx="4950957" cy="5336032"/>
          </a:xfr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E184D6F-FF29-464B-8078-4AB94F3294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88" y="1411368"/>
            <a:ext cx="4752528" cy="5414632"/>
          </a:xfrm>
          <a:prstGeom prst="rect">
            <a:avLst/>
          </a:prstGeom>
        </p:spPr>
      </p:pic>
      <p:pic>
        <p:nvPicPr>
          <p:cNvPr id="5" name="Picture 4" descr="Picture background">
            <a:extLst>
              <a:ext uri="{FF2B5EF4-FFF2-40B4-BE49-F238E27FC236}">
                <a16:creationId xmlns:a16="http://schemas.microsoft.com/office/drawing/2014/main" id="{6678F610-8DC0-4CF8-AF1F-695B15E82B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849" y="2109868"/>
            <a:ext cx="2660952" cy="139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3197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616496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ru-RU" sz="4000" b="1" dirty="0">
                <a:solidFill>
                  <a:srgbClr val="FF0000"/>
                </a:solidFill>
                <a:latin typeface="+mj-lt"/>
              </a:rPr>
              <a:t>Основные читательские компетенции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7309" y="1340768"/>
            <a:ext cx="10157354" cy="5112568"/>
          </a:xfrm>
        </p:spPr>
        <p:txBody>
          <a:bodyPr rtlCol="0">
            <a:normAutofit/>
          </a:bodyPr>
          <a:lstStyle/>
          <a:p>
            <a:pPr marL="0" lvl="0" indent="0">
              <a:lnSpc>
                <a:spcPts val="1800"/>
              </a:lnSpc>
              <a:spcAft>
                <a:spcPts val="600"/>
              </a:spcAft>
              <a:buSzPts val="1000"/>
              <a:buNone/>
              <a:tabLst>
                <a:tab pos="457200" algn="l"/>
              </a:tabLst>
            </a:pPr>
            <a:r>
              <a:rPr lang="ru-RU" sz="9600" b="1" kern="0" dirty="0">
                <a:solidFill>
                  <a:srgbClr val="0A0A0A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ru-RU" sz="2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rtl="0"/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B8F1A9-5AB8-0DA4-BFBA-1E22484118CC}"/>
              </a:ext>
            </a:extLst>
          </p:cNvPr>
          <p:cNvSpPr txBox="1"/>
          <p:nvPr/>
        </p:nvSpPr>
        <p:spPr>
          <a:xfrm>
            <a:off x="914162" y="692696"/>
            <a:ext cx="10360502" cy="7513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ts val="180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r>
              <a:rPr lang="ru-RU" sz="2800" b="1" kern="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u="sng" kern="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Понимание и интерпретация</a:t>
            </a:r>
          </a:p>
          <a:p>
            <a:pPr marL="360000" lvl="0" algn="ctr">
              <a:lnSpc>
                <a:spcPts val="180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ru-RU" sz="2800" b="1" u="sng" kern="0" dirty="0">
              <a:solidFill>
                <a:schemeClr val="accent2">
                  <a:lumMod val="50000"/>
                </a:schemeClr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000" lvl="0">
              <a:lnSpc>
                <a:spcPts val="180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</a:rPr>
              <a:t>    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</a:rPr>
              <a:t>В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ыделять основную  мысль всего текста или его частей, определять тему текста</a:t>
            </a:r>
          </a:p>
          <a:p>
            <a:pPr lvl="0">
              <a:lnSpc>
                <a:spcPts val="180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ru-RU" sz="2800" i="1" u="sng" kern="0" dirty="0">
              <a:solidFill>
                <a:schemeClr val="accent2">
                  <a:lumMod val="50000"/>
                </a:schemeClr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lnSpc>
                <a:spcPts val="180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r>
              <a:rPr lang="ru-RU" sz="2800" b="1" u="sng" kern="0" dirty="0">
                <a:solidFill>
                  <a:schemeClr val="accent3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Поиск информации</a:t>
            </a:r>
          </a:p>
          <a:p>
            <a:pPr lvl="0" algn="ctr">
              <a:lnSpc>
                <a:spcPts val="180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ru-RU" b="1" u="sng" kern="0" dirty="0">
              <a:solidFill>
                <a:schemeClr val="accent3">
                  <a:lumMod val="50000"/>
                </a:schemeClr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000" lvl="0">
              <a:lnSpc>
                <a:spcPts val="180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r>
              <a:rPr lang="ru-RU" kern="0" dirty="0">
                <a:solidFill>
                  <a:schemeClr val="accent3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      </a:t>
            </a:r>
            <a:r>
              <a:rPr lang="ru-RU" kern="0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kern="0" dirty="0">
                <a:solidFill>
                  <a:schemeClr val="accent3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аходить необходимую информацию в тексте </a:t>
            </a:r>
            <a:r>
              <a:rPr lang="ru-RU" kern="0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kern="0" dirty="0">
                <a:solidFill>
                  <a:schemeClr val="accent3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ориентироваться в не</a:t>
            </a:r>
            <a:r>
              <a:rPr lang="ru-RU" kern="0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й.</a:t>
            </a:r>
            <a:endParaRPr lang="ru-RU" kern="0" dirty="0">
              <a:solidFill>
                <a:schemeClr val="accent3">
                  <a:lumMod val="50000"/>
                </a:schemeClr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ts val="1800"/>
              </a:lnSpc>
              <a:spcAft>
                <a:spcPts val="600"/>
              </a:spcAft>
              <a:buSzPts val="1000"/>
              <a:tabLst>
                <a:tab pos="457200" algn="l"/>
              </a:tabLst>
            </a:pPr>
            <a:endParaRPr lang="ru-RU" sz="2800" i="1" kern="0" dirty="0">
              <a:solidFill>
                <a:schemeClr val="accent3">
                  <a:lumMod val="50000"/>
                </a:schemeClr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ts val="1800"/>
              </a:lnSpc>
              <a:spcAft>
                <a:spcPts val="600"/>
              </a:spcAft>
              <a:buNone/>
            </a:pPr>
            <a:r>
              <a:rPr lang="ru-RU" sz="2800" b="1" kern="0" dirty="0">
                <a:solidFill>
                  <a:schemeClr val="accent3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kern="100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r>
              <a:rPr lang="ru-RU" sz="2800" b="1" u="sng" kern="0" dirty="0">
                <a:solidFill>
                  <a:schemeClr val="accent3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Анализ и оценка</a:t>
            </a:r>
          </a:p>
          <a:p>
            <a:pPr marL="457200">
              <a:lnSpc>
                <a:spcPts val="1800"/>
              </a:lnSpc>
              <a:spcAft>
                <a:spcPts val="600"/>
              </a:spcAft>
              <a:buNone/>
            </a:pPr>
            <a:endParaRPr lang="ru-RU" sz="2800" b="1" u="sng" kern="0" dirty="0">
              <a:solidFill>
                <a:schemeClr val="accent3">
                  <a:lumMod val="50000"/>
                </a:schemeClr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ts val="1800"/>
              </a:lnSpc>
              <a:spcAft>
                <a:spcPts val="600"/>
              </a:spcAft>
              <a:buNone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</a:rPr>
              <a:t>   П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онимать и анализировать информацию, содержащуюся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</a:rPr>
              <a:t>в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тексте,</a:t>
            </a:r>
            <a:r>
              <a:rPr lang="ru-RU" kern="0" dirty="0">
                <a:solidFill>
                  <a:schemeClr val="accent3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оценивать достоверность, надежность и актуальность информации, а также различать  факты и мнения. </a:t>
            </a:r>
          </a:p>
          <a:p>
            <a:pPr marL="457200">
              <a:lnSpc>
                <a:spcPts val="1800"/>
              </a:lnSpc>
              <a:spcAft>
                <a:spcPts val="600"/>
              </a:spcAft>
              <a:buNone/>
            </a:pPr>
            <a:endParaRPr lang="ru-RU" sz="2800" i="1" kern="0" dirty="0">
              <a:solidFill>
                <a:schemeClr val="accent3">
                  <a:lumMod val="50000"/>
                </a:schemeClr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1218987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Tx/>
              <a:buSzPts val="1000"/>
              <a:buFontTx/>
              <a:buNone/>
              <a:tabLst>
                <a:tab pos="457200" algn="l"/>
              </a:tabLst>
              <a:defRPr/>
            </a:pPr>
            <a:r>
              <a:rPr lang="ru-RU" sz="2800" b="1" i="1" kern="0" noProof="0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</a:t>
            </a:r>
            <a:r>
              <a:rPr kumimoji="0" lang="ru-RU" sz="2800" b="1" i="0" u="sng" strike="noStrike" kern="0" cap="none" spc="0" normalizeH="0" baseline="0" noProof="0" dirty="0">
                <a:ln>
                  <a:noFill/>
                </a:ln>
                <a:solidFill>
                  <a:srgbClr val="63A537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Times New Roman" panose="02020603050405020304" pitchFamily="18" charset="0"/>
                <a:cs typeface="Times New Roman" panose="02020603050405020304" pitchFamily="18" charset="0"/>
              </a:rPr>
              <a:t>Применение знаний</a:t>
            </a:r>
          </a:p>
          <a:p>
            <a:pPr marL="360000">
              <a:lnSpc>
                <a:spcPts val="1800"/>
              </a:lnSpc>
              <a:spcAft>
                <a:spcPts val="600"/>
              </a:spcAft>
              <a:buNone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   П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реобразовывать текстовую информацию с учетом цели дальнейшего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effectLst/>
                <a:ea typeface="Times New Roman" panose="02020603050405020304" pitchFamily="18" charset="0"/>
              </a:rPr>
              <a:t>использования для решения учебных и жизненных задач,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применять информацию из текста в изменённой ситуации.</a:t>
            </a:r>
            <a:r>
              <a:rPr kumimoji="0" lang="ru-RU" u="none" strike="noStrike" kern="0" cap="none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97790">
              <a:lnSpc>
                <a:spcPct val="115000"/>
              </a:lnSpc>
              <a:spcAft>
                <a:spcPts val="1000"/>
              </a:spcAft>
              <a:buNone/>
            </a:pPr>
            <a:endParaRPr kumimoji="0" lang="ru-RU" sz="2800" i="0" u="sng" strike="noStrike" kern="0" cap="none" spc="0" normalizeH="0" baseline="0" noProof="0" dirty="0">
              <a:ln>
                <a:noFill/>
              </a:ln>
              <a:solidFill>
                <a:srgbClr val="63A537">
                  <a:lumMod val="50000"/>
                </a:srgbClr>
              </a:solidFill>
              <a:effectLst/>
              <a:uLnTx/>
              <a:uFillTx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1218987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endParaRPr kumimoji="0" lang="ru-RU" sz="2800" b="1" i="0" u="sng" strike="noStrike" kern="100" cap="none" spc="0" normalizeH="0" baseline="0" noProof="0" dirty="0">
              <a:ln>
                <a:noFill/>
              </a:ln>
              <a:solidFill>
                <a:srgbClr val="63A537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ts val="1800"/>
              </a:lnSpc>
              <a:spcAft>
                <a:spcPts val="600"/>
              </a:spcAft>
              <a:buNone/>
            </a:pPr>
            <a:endParaRPr lang="ru-RU" sz="2800" b="1" i="1" kern="0" dirty="0">
              <a:solidFill>
                <a:schemeClr val="accent3">
                  <a:lumMod val="50000"/>
                </a:schemeClr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>
              <a:lnSpc>
                <a:spcPts val="1800"/>
              </a:lnSpc>
              <a:spcAft>
                <a:spcPts val="600"/>
              </a:spcAft>
              <a:buNone/>
            </a:pPr>
            <a:endParaRPr lang="ru-RU" sz="2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374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D58BA9-4EF1-EB14-11EC-915E812A9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976536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+mj-lt"/>
              </a:rPr>
              <a:t>Банк заданий ФИПИ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74E085-EAE5-971E-AB8E-5890AED2D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7867" y="1052736"/>
            <a:ext cx="10076795" cy="4176464"/>
          </a:xfrm>
        </p:spPr>
        <p:txBody>
          <a:bodyPr>
            <a:normAutofit fontScale="85000" lnSpcReduction="10000"/>
          </a:bodyPr>
          <a:lstStyle/>
          <a:p>
            <a:pPr marL="90805" marR="88900" indent="359410">
              <a:lnSpc>
                <a:spcPct val="150000"/>
              </a:lnSpc>
              <a:spcBef>
                <a:spcPts val="5"/>
              </a:spcBef>
              <a:buNone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Банк</a:t>
            </a:r>
            <a:r>
              <a:rPr lang="ru-RU" sz="2400" b="1" spc="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заданий</a:t>
            </a:r>
            <a:r>
              <a:rPr lang="ru-RU" sz="2400" b="1" spc="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по</a:t>
            </a:r>
            <a:r>
              <a:rPr lang="ru-RU" sz="2400" b="1" spc="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оценке</a:t>
            </a:r>
            <a:r>
              <a:rPr lang="ru-RU" sz="2400" b="1" spc="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читательской</a:t>
            </a:r>
            <a:r>
              <a:rPr lang="ru-RU" sz="2400" b="1" spc="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грамотности</a:t>
            </a:r>
            <a:r>
              <a:rPr lang="ru-RU" sz="2400" b="1" spc="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содержит</a:t>
            </a:r>
            <a:r>
              <a:rPr lang="ru-RU" sz="2400" b="1" spc="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задания</a:t>
            </a:r>
            <a:r>
              <a:rPr lang="ru-RU" sz="2400" b="1" spc="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для</a:t>
            </a:r>
            <a:r>
              <a:rPr lang="ru-RU" sz="2400" b="1" spc="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5,</a:t>
            </a:r>
            <a:r>
              <a:rPr lang="ru-RU" sz="2400" b="1" spc="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6,</a:t>
            </a:r>
            <a:r>
              <a:rPr lang="ru-RU" sz="2400" b="1" spc="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7,</a:t>
            </a:r>
            <a:r>
              <a:rPr lang="ru-RU" sz="2400" b="1" spc="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8</a:t>
            </a:r>
            <a:r>
              <a:rPr lang="ru-RU" sz="2400" b="1" spc="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и</a:t>
            </a:r>
            <a:r>
              <a:rPr lang="ru-RU" sz="2400" b="1" spc="-5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9</a:t>
            </a:r>
            <a:r>
              <a:rPr lang="ru-RU" sz="2400" b="1" spc="-15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классов.</a:t>
            </a:r>
            <a:r>
              <a:rPr lang="ru-RU" sz="2400" b="1" spc="31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Задания</a:t>
            </a:r>
            <a:r>
              <a:rPr lang="ru-RU" sz="2400" b="1" spc="31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представлены</a:t>
            </a:r>
            <a:r>
              <a:rPr lang="ru-RU" sz="2400" b="1" spc="32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блоками,</a:t>
            </a:r>
            <a:r>
              <a:rPr lang="ru-RU" sz="2400" b="1" spc="31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каждый</a:t>
            </a:r>
            <a:r>
              <a:rPr lang="ru-RU" sz="2400" b="1" spc="305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из</a:t>
            </a:r>
            <a:r>
              <a:rPr lang="ru-RU" sz="2400" b="1" spc="305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которых</a:t>
            </a:r>
            <a:r>
              <a:rPr lang="ru-RU" sz="2400" b="1" spc="3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содержит</a:t>
            </a:r>
            <a:r>
              <a:rPr lang="ru-RU" sz="2400" b="1" spc="315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400" b="1" u="sng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блок</a:t>
            </a:r>
            <a:r>
              <a:rPr lang="ru-RU" sz="2400" b="1" u="sng" spc="305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400" b="1" u="sng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текстов и группу заданий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на основании этих текстов. Банк заданий по оценке читательской грамотности содержит контрольные измерительные</a:t>
            </a:r>
            <a:r>
              <a:rPr lang="ru-RU" sz="2400" b="1" spc="-4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материалы</a:t>
            </a:r>
            <a:r>
              <a:rPr lang="ru-RU" sz="2400" b="1" spc="-35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для</a:t>
            </a:r>
            <a:r>
              <a:rPr lang="ru-RU" sz="2400" b="1" spc="-25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5,</a:t>
            </a:r>
            <a:r>
              <a:rPr lang="ru-RU" sz="2400" b="1" spc="-35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6,</a:t>
            </a:r>
            <a:r>
              <a:rPr lang="ru-RU" sz="2400" b="1" spc="-25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7,</a:t>
            </a:r>
            <a:r>
              <a:rPr lang="ru-RU" sz="2400" b="1" spc="-35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8</a:t>
            </a:r>
            <a:r>
              <a:rPr lang="ru-RU" sz="2400" b="1" spc="-25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и</a:t>
            </a:r>
            <a:r>
              <a:rPr lang="ru-RU" sz="2400" b="1" spc="-3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9</a:t>
            </a:r>
            <a:r>
              <a:rPr lang="ru-RU" sz="2400" b="1" spc="-35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классов для</a:t>
            </a:r>
            <a:r>
              <a:rPr lang="ru-RU" sz="2400" b="1" spc="-35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оценки</a:t>
            </a:r>
            <a:r>
              <a:rPr lang="ru-RU" sz="2400" b="1" spc="-3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400" b="1" u="sng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качества овладения</a:t>
            </a:r>
            <a:r>
              <a:rPr lang="ru-RU" sz="2400" b="1" u="sng" spc="365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 </a:t>
            </a:r>
            <a:r>
              <a:rPr lang="ru-RU" sz="2400" b="1" u="sng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читательской</a:t>
            </a:r>
            <a:r>
              <a:rPr lang="ru-RU" sz="2400" b="1" u="sng" spc="375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 </a:t>
            </a:r>
            <a:r>
              <a:rPr lang="ru-RU" sz="2400" b="1" u="sng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грамотностью</a:t>
            </a:r>
            <a:r>
              <a:rPr lang="ru-RU" sz="2400" b="1" u="sng" spc="365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обучающимися,</a:t>
            </a:r>
            <a:r>
              <a:rPr lang="ru-RU" sz="2400" b="1" spc="365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заканчивающими</a:t>
            </a:r>
            <a:r>
              <a:rPr lang="ru-RU" sz="2400" b="1" spc="37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обучение в соответствующем классе. Каждый КИМ обеспечивает </a:t>
            </a:r>
            <a:r>
              <a:rPr lang="ru-RU" sz="2400" b="1" u="sng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оценку всех трёх компетенций.</a:t>
            </a:r>
          </a:p>
          <a:p>
            <a:endParaRPr lang="ru-RU" dirty="0"/>
          </a:p>
        </p:txBody>
      </p:sp>
      <p:pic>
        <p:nvPicPr>
          <p:cNvPr id="3074" name="Picture 2" descr="Картинки человечка - 74 фото">
            <a:extLst>
              <a:ext uri="{FF2B5EF4-FFF2-40B4-BE49-F238E27FC236}">
                <a16:creationId xmlns:a16="http://schemas.microsoft.com/office/drawing/2014/main" id="{18630166-BE8B-74FF-D298-F6BE071216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2244" y="4603578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7671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94F8A8-5215-81BB-018D-A0ABE9B86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9E98F5-5A39-31C7-858B-32932F235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832520"/>
          </a:xfrm>
        </p:spPr>
        <p:txBody>
          <a:bodyPr/>
          <a:lstStyle/>
          <a:p>
            <a:pPr algn="ctr"/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Банк заданий ФИПИ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C077E6-9DCC-03AE-5B64-CB3708ADB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796" y="1124744"/>
            <a:ext cx="11161240" cy="5328592"/>
          </a:xfrm>
        </p:spPr>
        <p:txBody>
          <a:bodyPr>
            <a:normAutofit fontScale="92500" lnSpcReduction="20000"/>
          </a:bodyPr>
          <a:lstStyle/>
          <a:p>
            <a:pPr marL="90000" indent="360000">
              <a:lnSpc>
                <a:spcPct val="140000"/>
              </a:lnSpc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Для</a:t>
            </a:r>
            <a:r>
              <a:rPr lang="ru-RU" sz="2200" b="1" spc="195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каждой</a:t>
            </a:r>
            <a:r>
              <a:rPr lang="ru-RU" sz="2200" b="1" spc="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компетенции</a:t>
            </a:r>
            <a:r>
              <a:rPr lang="ru-RU" sz="2200" b="1" spc="195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имеется</a:t>
            </a:r>
            <a:r>
              <a:rPr lang="ru-RU" sz="2200" b="1" spc="195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перечень</a:t>
            </a:r>
            <a:r>
              <a:rPr lang="ru-RU" sz="2200" b="1" spc="2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читательских</a:t>
            </a:r>
            <a:r>
              <a:rPr lang="ru-RU" sz="2200" b="1" spc="195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умений,</a:t>
            </a:r>
            <a:r>
              <a:rPr lang="ru-RU" sz="2200" b="1" spc="19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которые в совокупности характеризуют данную компетенцию. Как правило, конкретное задание направлено</a:t>
            </a:r>
            <a:r>
              <a:rPr lang="ru-RU" sz="2200" b="1" spc="-4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на</a:t>
            </a:r>
            <a:r>
              <a:rPr lang="ru-RU" sz="2200" b="1" spc="-45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оценку</a:t>
            </a:r>
            <a:r>
              <a:rPr lang="ru-RU" sz="2200" b="1" spc="-4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одного</a:t>
            </a:r>
            <a:r>
              <a:rPr lang="ru-RU" sz="2200" b="1" spc="-4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из</a:t>
            </a:r>
            <a:r>
              <a:rPr lang="ru-RU" sz="2200" b="1" spc="-2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читательских</a:t>
            </a:r>
            <a:r>
              <a:rPr lang="ru-RU" sz="2200" b="1" spc="-5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умений</a:t>
            </a:r>
            <a:r>
              <a:rPr lang="ru-RU" sz="2200" b="1" spc="-3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для</a:t>
            </a:r>
            <a:r>
              <a:rPr lang="ru-RU" sz="2200" b="1" spc="-4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данной</a:t>
            </a:r>
            <a:r>
              <a:rPr lang="ru-RU" sz="2200" b="1" spc="-35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компетенции.</a:t>
            </a:r>
            <a:r>
              <a:rPr lang="ru-RU" sz="2200" b="1" spc="-3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</a:p>
          <a:p>
            <a:pPr marL="90000" marR="83820" indent="360000">
              <a:lnSpc>
                <a:spcPct val="140000"/>
              </a:lnSpc>
            </a:pP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Тексты, на базе которых разработаны задания, относятся к </a:t>
            </a:r>
            <a:r>
              <a:rPr lang="ru-RU" sz="2200" b="1" u="sng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различным областям содержания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: русский язык, история, обществознание, география, биология, химия и физика. </a:t>
            </a:r>
            <a:r>
              <a:rPr lang="ru-RU" sz="2200" b="1" spc="-2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b="1" spc="-20" dirty="0">
                <a:solidFill>
                  <a:schemeClr val="accent2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</a:rPr>
              <a:t>У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чебные</a:t>
            </a:r>
            <a:r>
              <a:rPr lang="ru-RU" sz="2200" b="1" spc="-25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тексты - </a:t>
            </a:r>
            <a:r>
              <a:rPr lang="ru-RU" sz="2200" b="1" spc="-2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b="1" u="sng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адаптированные</a:t>
            </a:r>
            <a:r>
              <a:rPr lang="ru-RU" sz="2200" b="1" spc="-25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и</a:t>
            </a:r>
            <a:r>
              <a:rPr lang="ru-RU" sz="2200" b="1" spc="-2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специально</a:t>
            </a:r>
            <a:r>
              <a:rPr lang="ru-RU" sz="2200" b="1" spc="-2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сконструированные</a:t>
            </a:r>
            <a:r>
              <a:rPr lang="ru-RU" sz="2200" b="1" spc="-25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из перечисленных выше областей научного знания, </a:t>
            </a:r>
            <a:r>
              <a:rPr lang="ru-RU" sz="2200" b="1" u="sng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и аутентичные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тексты, т.е. неадаптированные, связанные с непосредственным жизненным опытом школьников. Все тексты</a:t>
            </a:r>
            <a:r>
              <a:rPr lang="ru-RU" sz="2200" b="1" spc="-25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b="1" u="sng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нейтральны</a:t>
            </a:r>
            <a:r>
              <a:rPr lang="ru-RU" sz="2200" b="1" u="sng" spc="-25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b="1" u="sng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по</a:t>
            </a:r>
            <a:r>
              <a:rPr lang="ru-RU" sz="2200" b="1" u="sng" spc="-25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b="1" u="sng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содержанию</a:t>
            </a:r>
            <a:r>
              <a:rPr lang="ru-RU" sz="2200" b="1" u="sng" spc="-2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в</a:t>
            </a:r>
            <a:r>
              <a:rPr lang="ru-RU" sz="2200" b="1" spc="-25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отношении</a:t>
            </a:r>
            <a:r>
              <a:rPr lang="ru-RU" sz="2200" b="1" spc="-2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различных</a:t>
            </a:r>
            <a:r>
              <a:rPr lang="ru-RU" sz="2200" b="1" spc="-25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социальных</a:t>
            </a:r>
            <a:r>
              <a:rPr lang="ru-RU" sz="2200" b="1" spc="-25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групп</a:t>
            </a:r>
            <a:r>
              <a:rPr lang="ru-RU" sz="2200" b="1" spc="-2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обучающихся, интересов мальчиков и девочек, а также; не затрагивают интересы различных расовых, этнических и религиозных групп.</a:t>
            </a:r>
            <a:r>
              <a:rPr lang="en-US" sz="22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Times New Roman" panose="02020603050405020304" pitchFamily="18" charset="0"/>
                <a:hlinkClick r:id="rId2"/>
              </a:rPr>
              <a:t>https://fipi.ru/otkrytyy-bank-zadani-chitatelskoi-gramotnosti</a:t>
            </a:r>
            <a:endParaRPr lang="ru-RU" sz="2200" b="1" dirty="0">
              <a:solidFill>
                <a:schemeClr val="accent2">
                  <a:lumMod val="50000"/>
                </a:schemeClr>
              </a:solidFill>
              <a:effectLst/>
              <a:latin typeface="+mj-lt"/>
              <a:ea typeface="Times New Roman" panose="02020603050405020304" pitchFamily="18" charset="0"/>
            </a:endParaRPr>
          </a:p>
          <a:p>
            <a:pPr marL="90000" marR="83820" indent="360000">
              <a:lnSpc>
                <a:spcPct val="140000"/>
              </a:lnSpc>
            </a:pPr>
            <a:endParaRPr lang="ru-RU" sz="2200" b="1" dirty="0">
              <a:solidFill>
                <a:schemeClr val="accent2">
                  <a:lumMod val="50000"/>
                </a:schemeClr>
              </a:solidFill>
              <a:effectLst/>
              <a:latin typeface="+mj-lt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7090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2AE0C5-DFAB-02C9-8C1A-F1A415866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000" y="-2291507"/>
            <a:ext cx="10157354" cy="205665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DA7008-F0B9-318F-B74C-3FAEFCB905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827" y="260648"/>
            <a:ext cx="7924835" cy="6521152"/>
          </a:xfrm>
        </p:spPr>
        <p:txBody>
          <a:bodyPr>
            <a:normAutofit/>
          </a:bodyPr>
          <a:lstStyle/>
          <a:p>
            <a:pPr algn="l">
              <a:lnSpc>
                <a:spcPts val="1800"/>
              </a:lnSpc>
              <a:spcBef>
                <a:spcPts val="75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</a:rPr>
              <a:t>«С книгой поведешься – ума наберешься». </a:t>
            </a:r>
          </a:p>
          <a:p>
            <a:pPr marL="0" indent="0" algn="l">
              <a:lnSpc>
                <a:spcPts val="1800"/>
              </a:lnSpc>
              <a:spcBef>
                <a:spcPts val="750"/>
              </a:spcBef>
              <a:spcAft>
                <a:spcPts val="900"/>
              </a:spcAft>
              <a:buNone/>
            </a:pP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  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</a:rPr>
              <a:t>(народная мудрость)</a:t>
            </a:r>
          </a:p>
          <a:p>
            <a:pPr algn="l">
              <a:lnSpc>
                <a:spcPts val="1800"/>
              </a:lnSpc>
              <a:spcBef>
                <a:spcPts val="75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</a:rPr>
              <a:t>«Хлеб питает тело, а книга питает разум». </a:t>
            </a:r>
          </a:p>
          <a:p>
            <a:pPr marL="0" indent="0" algn="l">
              <a:lnSpc>
                <a:spcPts val="1800"/>
              </a:lnSpc>
              <a:spcBef>
                <a:spcPts val="750"/>
              </a:spcBef>
              <a:spcAft>
                <a:spcPts val="900"/>
              </a:spcAft>
              <a:buNone/>
            </a:pP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</a:rPr>
              <a:t>   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</a:rPr>
              <a:t>(народная мудрость)</a:t>
            </a:r>
          </a:p>
          <a:p>
            <a:pPr algn="l">
              <a:lnSpc>
                <a:spcPts val="1800"/>
              </a:lnSpc>
              <a:spcBef>
                <a:spcPts val="75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</a:rPr>
              <a:t>«Люди перестают мыслить, когда перестают читать». 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</a:rPr>
              <a:t>(Д. Дидро)</a:t>
            </a:r>
          </a:p>
          <a:p>
            <a:pPr algn="l">
              <a:lnSpc>
                <a:spcPts val="1800"/>
              </a:lnSpc>
              <a:spcBef>
                <a:spcPts val="75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</a:rPr>
              <a:t>«Без чтения нет настоящего образования, нет и не может быть ни вкуса, ни слова, ни многосторонней шири понимания». 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</a:rPr>
              <a:t>(А. Герцен)</a:t>
            </a:r>
          </a:p>
          <a:p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</a:rPr>
              <a:t>Читать всего совсем не нужно, читать нужно только то, что отвечает на возникшие в душе вопросы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</a:rPr>
              <a:t>.(</a:t>
            </a:r>
            <a:r>
              <a:rPr lang="ru-RU" sz="2000" b="1" dirty="0" err="1">
                <a:solidFill>
                  <a:schemeClr val="accent2">
                    <a:lumMod val="50000"/>
                  </a:schemeClr>
                </a:solidFill>
                <a:effectLst/>
                <a:latin typeface="+mj-lt"/>
              </a:rPr>
              <a:t>Л.Толстой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</a:rPr>
              <a:t>)</a:t>
            </a:r>
            <a:br>
              <a:rPr lang="ru-RU" sz="2000" b="1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</a:rPr>
            </a:br>
            <a:endParaRPr lang="ru-RU" sz="2000" b="1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026" name="Picture 2" descr="Белые человечки для презентации без фона - фото и картинки abrakadabra.fun">
            <a:extLst>
              <a:ext uri="{FF2B5EF4-FFF2-40B4-BE49-F238E27FC236}">
                <a16:creationId xmlns:a16="http://schemas.microsoft.com/office/drawing/2014/main" id="{33475E73-5F99-826E-29A9-5091D22462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566" y="1772816"/>
            <a:ext cx="2944047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5884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2FAA9F-C289-E7CF-A976-EEA7EA6D6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760512"/>
          </a:xfrm>
        </p:spPr>
        <p:txBody>
          <a:bodyPr>
            <a:normAutofit/>
          </a:bodyPr>
          <a:lstStyle/>
          <a:p>
            <a:pPr algn="ctr"/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Практическое значение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BD3DA062-1BF3-B741-C6A6-39D0E7FD28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7012880"/>
              </p:ext>
            </p:extLst>
          </p:nvPr>
        </p:nvGraphicFramePr>
        <p:xfrm>
          <a:off x="477788" y="836712"/>
          <a:ext cx="11449272" cy="5945088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6696744">
                  <a:extLst>
                    <a:ext uri="{9D8B030D-6E8A-4147-A177-3AD203B41FA5}">
                      <a16:colId xmlns:a16="http://schemas.microsoft.com/office/drawing/2014/main" val="3640001414"/>
                    </a:ext>
                  </a:extLst>
                </a:gridCol>
                <a:gridCol w="4752528">
                  <a:extLst>
                    <a:ext uri="{9D8B030D-6E8A-4147-A177-3AD203B41FA5}">
                      <a16:colId xmlns:a16="http://schemas.microsoft.com/office/drawing/2014/main" val="4011830199"/>
                    </a:ext>
                  </a:extLst>
                </a:gridCol>
              </a:tblGrid>
              <a:tr h="5945088">
                <a:tc>
                  <a:txBody>
                    <a:bodyPr/>
                    <a:lstStyle/>
                    <a:p>
                      <a:pPr marL="0" marR="0" lvl="0" indent="0" algn="ctr" defTabSz="1218987" rtl="0" eaLnBrk="1" fontAlgn="auto" latinLnBrk="0" hangingPunct="1">
                        <a:lnSpc>
                          <a:spcPts val="1800"/>
                        </a:lnSpc>
                        <a:spcBef>
                          <a:spcPts val="1866"/>
                        </a:spcBef>
                        <a:spcAft>
                          <a:spcPts val="600"/>
                        </a:spcAft>
                        <a:buClr>
                          <a:srgbClr val="51C3F9">
                            <a:lumMod val="50000"/>
                          </a:srgbClr>
                        </a:buClr>
                        <a:buSzPts val="1000"/>
                        <a:buFont typeface="Arial" pitchFamily="34" charset="0"/>
                        <a:buNone/>
                        <a:tabLst>
                          <a:tab pos="457200" algn="l"/>
                        </a:tabLst>
                        <a:defRPr/>
                      </a:pPr>
                      <a:endParaRPr kumimoji="0" lang="ru-RU" sz="2800" b="1" i="0" u="sng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63A537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18987" rtl="0" eaLnBrk="1" fontAlgn="auto" latinLnBrk="0" hangingPunct="1">
                        <a:lnSpc>
                          <a:spcPts val="1800"/>
                        </a:lnSpc>
                        <a:spcBef>
                          <a:spcPts val="1866"/>
                        </a:spcBef>
                        <a:spcAft>
                          <a:spcPts val="600"/>
                        </a:spcAft>
                        <a:buClr>
                          <a:srgbClr val="51C3F9">
                            <a:lumMod val="50000"/>
                          </a:srgbClr>
                        </a:buClr>
                        <a:buSzPts val="1000"/>
                        <a:buFont typeface="Arial" pitchFamily="34" charset="0"/>
                        <a:buNone/>
                        <a:tabLst>
                          <a:tab pos="457200" algn="l"/>
                        </a:tabLst>
                        <a:defRPr/>
                      </a:pPr>
                      <a:r>
                        <a:rPr kumimoji="0" lang="ru-RU" sz="2800" b="1" i="0" u="sng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63A537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</a:t>
                      </a:r>
                      <a:endParaRPr kumimoji="0" lang="ru-RU" sz="2800" b="1" i="0" u="sng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63A537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marR="0" lvl="0" indent="-304747" algn="l" defTabSz="1218987" rtl="0" eaLnBrk="1" fontAlgn="auto" latinLnBrk="0" hangingPunct="1">
                        <a:lnSpc>
                          <a:spcPts val="1800"/>
                        </a:lnSpc>
                        <a:spcBef>
                          <a:spcPts val="1866"/>
                        </a:spcBef>
                        <a:spcAft>
                          <a:spcPts val="600"/>
                        </a:spcAft>
                        <a:buClr>
                          <a:srgbClr val="51C3F9">
                            <a:lumMod val="50000"/>
                          </a:srgbClr>
                        </a:buClr>
                        <a:buSzPct val="10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63A537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</a:t>
                      </a:r>
                      <a:r>
                        <a:rPr kumimoji="0" lang="ru-RU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63A537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Является основой для успешного обучения по всем предметам.</a:t>
                      </a:r>
                    </a:p>
                    <a:p>
                      <a:pPr marL="457200" marR="0" lvl="0" indent="-304747" algn="l" defTabSz="1218987" rtl="0" eaLnBrk="1" fontAlgn="auto" latinLnBrk="0" hangingPunct="1">
                        <a:lnSpc>
                          <a:spcPts val="1800"/>
                        </a:lnSpc>
                        <a:spcBef>
                          <a:spcPts val="1866"/>
                        </a:spcBef>
                        <a:spcAft>
                          <a:spcPts val="600"/>
                        </a:spcAft>
                        <a:buClr>
                          <a:srgbClr val="51C3F9">
                            <a:lumMod val="50000"/>
                          </a:srgbClr>
                        </a:buClr>
                        <a:buSzPct val="10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2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63A537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</a:t>
                      </a:r>
                      <a:r>
                        <a:rPr kumimoji="0" lang="ru-RU" sz="2800" b="1" i="0" u="sng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63A537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личности</a:t>
                      </a:r>
                      <a:endParaRPr kumimoji="0" lang="ru-RU" sz="2800" b="1" i="0" u="sng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63A537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marR="0" lvl="0" indent="-304747" algn="l" defTabSz="1218987" rtl="0" eaLnBrk="1" fontAlgn="auto" latinLnBrk="0" hangingPunct="1">
                        <a:lnSpc>
                          <a:spcPts val="1800"/>
                        </a:lnSpc>
                        <a:spcBef>
                          <a:spcPts val="1866"/>
                        </a:spcBef>
                        <a:spcAft>
                          <a:spcPts val="600"/>
                        </a:spcAft>
                        <a:buClr>
                          <a:srgbClr val="51C3F9">
                            <a:lumMod val="50000"/>
                          </a:srgbClr>
                        </a:buClr>
                        <a:buSzPct val="10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63A537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</a:t>
                      </a:r>
                      <a:r>
                        <a:rPr kumimoji="0" lang="ru-RU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63A537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Помогает расширять знания, развивать критическое мышление и эффективно получать новую информацию из различных источников. </a:t>
                      </a:r>
                      <a:endParaRPr kumimoji="0" lang="ru-RU" sz="2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63A537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1218987" rtl="0" eaLnBrk="1" fontAlgn="auto" latinLnBrk="0" hangingPunct="1">
                        <a:lnSpc>
                          <a:spcPts val="1800"/>
                        </a:lnSpc>
                        <a:spcBef>
                          <a:spcPts val="1866"/>
                        </a:spcBef>
                        <a:spcAft>
                          <a:spcPts val="800"/>
                        </a:spcAft>
                        <a:buClr>
                          <a:srgbClr val="51C3F9">
                            <a:lumMod val="50000"/>
                          </a:srgbClr>
                        </a:buClr>
                        <a:buSzPts val="1000"/>
                        <a:buFont typeface="Arial" pitchFamily="34" charset="0"/>
                        <a:buNone/>
                        <a:tabLst>
                          <a:tab pos="457200" algn="l"/>
                        </a:tabLst>
                        <a:defRPr/>
                      </a:pPr>
                      <a:r>
                        <a:rPr kumimoji="0" lang="ru-RU" sz="2800" b="1" i="0" u="sng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63A537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Социальная жизнь</a:t>
                      </a:r>
                      <a:endParaRPr kumimoji="0" lang="ru-RU" sz="2800" b="1" i="0" u="sng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63A537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marR="0" lvl="0" indent="-304747" algn="l" defTabSz="1218987" rtl="0" eaLnBrk="1" fontAlgn="auto" latinLnBrk="0" hangingPunct="1">
                        <a:lnSpc>
                          <a:spcPts val="1800"/>
                        </a:lnSpc>
                        <a:spcBef>
                          <a:spcPts val="1866"/>
                        </a:spcBef>
                        <a:spcAft>
                          <a:spcPts val="800"/>
                        </a:spcAft>
                        <a:buClr>
                          <a:srgbClr val="51C3F9">
                            <a:lumMod val="50000"/>
                          </a:srgbClr>
                        </a:buClr>
                        <a:buSzPct val="10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63A537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</a:t>
                      </a:r>
                      <a:r>
                        <a:rPr kumimoji="0" lang="ru-RU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63A537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Позволяет принимать взвешенные решения и участвовать в социальной жизни.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6932407"/>
                  </a:ext>
                </a:extLst>
              </a:tr>
            </a:tbl>
          </a:graphicData>
        </a:graphic>
      </p:graphicFrame>
      <p:pic>
        <p:nvPicPr>
          <p:cNvPr id="5" name="Image 2">
            <a:extLst>
              <a:ext uri="{FF2B5EF4-FFF2-40B4-BE49-F238E27FC236}">
                <a16:creationId xmlns:a16="http://schemas.microsoft.com/office/drawing/2014/main" id="{CEA9B25F-57FD-5370-F27E-08E5B3628615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02524" y="1615002"/>
            <a:ext cx="4824536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688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328464"/>
          </a:xfrm>
        </p:spPr>
        <p:txBody>
          <a:bodyPr rtlCol="0">
            <a:normAutofit fontScale="90000"/>
          </a:bodyPr>
          <a:lstStyle/>
          <a:p>
            <a:pPr rtl="0"/>
            <a:endParaRPr lang="ru-RU" dirty="0">
              <a:latin typeface="Calibri" panose="020F0502020204030204" pitchFamily="34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6F5D42B3-A2A0-A265-0211-409410AC5D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303437"/>
              </p:ext>
            </p:extLst>
          </p:nvPr>
        </p:nvGraphicFramePr>
        <p:xfrm>
          <a:off x="477788" y="404664"/>
          <a:ext cx="11377264" cy="6426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5688632">
                  <a:extLst>
                    <a:ext uri="{9D8B030D-6E8A-4147-A177-3AD203B41FA5}">
                      <a16:colId xmlns:a16="http://schemas.microsoft.com/office/drawing/2014/main" val="3290227730"/>
                    </a:ext>
                  </a:extLst>
                </a:gridCol>
                <a:gridCol w="5688632">
                  <a:extLst>
                    <a:ext uri="{9D8B030D-6E8A-4147-A177-3AD203B41FA5}">
                      <a16:colId xmlns:a16="http://schemas.microsoft.com/office/drawing/2014/main" val="1394439644"/>
                    </a:ext>
                  </a:extLst>
                </a:gridCol>
              </a:tblGrid>
              <a:tr h="6192688"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spcAft>
                          <a:spcPts val="750"/>
                        </a:spcAft>
                        <a:buNone/>
                      </a:pPr>
                      <a:r>
                        <a:rPr lang="ru-RU" sz="2800" b="1" kern="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Приёмы до чтения</a:t>
                      </a:r>
                    </a:p>
                    <a:p>
                      <a:pPr algn="ctr">
                        <a:lnSpc>
                          <a:spcPts val="2100"/>
                        </a:lnSpc>
                        <a:spcAft>
                          <a:spcPts val="750"/>
                        </a:spcAft>
                        <a:buNone/>
                      </a:pPr>
                      <a:endParaRPr lang="ru-RU" sz="2800" kern="10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ts val="1800"/>
                        </a:lnSpc>
                        <a:spcAft>
                          <a:spcPts val="9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800" b="1" kern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Словарная работа</a:t>
                      </a:r>
                      <a:r>
                        <a:rPr lang="ru-RU" sz="2800" b="0" kern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 </a:t>
                      </a:r>
                      <a:r>
                        <a:rPr lang="ru-RU" sz="2400" b="0" kern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объяснение лексического значения незнакомых слов перед чтением.</a:t>
                      </a:r>
                    </a:p>
                    <a:p>
                      <a:pPr marL="342900" lvl="0" indent="-342900">
                        <a:lnSpc>
                          <a:spcPts val="1800"/>
                        </a:lnSpc>
                        <a:spcAft>
                          <a:spcPts val="9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endParaRPr lang="ru-RU" sz="2400" b="0" kern="1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ts val="1800"/>
                        </a:lnSpc>
                        <a:spcAft>
                          <a:spcPts val="9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800" b="1" kern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Прогнозирование</a:t>
                      </a:r>
                      <a:r>
                        <a:rPr lang="ru-RU" sz="2800" b="0" kern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 </a:t>
                      </a:r>
                      <a:r>
                        <a:rPr lang="ru-RU" sz="2400" b="0" kern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формулирование предсказаний о содержании текста на основе заголовка, иллюстраций или первого абзаца.</a:t>
                      </a:r>
                    </a:p>
                    <a:p>
                      <a:pPr marL="342900" lvl="0" indent="-342900">
                        <a:lnSpc>
                          <a:spcPts val="1800"/>
                        </a:lnSpc>
                        <a:spcAft>
                          <a:spcPts val="9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endParaRPr lang="ru-RU" sz="2400" b="0" kern="1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ts val="1800"/>
                        </a:lnSpc>
                        <a:spcAft>
                          <a:spcPts val="9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800" b="1" kern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Определение темы</a:t>
                      </a:r>
                      <a:r>
                        <a:rPr lang="ru-RU" sz="2800" b="0" kern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 </a:t>
                      </a:r>
                      <a:r>
                        <a:rPr lang="ru-RU" sz="2400" b="0" kern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постановка вопроса, на который будет дан ответ в тексте</a:t>
                      </a:r>
                      <a:r>
                        <a:rPr lang="ru-RU" sz="2800" b="0" kern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 </a:t>
                      </a:r>
                      <a:endParaRPr lang="ru-RU" sz="2800" b="0" kern="1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  <a:spcAft>
                          <a:spcPts val="750"/>
                        </a:spcAft>
                        <a:buNone/>
                      </a:pPr>
                      <a:r>
                        <a:rPr lang="ru-RU" sz="2800" b="1" kern="0" dirty="0">
                          <a:solidFill>
                            <a:srgbClr val="FF0000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Приёмы во время чтения</a:t>
                      </a:r>
                      <a:endParaRPr lang="ru-RU" sz="2800" b="1" kern="100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ts val="1800"/>
                        </a:lnSpc>
                        <a:spcAft>
                          <a:spcPts val="9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800" b="1" kern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Выделение ключевых идей</a:t>
                      </a:r>
                      <a:r>
                        <a:rPr lang="ru-RU" sz="2800" b="0" kern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ru-RU" sz="2400" b="0" kern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главной мысли, поиск ответов на вопросы учителя или ученика.</a:t>
                      </a:r>
                    </a:p>
                    <a:p>
                      <a:pPr marL="342900" lvl="0" indent="-342900">
                        <a:lnSpc>
                          <a:spcPts val="1800"/>
                        </a:lnSpc>
                        <a:spcAft>
                          <a:spcPts val="9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endParaRPr lang="ru-RU" sz="2400" b="0" kern="1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ts val="1800"/>
                        </a:lnSpc>
                        <a:spcAft>
                          <a:spcPts val="9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800" b="1" kern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Чтение с остановками</a:t>
                      </a:r>
                      <a:r>
                        <a:rPr lang="ru-RU" sz="2800" b="0" kern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 </a:t>
                      </a:r>
                      <a:r>
                        <a:rPr lang="ru-RU" sz="2400" b="0" kern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после каждого абзаца или смысловой части задавать себе или одноклассникам вопросы о прочитанном.</a:t>
                      </a:r>
                    </a:p>
                    <a:p>
                      <a:pPr marL="342900" lvl="0" indent="-342900">
                        <a:lnSpc>
                          <a:spcPts val="1800"/>
                        </a:lnSpc>
                        <a:spcAft>
                          <a:spcPts val="9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endParaRPr lang="ru-RU" sz="2400" b="0" kern="1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ts val="1800"/>
                        </a:lnSpc>
                        <a:spcAft>
                          <a:spcPts val="9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800" b="1" kern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Поиск «пропущенного слова»</a:t>
                      </a:r>
                      <a:r>
                        <a:rPr lang="ru-RU" sz="2800" b="0" kern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 </a:t>
                      </a:r>
                      <a:r>
                        <a:rPr lang="ru-RU" sz="2400" b="0" kern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 читает текст, пропуская одно слово, а ученики должны его восстановить.</a:t>
                      </a:r>
                    </a:p>
                    <a:p>
                      <a:pPr marL="342900" lvl="0" indent="-342900">
                        <a:lnSpc>
                          <a:spcPts val="1800"/>
                        </a:lnSpc>
                        <a:spcAft>
                          <a:spcPts val="9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endParaRPr lang="ru-RU" sz="2400" b="0" kern="1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ts val="1800"/>
                        </a:lnSpc>
                        <a:spcAft>
                          <a:spcPts val="9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800" b="1" kern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«Лови ошибку»</a:t>
                      </a:r>
                      <a:r>
                        <a:rPr lang="ru-RU" sz="2800" b="0" kern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 </a:t>
                      </a:r>
                      <a:r>
                        <a:rPr lang="ru-RU" sz="2400" b="0" kern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поиск намеренно допущенных ошибок в тексте для развития критического мышления и внимательности. </a:t>
                      </a:r>
                      <a:endParaRPr lang="ru-RU" sz="2400" b="0" kern="1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4068148"/>
                  </a:ext>
                </a:extLst>
              </a:tr>
            </a:tbl>
          </a:graphicData>
        </a:graphic>
      </p:graphicFrame>
      <p:pic>
        <p:nvPicPr>
          <p:cNvPr id="5" name="Рисунок 4" descr="Изображение выглядит как текст, книга, письмо, блокно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B30A5CC-BA7A-9F1D-8621-3D4738DEE1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8028" y="5187652"/>
            <a:ext cx="2571750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522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256456"/>
          </a:xfrm>
        </p:spPr>
        <p:txBody>
          <a:bodyPr rtlCol="0">
            <a:normAutofit fontScale="90000"/>
          </a:bodyPr>
          <a:lstStyle/>
          <a:p>
            <a:pPr rtl="0"/>
            <a:endParaRPr lang="ru-RU" dirty="0">
              <a:latin typeface="Calibri" panose="020F0502020204030204" pitchFamily="34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4DA48E00-0E66-EEDA-AD67-041162391C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8106777"/>
              </p:ext>
            </p:extLst>
          </p:nvPr>
        </p:nvGraphicFramePr>
        <p:xfrm>
          <a:off x="405780" y="332656"/>
          <a:ext cx="11593288" cy="74549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6823897">
                  <a:extLst>
                    <a:ext uri="{9D8B030D-6E8A-4147-A177-3AD203B41FA5}">
                      <a16:colId xmlns:a16="http://schemas.microsoft.com/office/drawing/2014/main" val="1885584784"/>
                    </a:ext>
                  </a:extLst>
                </a:gridCol>
                <a:gridCol w="4769391">
                  <a:extLst>
                    <a:ext uri="{9D8B030D-6E8A-4147-A177-3AD203B41FA5}">
                      <a16:colId xmlns:a16="http://schemas.microsoft.com/office/drawing/2014/main" val="2934747378"/>
                    </a:ext>
                  </a:extLst>
                </a:gridCol>
              </a:tblGrid>
              <a:tr h="6525344">
                <a:tc>
                  <a:txBody>
                    <a:bodyPr/>
                    <a:lstStyle/>
                    <a:p>
                      <a:pPr marL="304747" marR="0" lvl="0" indent="-304747" algn="ctr" defTabSz="1218987" rtl="0" eaLnBrk="1" fontAlgn="auto" latinLnBrk="0" hangingPunct="1">
                        <a:lnSpc>
                          <a:spcPts val="2100"/>
                        </a:lnSpc>
                        <a:spcBef>
                          <a:spcPts val="1866"/>
                        </a:spcBef>
                        <a:spcAft>
                          <a:spcPts val="750"/>
                        </a:spcAft>
                        <a:buClr>
                          <a:srgbClr val="51C3F9">
                            <a:lumMod val="50000"/>
                          </a:srgbClr>
                        </a:buClr>
                        <a:buSzPct val="100000"/>
                        <a:buFont typeface="Arial" pitchFamily="34" charset="0"/>
                        <a:buNone/>
                        <a:tabLst/>
                        <a:defRPr/>
                      </a:pPr>
                      <a:endParaRPr kumimoji="0" lang="ru-RU" sz="32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04747" marR="0" lvl="0" indent="-304747" algn="ctr" defTabSz="1218987" rtl="0" eaLnBrk="1" fontAlgn="auto" latinLnBrk="0" hangingPunct="1">
                        <a:lnSpc>
                          <a:spcPts val="2100"/>
                        </a:lnSpc>
                        <a:spcBef>
                          <a:spcPts val="1866"/>
                        </a:spcBef>
                        <a:spcAft>
                          <a:spcPts val="750"/>
                        </a:spcAft>
                        <a:buClr>
                          <a:srgbClr val="51C3F9">
                            <a:lumMod val="50000"/>
                          </a:srgbClr>
                        </a:buClr>
                        <a:buSzPct val="100000"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3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Приёмы после чтения</a:t>
                      </a:r>
                      <a:endParaRPr kumimoji="0" lang="ru-RU" sz="32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 defTabSz="1218987" rtl="0" eaLnBrk="1" fontAlgn="auto" latinLnBrk="0" hangingPunct="1">
                        <a:lnSpc>
                          <a:spcPts val="1800"/>
                        </a:lnSpc>
                        <a:spcBef>
                          <a:spcPts val="1866"/>
                        </a:spcBef>
                        <a:spcAft>
                          <a:spcPts val="900"/>
                        </a:spcAft>
                        <a:buClr>
                          <a:srgbClr val="51C3F9">
                            <a:lumMod val="50000"/>
                          </a:srgbClr>
                        </a:buClr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  <a:defRPr/>
                      </a:pPr>
                      <a:r>
                        <a:rPr kumimoji="0" lang="ru-RU" sz="2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63A537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Составление плана:</a:t>
                      </a:r>
                      <a:r>
                        <a:rPr kumimoji="0" lang="ru-RU" sz="2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63A537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ru-RU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63A537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деление текста на смысловые части и формулировка пункта плана для каждой части.</a:t>
                      </a:r>
                      <a:endParaRPr kumimoji="0" lang="ru-RU" sz="2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63A537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 defTabSz="1218987" rtl="0" eaLnBrk="1" fontAlgn="auto" latinLnBrk="0" hangingPunct="1">
                        <a:lnSpc>
                          <a:spcPts val="1800"/>
                        </a:lnSpc>
                        <a:spcBef>
                          <a:spcPts val="1866"/>
                        </a:spcBef>
                        <a:spcAft>
                          <a:spcPts val="900"/>
                        </a:spcAft>
                        <a:buClr>
                          <a:srgbClr val="51C3F9">
                            <a:lumMod val="50000"/>
                          </a:srgbClr>
                        </a:buClr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  <a:defRPr/>
                      </a:pPr>
                      <a:r>
                        <a:rPr kumimoji="0" lang="ru-RU" sz="2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63A537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Пересказ:</a:t>
                      </a:r>
                      <a:r>
                        <a:rPr kumimoji="0" lang="ru-RU" sz="2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63A537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ru-RU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63A537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к пересказу текста, подробное или выборочное изложение.</a:t>
                      </a:r>
                      <a:endParaRPr kumimoji="0" lang="ru-RU" sz="2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63A537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 defTabSz="1218987" rtl="0" eaLnBrk="1" fontAlgn="auto" latinLnBrk="0" hangingPunct="1">
                        <a:lnSpc>
                          <a:spcPts val="1800"/>
                        </a:lnSpc>
                        <a:spcBef>
                          <a:spcPts val="1866"/>
                        </a:spcBef>
                        <a:spcAft>
                          <a:spcPts val="900"/>
                        </a:spcAft>
                        <a:buClr>
                          <a:srgbClr val="51C3F9">
                            <a:lumMod val="50000"/>
                          </a:srgbClr>
                        </a:buClr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  <a:defRPr/>
                      </a:pPr>
                      <a:r>
                        <a:rPr kumimoji="0" lang="ru-RU" sz="28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63A537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Озаглавливание</a:t>
                      </a:r>
                      <a:r>
                        <a:rPr kumimoji="0" lang="ru-RU" sz="2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63A537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kumimoji="0" lang="ru-RU" sz="2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63A537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ru-RU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63A537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придумывание названия для всего текста или его частей.</a:t>
                      </a:r>
                      <a:endParaRPr kumimoji="0" lang="ru-RU" sz="2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63A537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 defTabSz="1218987" rtl="0" eaLnBrk="1" fontAlgn="auto" latinLnBrk="0" hangingPunct="1">
                        <a:lnSpc>
                          <a:spcPts val="1800"/>
                        </a:lnSpc>
                        <a:spcBef>
                          <a:spcPts val="1866"/>
                        </a:spcBef>
                        <a:spcAft>
                          <a:spcPts val="900"/>
                        </a:spcAft>
                        <a:buClr>
                          <a:srgbClr val="51C3F9">
                            <a:lumMod val="50000"/>
                          </a:srgbClr>
                        </a:buClr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  <a:defRPr/>
                      </a:pPr>
                      <a:r>
                        <a:rPr kumimoji="0" lang="ru-RU" sz="2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63A537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с наглядностью:</a:t>
                      </a:r>
                      <a:r>
                        <a:rPr kumimoji="0" lang="ru-RU" sz="2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63A537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ru-RU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63A537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подбор иллюстраций к тексту или составление диафильма по его частям.</a:t>
                      </a:r>
                      <a:endParaRPr kumimoji="0" lang="ru-RU" sz="2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63A537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 defTabSz="1218987" rtl="0" eaLnBrk="1" fontAlgn="auto" latinLnBrk="0" hangingPunct="1">
                        <a:lnSpc>
                          <a:spcPts val="1800"/>
                        </a:lnSpc>
                        <a:spcBef>
                          <a:spcPts val="1866"/>
                        </a:spcBef>
                        <a:spcAft>
                          <a:spcPts val="900"/>
                        </a:spcAft>
                        <a:buClr>
                          <a:srgbClr val="51C3F9">
                            <a:lumMod val="50000"/>
                          </a:srgbClr>
                        </a:buClr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  <a:defRPr/>
                      </a:pPr>
                      <a:r>
                        <a:rPr kumimoji="0" lang="ru-RU" sz="2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63A537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Творческие задания:</a:t>
                      </a:r>
                      <a:r>
                        <a:rPr kumimoji="0" lang="ru-RU" sz="2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63A537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ru-RU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63A537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составление кроссвордов, </a:t>
                      </a:r>
                      <a:r>
                        <a:rPr kumimoji="0" lang="ru-RU" sz="24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63A537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синквейнов</a:t>
                      </a:r>
                      <a:r>
                        <a:rPr kumimoji="0" lang="ru-RU" sz="2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63A537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ребусов,  загадок по тексту,  написание мини-сочинений. </a:t>
                      </a:r>
                    </a:p>
                    <a:p>
                      <a:pPr marL="0" marR="0" lvl="0" indent="0" algn="ctr" defTabSz="1218987" rtl="0" eaLnBrk="1" fontAlgn="auto" latinLnBrk="0" hangingPunct="1">
                        <a:lnSpc>
                          <a:spcPts val="1800"/>
                        </a:lnSpc>
                        <a:spcBef>
                          <a:spcPts val="1866"/>
                        </a:spcBef>
                        <a:spcAft>
                          <a:spcPts val="900"/>
                        </a:spcAft>
                        <a:buClr>
                          <a:srgbClr val="51C3F9">
                            <a:lumMod val="50000"/>
                          </a:srgbClr>
                        </a:buClr>
                        <a:buSzPts val="1000"/>
                        <a:buFont typeface="Arial" pitchFamily="34" charset="0"/>
                        <a:buNone/>
                        <a:tabLst>
                          <a:tab pos="457200" algn="l"/>
                        </a:tabLst>
                        <a:defRPr/>
                      </a:pPr>
                      <a:endParaRPr kumimoji="0" lang="ru-RU" sz="28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63A537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1932368"/>
                  </a:ext>
                </a:extLst>
              </a:tr>
            </a:tbl>
          </a:graphicData>
        </a:graphic>
      </p:graphicFrame>
      <p:pic>
        <p:nvPicPr>
          <p:cNvPr id="9" name="Рисунок 8" descr="Изображение выглядит как мультфильм, искусство, сравнение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5F9B5426-229F-0977-050D-852157298C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3040" y="1988840"/>
            <a:ext cx="4774200" cy="3576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76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768624"/>
          </a:xfrm>
        </p:spPr>
        <p:txBody>
          <a:bodyPr rtlCol="0">
            <a:noAutofit/>
          </a:bodyPr>
          <a:lstStyle/>
          <a:p>
            <a:pPr algn="ctr" rtl="0"/>
            <a:r>
              <a:rPr lang="ru-RU" sz="3200" b="1" i="0" dirty="0">
                <a:solidFill>
                  <a:srgbClr val="FF0000"/>
                </a:solidFill>
                <a:effectLst/>
                <a:latin typeface="+mj-lt"/>
              </a:rPr>
              <a:t>Приём «</a:t>
            </a:r>
            <a:r>
              <a:rPr lang="ru-RU" sz="3200" b="1" i="0" dirty="0" err="1">
                <a:solidFill>
                  <a:srgbClr val="FF0000"/>
                </a:solidFill>
                <a:effectLst/>
                <a:latin typeface="+mj-lt"/>
              </a:rPr>
              <a:t>инсерт</a:t>
            </a:r>
            <a:r>
              <a:rPr lang="ru-RU" sz="3200" b="1" i="0" dirty="0">
                <a:solidFill>
                  <a:srgbClr val="FF0000"/>
                </a:solidFill>
                <a:effectLst/>
                <a:latin typeface="+mj-lt"/>
              </a:rPr>
              <a:t>» (INSERT) </a:t>
            </a:r>
            <a:b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</a:br>
            <a:r>
              <a:rPr lang="ru-RU" sz="3200" b="1" i="0" dirty="0">
                <a:solidFill>
                  <a:schemeClr val="accent1">
                    <a:lumMod val="50000"/>
                  </a:schemeClr>
                </a:solidFill>
                <a:effectLst/>
                <a:latin typeface="+mj-lt"/>
              </a:rPr>
              <a:t> М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етод активного чтения с пометками для осмысления текста, часть технологии развития критического мышления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4771" y="2219907"/>
            <a:ext cx="10507294" cy="4047430"/>
          </a:xfrm>
        </p:spPr>
        <p:txBody>
          <a:bodyPr rtlCol="0">
            <a:normAutofit fontScale="85000" lnSpcReduction="20000"/>
          </a:bodyPr>
          <a:lstStyle/>
          <a:p>
            <a:pPr marL="0" indent="0" rtl="0">
              <a:buNone/>
            </a:pPr>
            <a:r>
              <a:rPr lang="ru-RU" sz="2800" b="1" i="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</a:rPr>
              <a:t>   </a:t>
            </a:r>
            <a:r>
              <a:rPr lang="ru-RU" sz="2800" b="1" i="0" dirty="0">
                <a:solidFill>
                  <a:schemeClr val="accent2">
                    <a:lumMod val="50000"/>
                  </a:schemeClr>
                </a:solidFill>
                <a:effectLst/>
                <a:latin typeface="+mn-lt"/>
              </a:rPr>
              <a:t>Маркировка текста специальными знаками по ходу чтения для выделения новой информации, противоречий или вопросов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. </a:t>
            </a:r>
            <a:r>
              <a:rPr lang="ru-RU" sz="2800" b="1" i="0" dirty="0">
                <a:solidFill>
                  <a:schemeClr val="accent2">
                    <a:lumMod val="50000"/>
                  </a:schemeClr>
                </a:solidFill>
                <a:effectLst/>
                <a:latin typeface="+mn-lt"/>
              </a:rPr>
              <a:t>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С</a:t>
            </a:r>
            <a:r>
              <a:rPr lang="ru-RU" sz="2800" b="1" i="0" dirty="0">
                <a:solidFill>
                  <a:schemeClr val="accent2">
                    <a:lumMod val="50000"/>
                  </a:schemeClr>
                </a:solidFill>
                <a:effectLst/>
                <a:latin typeface="+mn-lt"/>
              </a:rPr>
              <a:t>пособствует более глубокому и внимательному анализу информации. 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63A537">
                    <a:lumMod val="50000"/>
                  </a:srgb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Приём помогает сравнивать новую информацию с уже имеющимися знаниями, анализировать её и задавать вопросы.</a:t>
            </a:r>
            <a:r>
              <a:rPr kumimoji="0" lang="ru-RU" sz="3100" i="0" u="none" strike="noStrike" kern="1200" cap="none" spc="0" normalizeH="0" baseline="0" noProof="0" dirty="0">
                <a:ln>
                  <a:noFill/>
                </a:ln>
                <a:solidFill>
                  <a:srgbClr val="63A537">
                    <a:lumMod val="50000"/>
                  </a:srgb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 </a:t>
            </a:r>
            <a:endParaRPr lang="ru-RU" sz="3100" i="0" dirty="0">
              <a:solidFill>
                <a:schemeClr val="accent2">
                  <a:lumMod val="50000"/>
                </a:schemeClr>
              </a:solidFill>
              <a:effectLst/>
              <a:latin typeface="+mn-lt"/>
            </a:endParaRPr>
          </a:p>
          <a:p>
            <a:pPr marL="0" indent="0" algn="ctr" rtl="0">
              <a:buNone/>
            </a:pP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  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знакомая информация       </a:t>
            </a:r>
          </a:p>
          <a:p>
            <a:pPr marL="0" indent="0" algn="ctr" rtl="0">
              <a:buNone/>
            </a:pPr>
            <a:r>
              <a:rPr lang="ru-RU" sz="44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!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  новая и важная информация</a:t>
            </a:r>
          </a:p>
          <a:p>
            <a:pPr marL="0" indent="0" algn="ctr" rtl="0">
              <a:buNone/>
            </a:pP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 ?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непонятно, хочу узнать больше</a:t>
            </a:r>
          </a:p>
          <a:p>
            <a:pPr marL="0" indent="0" algn="ctr" rtl="0">
              <a:buNone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                связь с уже имеющимися знаниями</a:t>
            </a:r>
          </a:p>
        </p:txBody>
      </p:sp>
      <p:pic>
        <p:nvPicPr>
          <p:cNvPr id="1026" name="Picture 2" descr="A tick within a box">
            <a:extLst>
              <a:ext uri="{FF2B5EF4-FFF2-40B4-BE49-F238E27FC236}">
                <a16:creationId xmlns:a16="http://schemas.microsoft.com/office/drawing/2014/main" id="{A3E8BAFE-0E82-AFCC-4DD2-2C5D6F938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212" y="4149080"/>
            <a:ext cx="504056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нак ''минус'' 3">
            <a:extLst>
              <a:ext uri="{FF2B5EF4-FFF2-40B4-BE49-F238E27FC236}">
                <a16:creationId xmlns:a16="http://schemas.microsoft.com/office/drawing/2014/main" id="{196B711F-E832-3C7B-D500-F4F871A32FDE}"/>
              </a:ext>
            </a:extLst>
          </p:cNvPr>
          <p:cNvSpPr/>
          <p:nvPr/>
        </p:nvSpPr>
        <p:spPr>
          <a:xfrm>
            <a:off x="4294212" y="5805264"/>
            <a:ext cx="282204" cy="318057"/>
          </a:xfrm>
          <a:prstGeom prst="mathMin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n w="762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84067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EA2E51-CBCE-3D9E-F89F-48CC374AA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DBBD77-9D37-CDB7-8C8A-CD18FB3AA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876" y="76200"/>
            <a:ext cx="10157354" cy="1264568"/>
          </a:xfrm>
        </p:spPr>
        <p:txBody>
          <a:bodyPr rtlCol="0">
            <a:noAutofit/>
          </a:bodyPr>
          <a:lstStyle/>
          <a:p>
            <a:pPr rtl="0"/>
            <a:r>
              <a:rPr lang="ru-RU" sz="2800" b="1" dirty="0">
                <a:solidFill>
                  <a:srgbClr val="FF0000"/>
                </a:solidFill>
                <a:latin typeface="+mj-lt"/>
              </a:rPr>
              <a:t>     </a:t>
            </a:r>
            <a:r>
              <a:rPr lang="ru-RU" sz="3200" b="1" dirty="0">
                <a:solidFill>
                  <a:srgbClr val="FF0000"/>
                </a:solidFill>
                <a:latin typeface="+mj-lt"/>
              </a:rPr>
              <a:t>Примеры заданий из открытого банка ФИПИ  </a:t>
            </a:r>
            <a:br>
              <a:rPr lang="ru-RU" sz="3200" b="1" dirty="0">
                <a:solidFill>
                  <a:srgbClr val="FF0000"/>
                </a:solidFill>
                <a:latin typeface="+mj-lt"/>
              </a:rPr>
            </a:br>
            <a:r>
              <a:rPr lang="ru-RU" sz="3200" b="1" dirty="0">
                <a:solidFill>
                  <a:srgbClr val="FF0000"/>
                </a:solidFill>
                <a:latin typeface="+mj-lt"/>
              </a:rPr>
              <a:t>                    ( понимание и интерпретация)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3F4211-5CEC-F54D-A1CE-14DDFCF8A9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772" y="1340768"/>
            <a:ext cx="11521280" cy="5441032"/>
          </a:xfrm>
        </p:spPr>
        <p:txBody>
          <a:bodyPr rtlCol="0">
            <a:normAutofit/>
          </a:bodyPr>
          <a:lstStyle/>
          <a:p>
            <a:pPr marL="0" indent="0" rtl="0">
              <a:buNone/>
            </a:pPr>
            <a:r>
              <a:rPr lang="ru-RU" sz="2800" b="1" i="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</a:rPr>
              <a:t>   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grpSp>
        <p:nvGrpSpPr>
          <p:cNvPr id="4" name="Group 8">
            <a:extLst>
              <a:ext uri="{FF2B5EF4-FFF2-40B4-BE49-F238E27FC236}">
                <a16:creationId xmlns:a16="http://schemas.microsoft.com/office/drawing/2014/main" id="{46B87A78-AF80-EB60-3733-31C2820E7602}"/>
              </a:ext>
            </a:extLst>
          </p:cNvPr>
          <p:cNvGrpSpPr>
            <a:grpSpLocks/>
          </p:cNvGrpSpPr>
          <p:nvPr/>
        </p:nvGrpSpPr>
        <p:grpSpPr>
          <a:xfrm>
            <a:off x="765820" y="1376772"/>
            <a:ext cx="10661410" cy="2088232"/>
            <a:chOff x="4762" y="4762"/>
            <a:chExt cx="5076190" cy="1496695"/>
          </a:xfrm>
        </p:grpSpPr>
        <p:pic>
          <p:nvPicPr>
            <p:cNvPr id="5" name="Image 9">
              <a:extLst>
                <a:ext uri="{FF2B5EF4-FFF2-40B4-BE49-F238E27FC236}">
                  <a16:creationId xmlns:a16="http://schemas.microsoft.com/office/drawing/2014/main" id="{0F84F241-D3FB-1C95-82A2-64F68D65787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4205" y="137713"/>
              <a:ext cx="4796749" cy="1267526"/>
            </a:xfrm>
            <a:prstGeom prst="rect">
              <a:avLst/>
            </a:prstGeom>
          </p:spPr>
        </p:pic>
        <p:sp>
          <p:nvSpPr>
            <p:cNvPr id="6" name="Graphic 10">
              <a:extLst>
                <a:ext uri="{FF2B5EF4-FFF2-40B4-BE49-F238E27FC236}">
                  <a16:creationId xmlns:a16="http://schemas.microsoft.com/office/drawing/2014/main" id="{7FE62A71-42C7-D297-86BC-2E5C575B917C}"/>
                </a:ext>
              </a:extLst>
            </p:cNvPr>
            <p:cNvSpPr/>
            <p:nvPr/>
          </p:nvSpPr>
          <p:spPr>
            <a:xfrm>
              <a:off x="4762" y="4762"/>
              <a:ext cx="5076190" cy="1496695"/>
            </a:xfrm>
            <a:custGeom>
              <a:avLst/>
              <a:gdLst/>
              <a:ahLst/>
              <a:cxnLst/>
              <a:rect l="l" t="t" r="r" b="b"/>
              <a:pathLst>
                <a:path w="5076190" h="1496695">
                  <a:moveTo>
                    <a:pt x="0" y="1496695"/>
                  </a:moveTo>
                  <a:lnTo>
                    <a:pt x="5076062" y="1496695"/>
                  </a:lnTo>
                  <a:lnTo>
                    <a:pt x="5076062" y="0"/>
                  </a:lnTo>
                  <a:lnTo>
                    <a:pt x="0" y="0"/>
                  </a:lnTo>
                  <a:lnTo>
                    <a:pt x="0" y="1496695"/>
                  </a:lnTo>
                  <a:close/>
                </a:path>
              </a:pathLst>
            </a:custGeom>
            <a:ln w="9525">
              <a:solidFill>
                <a:srgbClr val="4471C4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7" name="Group 11">
            <a:extLst>
              <a:ext uri="{FF2B5EF4-FFF2-40B4-BE49-F238E27FC236}">
                <a16:creationId xmlns:a16="http://schemas.microsoft.com/office/drawing/2014/main" id="{9859DF33-244A-5FE1-66F5-7FB68659219C}"/>
              </a:ext>
            </a:extLst>
          </p:cNvPr>
          <p:cNvGrpSpPr>
            <a:grpSpLocks/>
          </p:cNvGrpSpPr>
          <p:nvPr/>
        </p:nvGrpSpPr>
        <p:grpSpPr>
          <a:xfrm>
            <a:off x="765820" y="3682619"/>
            <a:ext cx="10661410" cy="2914733"/>
            <a:chOff x="4762" y="4762"/>
            <a:chExt cx="5108575" cy="2503805"/>
          </a:xfrm>
        </p:grpSpPr>
        <p:pic>
          <p:nvPicPr>
            <p:cNvPr id="8" name="Image 12">
              <a:extLst>
                <a:ext uri="{FF2B5EF4-FFF2-40B4-BE49-F238E27FC236}">
                  <a16:creationId xmlns:a16="http://schemas.microsoft.com/office/drawing/2014/main" id="{5E8EA861-1942-8D8E-1E27-B1F1E2C72D37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5914" y="119301"/>
              <a:ext cx="4833326" cy="2343250"/>
            </a:xfrm>
            <a:prstGeom prst="rect">
              <a:avLst/>
            </a:prstGeom>
          </p:spPr>
        </p:pic>
        <p:sp>
          <p:nvSpPr>
            <p:cNvPr id="9" name="Graphic 13">
              <a:extLst>
                <a:ext uri="{FF2B5EF4-FFF2-40B4-BE49-F238E27FC236}">
                  <a16:creationId xmlns:a16="http://schemas.microsoft.com/office/drawing/2014/main" id="{A6D312A2-F5DD-43B6-7923-B5343BFBA74B}"/>
                </a:ext>
              </a:extLst>
            </p:cNvPr>
            <p:cNvSpPr/>
            <p:nvPr/>
          </p:nvSpPr>
          <p:spPr>
            <a:xfrm>
              <a:off x="4762" y="4762"/>
              <a:ext cx="5108575" cy="2503805"/>
            </a:xfrm>
            <a:custGeom>
              <a:avLst/>
              <a:gdLst/>
              <a:ahLst/>
              <a:cxnLst/>
              <a:rect l="l" t="t" r="r" b="b"/>
              <a:pathLst>
                <a:path w="5108575" h="2503805">
                  <a:moveTo>
                    <a:pt x="0" y="2503805"/>
                  </a:moveTo>
                  <a:lnTo>
                    <a:pt x="5108066" y="2503805"/>
                  </a:lnTo>
                  <a:lnTo>
                    <a:pt x="5108066" y="0"/>
                  </a:lnTo>
                  <a:lnTo>
                    <a:pt x="0" y="0"/>
                  </a:lnTo>
                  <a:lnTo>
                    <a:pt x="0" y="2503805"/>
                  </a:lnTo>
                  <a:close/>
                </a:path>
              </a:pathLst>
            </a:custGeom>
            <a:ln w="9525">
              <a:solidFill>
                <a:srgbClr val="4471C4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397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67CA90-1BB4-608B-B9D2-564A05422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8B710B-31DC-C50A-5385-9CC081C26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9876" y="260648"/>
            <a:ext cx="10157354" cy="1080120"/>
          </a:xfrm>
        </p:spPr>
        <p:txBody>
          <a:bodyPr rtlCol="0">
            <a:noAutofit/>
          </a:bodyPr>
          <a:lstStyle/>
          <a:p>
            <a:pPr algn="ctr" rtl="0"/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Примеры заданий из открытого банка ФИПИ</a:t>
            </a:r>
            <a:b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</a:b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( понимание и интерпретация)</a:t>
            </a:r>
            <a:endParaRPr lang="ru-RU" sz="36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98A502-9D12-9D4E-E64A-4DC9078AC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772" y="1556792"/>
            <a:ext cx="11521280" cy="5225008"/>
          </a:xfrm>
        </p:spPr>
        <p:txBody>
          <a:bodyPr rtlCol="0">
            <a:normAutofit/>
          </a:bodyPr>
          <a:lstStyle/>
          <a:p>
            <a:pPr marL="0" indent="0" rtl="0">
              <a:buNone/>
            </a:pPr>
            <a:r>
              <a:rPr lang="ru-RU" sz="2800" b="1" i="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</a:rPr>
              <a:t>   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grpSp>
        <p:nvGrpSpPr>
          <p:cNvPr id="11" name="Group 17">
            <a:extLst>
              <a:ext uri="{FF2B5EF4-FFF2-40B4-BE49-F238E27FC236}">
                <a16:creationId xmlns:a16="http://schemas.microsoft.com/office/drawing/2014/main" id="{57B38A7F-A870-55F5-6C02-FD65FAC2DE2D}"/>
              </a:ext>
            </a:extLst>
          </p:cNvPr>
          <p:cNvGrpSpPr>
            <a:grpSpLocks/>
          </p:cNvGrpSpPr>
          <p:nvPr/>
        </p:nvGrpSpPr>
        <p:grpSpPr>
          <a:xfrm>
            <a:off x="458859" y="1348142"/>
            <a:ext cx="10873208" cy="2080858"/>
            <a:chOff x="4762" y="4762"/>
            <a:chExt cx="4761230" cy="1332230"/>
          </a:xfrm>
        </p:grpSpPr>
        <p:pic>
          <p:nvPicPr>
            <p:cNvPr id="12" name="Image 18">
              <a:extLst>
                <a:ext uri="{FF2B5EF4-FFF2-40B4-BE49-F238E27FC236}">
                  <a16:creationId xmlns:a16="http://schemas.microsoft.com/office/drawing/2014/main" id="{60EB30EB-A725-0268-6978-027AEBD6455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631" y="78241"/>
              <a:ext cx="4614257" cy="1176246"/>
            </a:xfrm>
            <a:prstGeom prst="rect">
              <a:avLst/>
            </a:prstGeom>
          </p:spPr>
        </p:pic>
        <p:sp>
          <p:nvSpPr>
            <p:cNvPr id="13" name="Graphic 19">
              <a:extLst>
                <a:ext uri="{FF2B5EF4-FFF2-40B4-BE49-F238E27FC236}">
                  <a16:creationId xmlns:a16="http://schemas.microsoft.com/office/drawing/2014/main" id="{D97372F9-9617-EBDF-4FD0-EFD5A6CEEBFB}"/>
                </a:ext>
              </a:extLst>
            </p:cNvPr>
            <p:cNvSpPr/>
            <p:nvPr/>
          </p:nvSpPr>
          <p:spPr>
            <a:xfrm>
              <a:off x="4762" y="4762"/>
              <a:ext cx="4761230" cy="1332230"/>
            </a:xfrm>
            <a:custGeom>
              <a:avLst/>
              <a:gdLst/>
              <a:ahLst/>
              <a:cxnLst/>
              <a:rect l="l" t="t" r="r" b="b"/>
              <a:pathLst>
                <a:path w="4761230" h="1332230">
                  <a:moveTo>
                    <a:pt x="0" y="1332229"/>
                  </a:moveTo>
                  <a:lnTo>
                    <a:pt x="4760976" y="1332229"/>
                  </a:lnTo>
                  <a:lnTo>
                    <a:pt x="4760976" y="0"/>
                  </a:lnTo>
                  <a:lnTo>
                    <a:pt x="0" y="0"/>
                  </a:lnTo>
                  <a:lnTo>
                    <a:pt x="0" y="1332229"/>
                  </a:lnTo>
                  <a:close/>
                </a:path>
              </a:pathLst>
            </a:custGeom>
            <a:ln w="9524">
              <a:solidFill>
                <a:srgbClr val="4471C4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7" name="Textbox 22">
            <a:extLst>
              <a:ext uri="{FF2B5EF4-FFF2-40B4-BE49-F238E27FC236}">
                <a16:creationId xmlns:a16="http://schemas.microsoft.com/office/drawing/2014/main" id="{0C9D5316-A8E9-F5A0-CE6B-DC922D86E587}"/>
              </a:ext>
            </a:extLst>
          </p:cNvPr>
          <p:cNvSpPr txBox="1">
            <a:spLocks/>
          </p:cNvSpPr>
          <p:nvPr/>
        </p:nvSpPr>
        <p:spPr bwMode="auto">
          <a:xfrm>
            <a:off x="5975359" y="4822304"/>
            <a:ext cx="304800" cy="176213"/>
          </a:xfrm>
          <a:prstGeom prst="rect">
            <a:avLst/>
          </a:prstGeom>
          <a:noFill/>
          <a:ln w="6308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8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23">
            <a:extLst>
              <a:ext uri="{FF2B5EF4-FFF2-40B4-BE49-F238E27FC236}">
                <a16:creationId xmlns:a16="http://schemas.microsoft.com/office/drawing/2014/main" id="{EBA03078-12A0-EB33-1DBC-45C4397B2982}"/>
              </a:ext>
            </a:extLst>
          </p:cNvPr>
          <p:cNvSpPr txBox="1">
            <a:spLocks/>
          </p:cNvSpPr>
          <p:nvPr/>
        </p:nvSpPr>
        <p:spPr bwMode="auto">
          <a:xfrm>
            <a:off x="5975359" y="4365104"/>
            <a:ext cx="304800" cy="174625"/>
          </a:xfrm>
          <a:prstGeom prst="rect">
            <a:avLst/>
          </a:prstGeom>
          <a:noFill/>
          <a:ln w="6308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9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7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50AC5F1F-14E3-2964-38F5-9CA8F51609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84" y="4365104"/>
            <a:ext cx="12188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B361810F-975D-5945-10B7-8E08BBC320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688" y="3456324"/>
            <a:ext cx="10537566" cy="324704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5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5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5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5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5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5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5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5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5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5800" algn="l"/>
              </a:tabLst>
            </a:pPr>
            <a:endParaRPr kumimoji="0" lang="ru-RU" alt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5800" algn="l"/>
              </a:tabLst>
            </a:pP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Придумайте три вопроса к тексту 1, которые начинаются со слов «каково значение»,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5800" algn="l"/>
              </a:tabLst>
            </a:pPr>
            <a:r>
              <a:rPr kumimoji="0" lang="ru-RU" alt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«почему» и «в чём особенность» и отражают его содержание.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5800" algn="l"/>
              </a:tabLst>
            </a:pP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Ответ:</a:t>
            </a:r>
            <a:endParaRPr kumimoji="0" lang="ru-RU" altLang="ru-RU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5800" algn="l"/>
              </a:tabLst>
            </a:pPr>
            <a:r>
              <a:rPr kumimoji="0" lang="ru-RU" altLang="ru-RU" sz="20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 Каково значение	</a:t>
            </a:r>
            <a:endParaRPr kumimoji="0" lang="ru-RU" altLang="ru-RU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5800" algn="l"/>
              </a:tabLst>
            </a:pPr>
            <a:r>
              <a:rPr kumimoji="0" lang="ru-RU" altLang="ru-RU" sz="20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	? </a:t>
            </a:r>
            <a:endParaRPr kumimoji="0" lang="ru-RU" altLang="ru-RU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5800" algn="l"/>
              </a:tabLst>
            </a:pPr>
            <a:r>
              <a:rPr kumimoji="0" lang="ru-RU" altLang="ru-RU" sz="20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 Почему	</a:t>
            </a:r>
            <a:endParaRPr kumimoji="0" lang="ru-RU" altLang="ru-RU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5800" algn="l"/>
              </a:tabLst>
            </a:pPr>
            <a:r>
              <a:rPr kumimoji="0" lang="ru-RU" altLang="ru-RU" sz="20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	? </a:t>
            </a:r>
            <a:endParaRPr kumimoji="0" lang="ru-RU" altLang="ru-RU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5800" algn="l"/>
              </a:tabLst>
            </a:pPr>
            <a:r>
              <a:rPr kumimoji="0" lang="ru-RU" altLang="ru-RU" sz="20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 В чём особенность	</a:t>
            </a:r>
            <a:endParaRPr kumimoji="0" lang="ru-RU" altLang="ru-RU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5800" algn="l"/>
              </a:tabLst>
            </a:pPr>
            <a:r>
              <a:rPr kumimoji="0" lang="ru-RU" altLang="ru-RU" sz="20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	? </a:t>
            </a:r>
            <a:endParaRPr kumimoji="0" lang="ru-RU" altLang="ru-RU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5800" algn="l"/>
              </a:tabLst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88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A7EE9-A75F-954F-ACC7-00FC6F6DC3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C5BB89-49C0-2555-A7E6-CA12BF6FC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756" y="260648"/>
            <a:ext cx="11737304" cy="1440160"/>
          </a:xfrm>
        </p:spPr>
        <p:txBody>
          <a:bodyPr rtlCol="0">
            <a:noAutofit/>
          </a:bodyPr>
          <a:lstStyle/>
          <a:p>
            <a:pPr algn="ctr" rtl="0"/>
            <a:br>
              <a:rPr lang="ru-RU" sz="3600" b="1" dirty="0">
                <a:latin typeface="+mj-lt"/>
              </a:rPr>
            </a:br>
            <a:br>
              <a:rPr lang="ru-RU" sz="3600" b="1" dirty="0">
                <a:latin typeface="+mj-lt"/>
              </a:rPr>
            </a:br>
            <a:br>
              <a:rPr lang="ru-RU" sz="3600" b="1" dirty="0">
                <a:latin typeface="+mj-lt"/>
              </a:rPr>
            </a:br>
            <a:r>
              <a:rPr lang="ru-RU" sz="3600" b="1" dirty="0">
                <a:solidFill>
                  <a:srgbClr val="FF0000"/>
                </a:solidFill>
                <a:latin typeface="+mj-lt"/>
              </a:rPr>
              <a:t>Умение преобразовывать текстовую  информацию с учётом целей дальнейшего использования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642FE39-8B75-E46A-DE67-9F2F63F44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772" y="1556792"/>
            <a:ext cx="11521280" cy="5225008"/>
          </a:xfrm>
        </p:spPr>
        <p:txBody>
          <a:bodyPr rtlCol="0">
            <a:normAutofit/>
          </a:bodyPr>
          <a:lstStyle/>
          <a:p>
            <a:pPr marL="0" indent="0" rtl="0">
              <a:buNone/>
            </a:pPr>
            <a:r>
              <a:rPr lang="ru-RU" sz="2800" b="1" i="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</a:rPr>
              <a:t>   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6" name="Рисунок 5" descr="Молодой мальчик с рукой на лицом">
            <a:extLst>
              <a:ext uri="{FF2B5EF4-FFF2-40B4-BE49-F238E27FC236}">
                <a16:creationId xmlns:a16="http://schemas.microsoft.com/office/drawing/2014/main" id="{945E43BA-0A4A-2246-0919-341D81CB48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36" y="3685528"/>
            <a:ext cx="936104" cy="3064477"/>
          </a:xfrm>
          <a:prstGeom prst="rect">
            <a:avLst/>
          </a:prstGeom>
        </p:spPr>
      </p:pic>
      <p:sp>
        <p:nvSpPr>
          <p:cNvPr id="7" name="Пузырек для мыслей: облако 6">
            <a:extLst>
              <a:ext uri="{FF2B5EF4-FFF2-40B4-BE49-F238E27FC236}">
                <a16:creationId xmlns:a16="http://schemas.microsoft.com/office/drawing/2014/main" id="{2193B44A-DC73-8748-3BF0-04B6172C638D}"/>
              </a:ext>
            </a:extLst>
          </p:cNvPr>
          <p:cNvSpPr/>
          <p:nvPr/>
        </p:nvSpPr>
        <p:spPr>
          <a:xfrm>
            <a:off x="477788" y="1340768"/>
            <a:ext cx="4032448" cy="2088232"/>
          </a:xfrm>
          <a:prstGeom prst="cloudCallou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Что значит «преобразовывать текстовую информацию?» 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8ABA1063-F12B-DEF3-91B2-EFF50AFA6B5D}"/>
              </a:ext>
            </a:extLst>
          </p:cNvPr>
          <p:cNvSpPr/>
          <p:nvPr/>
        </p:nvSpPr>
        <p:spPr>
          <a:xfrm>
            <a:off x="4870276" y="1772816"/>
            <a:ext cx="5904656" cy="1008112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Выделение главного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: Умение отличить основную мысль от второстепенных деталей, найти ключевые слова и понятия.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85563949-6CFD-83D4-46DE-A2DDBA81212C}"/>
              </a:ext>
            </a:extLst>
          </p:cNvPr>
          <p:cNvSpPr/>
          <p:nvPr/>
        </p:nvSpPr>
        <p:spPr>
          <a:xfrm>
            <a:off x="4873872" y="2852936"/>
            <a:ext cx="5904656" cy="1224136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Структурирование: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Организация информации в логической последовательности, создание схем, таблиц, планов.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03FA24A6-7521-9D8C-C709-33D7227325D9}"/>
              </a:ext>
            </a:extLst>
          </p:cNvPr>
          <p:cNvSpPr/>
          <p:nvPr/>
        </p:nvSpPr>
        <p:spPr>
          <a:xfrm>
            <a:off x="4942284" y="4169296"/>
            <a:ext cx="5904656" cy="1152128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Сжатие: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Формулирование сути прочитанного в краткой форме, например, в виде тезисов.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A79EA024-B5A2-36F8-CACF-E45C41850E50}"/>
              </a:ext>
            </a:extLst>
          </p:cNvPr>
          <p:cNvSpPr/>
          <p:nvPr/>
        </p:nvSpPr>
        <p:spPr>
          <a:xfrm>
            <a:off x="4942284" y="5377402"/>
            <a:ext cx="5904656" cy="1240166"/>
          </a:xfrm>
          <a:prstGeom prst="round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Визуализация: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Перевод текстовой информации в наглядные образы – рисунки, диаграммы, пиктограммы и т. д.</a:t>
            </a:r>
          </a:p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15555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  <p:bldP spid="9" grpId="0" animBg="1"/>
      <p:bldP spid="10" grpId="0" animBg="1"/>
      <p:bldP spid="14" grpId="0" animBg="1"/>
    </p:bldLst>
  </p:timing>
</p:sld>
</file>

<file path=ppt/theme/theme1.xml><?xml version="1.0" encoding="utf-8"?>
<a:theme xmlns:a="http://schemas.openxmlformats.org/drawingml/2006/main" name="Презентация, посвященная началу учебного года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5000"/>
          </a:lnSpc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26628388_TF03460615" id="{04225133-E7BC-43E6-B4AC-606DB5FF67EE}" vid="{27A55C89-1BE2-45B9-A40B-64E9F07FAF11}"/>
    </a:ext>
  </a:extLst>
</a:theme>
</file>

<file path=ppt/theme/theme2.xml><?xml version="1.0" encoding="utf-8"?>
<a:theme xmlns:a="http://schemas.openxmlformats.org/drawingml/2006/main" name="Тема Offic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Презентация, посвященная началу учебного года</Template>
  <TotalTime>338</TotalTime>
  <Words>1207</Words>
  <Application>Microsoft Office PowerPoint</Application>
  <PresentationFormat>Произвольный</PresentationFormat>
  <Paragraphs>139</Paragraphs>
  <Slides>22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Century Gothic</vt:lpstr>
      <vt:lpstr>Symbol</vt:lpstr>
      <vt:lpstr>Times New Roman</vt:lpstr>
      <vt:lpstr>Презентация, посвященная началу учебного года</vt:lpstr>
      <vt:lpstr>Читательская грамотность   Способность понимать, использовать и анализировать письменные тексты для достижения своих целей, расширения знаний и участия в социальной жизни. Умение извлекать и осмысливать информацию, оценивать достоверность источника и отличать факты от мнений.          Это базовый навык функциональной грамотности, который формируется через работу с различными текстами и заданиями.  </vt:lpstr>
      <vt:lpstr>Основные читательские компетенции</vt:lpstr>
      <vt:lpstr>Практическое значение</vt:lpstr>
      <vt:lpstr>Презентация PowerPoint</vt:lpstr>
      <vt:lpstr>Презентация PowerPoint</vt:lpstr>
      <vt:lpstr>Приём «инсерт» (INSERT)   Метод активного чтения с пометками для осмысления текста, часть технологии развития критического мышления</vt:lpstr>
      <vt:lpstr>     Примеры заданий из открытого банка ФИПИ                       ( понимание и интерпретация)</vt:lpstr>
      <vt:lpstr> Примеры заданий из открытого банка ФИПИ ( понимание и интерпретация)</vt:lpstr>
      <vt:lpstr>   Умение преобразовывать текстовую  информацию с учётом целей дальнейшего использования</vt:lpstr>
      <vt:lpstr>Какие приёмы и технологии помогают преобразовывать текст?</vt:lpstr>
      <vt:lpstr>Презентация PowerPoint</vt:lpstr>
      <vt:lpstr>Примеры заданий из открытого банка ФИПИ</vt:lpstr>
      <vt:lpstr>Умение критически оценивать  степень достоверности содержащейся информации </vt:lpstr>
      <vt:lpstr>Приём  «Верные и неверные утверждения» </vt:lpstr>
      <vt:lpstr>Презентация PowerPoint</vt:lpstr>
      <vt:lpstr>Приём  «Лови ошибку»  </vt:lpstr>
      <vt:lpstr>Презентация PowerPoint</vt:lpstr>
      <vt:lpstr>Приём  «Факт и мнение»</vt:lpstr>
      <vt:lpstr>Приём  «Факт и мнение»</vt:lpstr>
      <vt:lpstr>Банк заданий ФИПИ</vt:lpstr>
      <vt:lpstr>Банк заданий ФИПИ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7</cp:revision>
  <dcterms:created xsi:type="dcterms:W3CDTF">2025-11-06T14:54:15Z</dcterms:created>
  <dcterms:modified xsi:type="dcterms:W3CDTF">2025-11-16T14:23:18Z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74068100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