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0" r:id="rId3"/>
    <p:sldId id="268" r:id="rId4"/>
    <p:sldId id="263" r:id="rId5"/>
    <p:sldId id="265" r:id="rId6"/>
    <p:sldId id="267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5" r:id="rId20"/>
    <p:sldId id="282" r:id="rId21"/>
    <p:sldId id="283" r:id="rId22"/>
    <p:sldId id="284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82" autoAdjust="0"/>
  </p:normalViewPr>
  <p:slideViewPr>
    <p:cSldViewPr showGuides="1">
      <p:cViewPr varScale="1">
        <p:scale>
          <a:sx n="65" d="100"/>
          <a:sy n="65" d="100"/>
        </p:scale>
        <p:origin x="942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16.11.2025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14112-17E1-93A9-BF74-6DB5AF18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00F5CE-FFA1-23A4-5CA5-C3E1C0B7F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28A5FA-98DE-E52A-8303-7740AE408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6B4952-A3F0-CEB2-5AF4-DF42D8B95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2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327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828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023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D8E26-0AE6-87BB-52DD-C15E3FF5C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6F22251-101E-F986-9FF8-76718AB7D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43E494-D931-A4DB-F825-02AE864B0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68E983-DFDA-117D-4154-510C03E23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769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8F968-D02C-1734-B943-EB27C7F1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84E243A-AA92-9F4D-2D5A-24B933F7C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EE0CFF-79FE-C83C-A200-1E88F61AD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0CD114-A0D6-DCCE-4DEC-54FD9FEE3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824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F00E5-2CEB-313E-8E17-65BF589A1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301B653-B5EC-3097-15AF-CD207A4B7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0CCA36-3C96-3656-F00B-9260F9CB4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F74CB9-9EB0-7A73-1162-AE296B922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9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A5D40-512A-DFCF-004E-B5CCF357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F7B802-59A9-6831-804F-C052420B2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0DB21DB-2157-C45B-46FF-34134BC8A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3EFAFF-09BC-738D-D160-FF224386F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19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16.11.2025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tkrytyy-bank-zadani-chitatelskoi-gramotnost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404664"/>
            <a:ext cx="7008574" cy="5767535"/>
          </a:xfrm>
        </p:spPr>
        <p:txBody>
          <a:bodyPr rtlCol="0">
            <a:noAutofit/>
          </a:bodyPr>
          <a:lstStyle/>
          <a:p>
            <a:pPr algn="ctr">
              <a:spcAft>
                <a:spcPts val="750"/>
              </a:spcAft>
            </a:pPr>
            <a:r>
              <a:rPr lang="ru-RU" sz="4000" b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br>
              <a:rPr lang="ru-RU" sz="4000" b="1" kern="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пособность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письменные тексты для достижения своих целей, расширения знаний и участия в социальной жизни. 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мение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извлекать 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осмысливать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информацию,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достоверность источника и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отличать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факты от мнений. </a:t>
            </a:r>
            <a:b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Это базовый навык функциональной грамотности, который формируется через работу с различными текстами и заданиями. </a:t>
            </a:r>
            <a:br>
              <a:rPr lang="ru-RU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2D530-D915-4626-D26F-DD67D16D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EF69F-F08F-35F5-B111-C8A54E2D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260648"/>
            <a:ext cx="10157354" cy="108012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b="1" dirty="0">
                <a:solidFill>
                  <a:srgbClr val="FF0000"/>
                </a:solidFill>
                <a:latin typeface="+mj-lt"/>
              </a:rPr>
              <a:t>Какие приёмы и технологии помогают преобразовывать текст?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93B6C-2090-FBD6-F9B1-0B970C2A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556792"/>
            <a:ext cx="11521280" cy="522500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4711-878B-4D8E-4C03-F11DCB243CA0}"/>
              </a:ext>
            </a:extLst>
          </p:cNvPr>
          <p:cNvSpPr/>
          <p:nvPr/>
        </p:nvSpPr>
        <p:spPr>
          <a:xfrm>
            <a:off x="477788" y="1281749"/>
            <a:ext cx="3456384" cy="34867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Маркировка текста: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подчёркивание,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выделение цветом,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написание заметок на полях, 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закладки разного цвета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13B105-59F4-178A-59EC-76D3786BD26E}"/>
              </a:ext>
            </a:extLst>
          </p:cNvPr>
          <p:cNvSpPr/>
          <p:nvPr/>
        </p:nvSpPr>
        <p:spPr>
          <a:xfrm>
            <a:off x="4186200" y="1281749"/>
            <a:ext cx="3240360" cy="34867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Составление вопросов к тексту: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игра «Правда или ложь»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интервью с героем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задай вопрос однокласснику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40C469-EC5A-8991-50C0-81AACDC709F7}"/>
              </a:ext>
            </a:extLst>
          </p:cNvPr>
          <p:cNvSpPr/>
          <p:nvPr/>
        </p:nvSpPr>
        <p:spPr>
          <a:xfrm>
            <a:off x="7947234" y="1340768"/>
            <a:ext cx="3763803" cy="3600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Рисование иллюстраций:</a:t>
            </a:r>
          </a:p>
          <a:p>
            <a:pPr marL="342900" marR="0" lvl="0" indent="-34290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словесное иллюстрирование</a:t>
            </a:r>
          </a:p>
          <a:p>
            <a:pPr marL="342900" marR="0" lvl="0" indent="-34290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рисунок-схема</a:t>
            </a:r>
          </a:p>
          <a:p>
            <a:pPr marL="342900" marR="0" lvl="0" indent="-34290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 помощью ИИ</a:t>
            </a:r>
          </a:p>
          <a:p>
            <a:pPr marL="342900" marR="0" lvl="0" indent="-34290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пиктограмма или смайлики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BD5B32-89BE-3B5B-329D-64BF92C83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" y="4373049"/>
            <a:ext cx="3240360" cy="24849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A090CB-4FA6-B13A-9F50-6A15E8398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26" y="4538795"/>
            <a:ext cx="3024337" cy="20162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615567-9B3D-A86A-8B9F-C8A7DB362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8" y="4256878"/>
            <a:ext cx="2736304" cy="25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EC4FD-F720-919A-4468-AB0368D2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F548F5-2289-DB9E-88CF-A7B67BD82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29580"/>
            <a:ext cx="5544616" cy="6930770"/>
          </a:xfrm>
        </p:spPr>
      </p:pic>
    </p:spTree>
    <p:extLst>
      <p:ext uri="{BB962C8B-B14F-4D97-AF65-F5344CB8AC3E}">
        <p14:creationId xmlns:p14="http://schemas.microsoft.com/office/powerpoint/2010/main" val="22596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BD12-165E-CFB7-FD2F-CE92F2A7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F06EE-9347-01F0-53AA-E31A4E98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260648"/>
            <a:ext cx="10157354" cy="108012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b="1" dirty="0">
                <a:solidFill>
                  <a:srgbClr val="FF0000"/>
                </a:solidFill>
                <a:latin typeface="+mj-lt"/>
              </a:rPr>
              <a:t>Примеры заданий из открытого банка ФИПИ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183B1-4DAA-F5D0-FDB9-E6D9D0CC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556792"/>
            <a:ext cx="11521280" cy="522500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F7E4C-1887-E03D-C02C-2FB8C12C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340768"/>
            <a:ext cx="5979296" cy="5269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07B5B5-2872-D1F6-72D7-D21781B66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3" y="1339525"/>
            <a:ext cx="5222693" cy="52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1F3F-3886-BBAD-EA9C-4F33C0C2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764704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Умение критически оценивать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степень достоверности содержащейся информации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45119-AE80-5F38-5A92-FF9B491C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395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Некоторые виды работ, которые способствуют развитию данного умения: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Обогащение багажа знаний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Формулирование вопросов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Изучение и анализ информации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Использование альтернативных источников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Продумывание вариантов и анализ ошибок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Участие в обсуждениях и дебатах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E100940-C604-4B8A-81F1-ABE42989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2798117"/>
            <a:ext cx="266095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9DEDD-1D03-485B-8264-5DE81022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116632"/>
            <a:ext cx="10157354" cy="17942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Приём </a:t>
            </a:r>
            <a:br>
              <a:rPr lang="ru-RU" sz="4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«Верные и неверные утверждения»</a:t>
            </a:r>
            <a:br>
              <a:rPr lang="ru-RU" sz="40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2525A-6929-47C6-8C59-B08F9C89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1910928"/>
            <a:ext cx="10157354" cy="4470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Цель: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понимать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информацию, содержащуюся в тексте,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сравнивать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противопоставлять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заключённую в тексте информацию разного характера, критически </a:t>
            </a:r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оценивать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степень достоверности содержащейся в тексте информации.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0DA51-6E06-4216-BB47-EB7455F5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BED916-AA0B-4EE4-9E16-F59D980B04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0"/>
            <a:ext cx="8064896" cy="31409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853FFE-EFA4-450F-867C-9F2E9FB621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924944"/>
            <a:ext cx="8280921" cy="3933056"/>
          </a:xfrm>
          <a:prstGeom prst="rect">
            <a:avLst/>
          </a:prstGeom>
        </p:spPr>
      </p:pic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39810A77-4475-47D5-B028-5E29DFAB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6" y="4192972"/>
            <a:ext cx="266095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FEC2E-14CB-4E30-BFA5-5B43769B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0"/>
            <a:ext cx="10157354" cy="198884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Приём </a:t>
            </a:r>
            <a:b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«Лови ошибку» </a:t>
            </a:r>
            <a:br>
              <a:rPr lang="ru-RU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2AFCF-3754-4905-A87A-BFB66365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761556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Цель: сформировать умение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читать вдумчиво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связывать информацию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обнаруженную в тексте, со знаниями из других источников, на основе имеющихся знаний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подвергать сомнению достоверность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имеющейся информации,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критически оценивать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степень достоверности содержащейся в тексте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7B3CAE-D2A9-42A2-A91D-69EF65D6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848631"/>
            <a:ext cx="11089232" cy="2232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05B2D1-2C11-474D-A2C9-00A46BA20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428976"/>
            <a:ext cx="11089232" cy="2285295"/>
          </a:xfrm>
          <a:prstGeom prst="rect">
            <a:avLst/>
          </a:prstGeom>
        </p:spPr>
      </p:pic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AB6B0B3F-EDF8-4EF2-8E3C-C9159B14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5310869"/>
            <a:ext cx="266095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55B81-5EC7-4644-A76D-6017C85D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Приём </a:t>
            </a:r>
            <a:b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«Факт и мнение»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4D6F0879-77DB-491A-94CF-9E1806960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Факты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это события, которые реально произошли. Факты неоспоримы, их можно проверить, они не зависят от точки зрения того, кто эти факты озвучивает.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Мнение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— это суждение, основанное на интерпретации фактов и эмоционального отношения к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9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55B81-5EC7-4644-A76D-6017C85D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a typeface="Calibri" panose="020F0502020204030204" pitchFamily="34" charset="0"/>
                <a:cs typeface="Calibri" panose="020F0502020204030204" pitchFamily="34" charset="0"/>
              </a:rPr>
              <a:t>Приём </a:t>
            </a:r>
            <a:br>
              <a:rPr lang="ru-RU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ea typeface="Calibri" panose="020F0502020204030204" pitchFamily="34" charset="0"/>
                <a:cs typeface="Calibri" panose="020F0502020204030204" pitchFamily="34" charset="0"/>
              </a:rPr>
              <a:t>«Факт и мнение»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D6CFAC4-5AF8-4107-99FA-74BB45A8D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411368"/>
            <a:ext cx="4950957" cy="533603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184D6F-FF29-464B-8078-4AB94F329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8" y="1411368"/>
            <a:ext cx="4752528" cy="5414632"/>
          </a:xfrm>
          <a:prstGeom prst="rect">
            <a:avLst/>
          </a:prstGeom>
        </p:spPr>
      </p:pic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6678F610-8DC0-4CF8-AF1F-695B15E8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9" y="2109868"/>
            <a:ext cx="266095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000" b="1" dirty="0">
                <a:solidFill>
                  <a:srgbClr val="FF0000"/>
                </a:solidFill>
                <a:latin typeface="+mj-lt"/>
              </a:rPr>
              <a:t>Основные читательские компетенции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5112568"/>
          </a:xfrm>
        </p:spPr>
        <p:txBody>
          <a:bodyPr rtlCol="0">
            <a:normAutofit/>
          </a:bodyPr>
          <a:lstStyle/>
          <a:p>
            <a:pPr marL="0" lvl="0" indent="0">
              <a:lnSpc>
                <a:spcPts val="180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ru-RU" sz="9600" b="1" kern="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8F1A9-5AB8-0DA4-BFBA-1E22484118CC}"/>
              </a:ext>
            </a:extLst>
          </p:cNvPr>
          <p:cNvSpPr txBox="1"/>
          <p:nvPr/>
        </p:nvSpPr>
        <p:spPr>
          <a:xfrm>
            <a:off x="914162" y="692696"/>
            <a:ext cx="10360502" cy="7513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kern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и интерпретация</a:t>
            </a:r>
          </a:p>
          <a:p>
            <a:pPr marL="360000" lvl="0" algn="ctr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sz="2800" b="1" u="sng" kern="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ыделять основную  мысль всего текста или его частей, определять тему текста</a:t>
            </a:r>
          </a:p>
          <a:p>
            <a:pPr lvl="0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sz="2800" i="1" u="sng" kern="0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800" b="1" u="sng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Поиск информации</a:t>
            </a:r>
          </a:p>
          <a:p>
            <a:pPr lvl="0" algn="ctr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b="1" u="sng" kern="0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аходить необходимую информацию в тексте 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в не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й.</a:t>
            </a:r>
            <a:endParaRPr lang="ru-RU" kern="0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sz="2800" i="1" kern="0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600"/>
              </a:spcAft>
              <a:buNone/>
            </a:pPr>
            <a:r>
              <a:rPr lang="ru-RU" sz="28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kern="1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b="1" u="sng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 оценка</a:t>
            </a:r>
          </a:p>
          <a:p>
            <a:pPr marL="457200">
              <a:lnSpc>
                <a:spcPts val="1800"/>
              </a:lnSpc>
              <a:spcAft>
                <a:spcPts val="600"/>
              </a:spcAft>
              <a:buNone/>
            </a:pPr>
            <a:endParaRPr lang="ru-RU" sz="2800" b="1" u="sng" kern="0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6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П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онимать и анализировать информацию, содержащуюся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тексте,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оценивать достоверность, надежность и актуальность информации, а также различать  факты и мнения. </a:t>
            </a:r>
          </a:p>
          <a:p>
            <a:pPr marL="457200">
              <a:lnSpc>
                <a:spcPts val="1800"/>
              </a:lnSpc>
              <a:spcAft>
                <a:spcPts val="600"/>
              </a:spcAft>
              <a:buNone/>
            </a:pPr>
            <a:endParaRPr lang="ru-RU" sz="2800" i="1" kern="0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ru-RU" sz="2800" b="1" i="1" kern="0" noProof="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знаний</a:t>
            </a:r>
          </a:p>
          <a:p>
            <a:pPr marL="360000">
              <a:lnSpc>
                <a:spcPts val="1800"/>
              </a:lnSpc>
              <a:spcAft>
                <a:spcPts val="6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П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реобразовывать текстовую информацию с учетом цели дальнейшего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использования для решения учебных и жизненных задач,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информацию из текста в изменённой ситуации.</a:t>
            </a:r>
            <a:r>
              <a:rPr kumimoji="0" lang="ru-RU" u="none" strike="noStrike" kern="0" cap="none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790">
              <a:lnSpc>
                <a:spcPct val="115000"/>
              </a:lnSpc>
              <a:spcAft>
                <a:spcPts val="1000"/>
              </a:spcAft>
              <a:buNone/>
            </a:pPr>
            <a:endParaRPr kumimoji="0" lang="ru-RU" sz="2800" i="0" u="sng" strike="noStrike" kern="0" cap="none" spc="0" normalizeH="0" baseline="0" noProof="0" dirty="0">
              <a:ln>
                <a:noFill/>
              </a:ln>
              <a:solidFill>
                <a:srgbClr val="63A537">
                  <a:lumMod val="50000"/>
                </a:srgbClr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121898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2800" b="1" i="0" u="sng" strike="noStrike" kern="100" cap="none" spc="0" normalizeH="0" baseline="0" noProof="0" dirty="0">
              <a:ln>
                <a:noFill/>
              </a:ln>
              <a:solidFill>
                <a:srgbClr val="63A537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600"/>
              </a:spcAft>
              <a:buNone/>
            </a:pPr>
            <a:endParaRPr lang="ru-RU" sz="2800" b="1" i="1" kern="0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600"/>
              </a:spcAft>
              <a:buNone/>
            </a:pP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58BA9-4EF1-EB14-11EC-915E812A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</a:rPr>
              <a:t>Банк заданий ФИПИ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4E085-EAE5-971E-AB8E-5890AED2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7" y="1052736"/>
            <a:ext cx="10076795" cy="4176464"/>
          </a:xfrm>
        </p:spPr>
        <p:txBody>
          <a:bodyPr>
            <a:normAutofit fontScale="85000" lnSpcReduction="10000"/>
          </a:bodyPr>
          <a:lstStyle/>
          <a:p>
            <a:pPr marL="90805" marR="88900" indent="359410">
              <a:lnSpc>
                <a:spcPct val="150000"/>
              </a:lnSpc>
              <a:spcBef>
                <a:spcPts val="5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Банк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заданий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по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оценке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читательской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грамотности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содержит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задания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для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5,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6,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7,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ru-RU" sz="24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</a:t>
            </a:r>
            <a:r>
              <a:rPr lang="ru-RU" sz="2400" b="1" spc="-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9</a:t>
            </a:r>
            <a:r>
              <a:rPr lang="ru-RU" sz="2400" b="1" spc="-1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классов.</a:t>
            </a:r>
            <a:r>
              <a:rPr lang="ru-RU" sz="2400" b="1" spc="31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Задания</a:t>
            </a:r>
            <a:r>
              <a:rPr lang="ru-RU" sz="2400" b="1" spc="31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представлены</a:t>
            </a:r>
            <a:r>
              <a:rPr lang="ru-RU" sz="2400" b="1" spc="3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блоками,</a:t>
            </a:r>
            <a:r>
              <a:rPr lang="ru-RU" sz="2400" b="1" spc="31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каждый</a:t>
            </a:r>
            <a:r>
              <a:rPr lang="ru-RU" sz="2400" b="1" spc="30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из</a:t>
            </a:r>
            <a:r>
              <a:rPr lang="ru-RU" sz="2400" b="1" spc="30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которых</a:t>
            </a:r>
            <a:r>
              <a:rPr lang="ru-RU" sz="2400" b="1" spc="3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содержит</a:t>
            </a:r>
            <a:r>
              <a:rPr lang="ru-RU" sz="2400" b="1" spc="31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блок</a:t>
            </a:r>
            <a:r>
              <a:rPr lang="ru-RU" sz="2400" b="1" u="sng" spc="30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текстов и группу заданий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на основании этих текстов. Банк заданий по оценке читательской грамотности содержит контрольные измерительные</a:t>
            </a:r>
            <a:r>
              <a:rPr lang="ru-RU" sz="2400" b="1" spc="-4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материалы</a:t>
            </a:r>
            <a:r>
              <a:rPr lang="ru-RU" sz="24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для</a:t>
            </a:r>
            <a:r>
              <a:rPr lang="ru-RU" sz="24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5,</a:t>
            </a:r>
            <a:r>
              <a:rPr lang="ru-RU" sz="24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6,</a:t>
            </a:r>
            <a:r>
              <a:rPr lang="ru-RU" sz="24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7,</a:t>
            </a:r>
            <a:r>
              <a:rPr lang="ru-RU" sz="24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ru-RU" sz="24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</a:t>
            </a:r>
            <a:r>
              <a:rPr lang="ru-RU" sz="2400" b="1" spc="-3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9</a:t>
            </a:r>
            <a:r>
              <a:rPr lang="ru-RU" sz="24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классов для</a:t>
            </a:r>
            <a:r>
              <a:rPr lang="ru-RU" sz="24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оценки</a:t>
            </a:r>
            <a:r>
              <a:rPr lang="ru-RU" sz="2400" b="1" spc="-3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качества овладения</a:t>
            </a:r>
            <a:r>
              <a:rPr lang="ru-RU" sz="2400" b="1" u="sng" spc="36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читательской</a:t>
            </a:r>
            <a:r>
              <a:rPr lang="ru-RU" sz="2400" b="1" u="sng" spc="37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грамотностью</a:t>
            </a:r>
            <a:r>
              <a:rPr lang="ru-RU" sz="2400" b="1" u="sng" spc="36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обучающимися,</a:t>
            </a:r>
            <a:r>
              <a:rPr lang="ru-RU" sz="2400" b="1" spc="36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заканчивающими</a:t>
            </a:r>
            <a:r>
              <a:rPr lang="ru-RU" sz="2400" b="1" spc="37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обучение в соответствующем классе. Каждый КИМ обеспечивает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оценку всех трёх компетенций.</a:t>
            </a:r>
          </a:p>
          <a:p>
            <a:endParaRPr lang="ru-RU" dirty="0"/>
          </a:p>
        </p:txBody>
      </p:sp>
      <p:pic>
        <p:nvPicPr>
          <p:cNvPr id="3074" name="Picture 2" descr="Картинки человечка - 74 фото">
            <a:extLst>
              <a:ext uri="{FF2B5EF4-FFF2-40B4-BE49-F238E27FC236}">
                <a16:creationId xmlns:a16="http://schemas.microsoft.com/office/drawing/2014/main" id="{18630166-BE8B-74FF-D298-F6BE0712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46035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4F8A8-5215-81BB-018D-A0ABE9B86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E98F5-5A39-31C7-858B-32932F23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Банк заданий ФИПИ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77E6-9DCC-03AE-5B64-CB3708AD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124744"/>
            <a:ext cx="11161240" cy="5328592"/>
          </a:xfrm>
        </p:spPr>
        <p:txBody>
          <a:bodyPr>
            <a:normAutofit fontScale="92500" lnSpcReduction="20000"/>
          </a:bodyPr>
          <a:lstStyle/>
          <a:p>
            <a:pPr marL="90000" indent="360000">
              <a:lnSpc>
                <a:spcPct val="14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Для</a:t>
            </a:r>
            <a:r>
              <a:rPr lang="ru-RU" sz="2200" b="1" spc="19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каждой</a:t>
            </a:r>
            <a:r>
              <a:rPr lang="ru-RU" sz="22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компетенции</a:t>
            </a:r>
            <a:r>
              <a:rPr lang="ru-RU" sz="2200" b="1" spc="19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имеется</a:t>
            </a:r>
            <a:r>
              <a:rPr lang="ru-RU" sz="2200" b="1" spc="19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перечень</a:t>
            </a:r>
            <a:r>
              <a:rPr lang="ru-RU" sz="2200" b="1" spc="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читательских</a:t>
            </a:r>
            <a:r>
              <a:rPr lang="ru-RU" sz="2200" b="1" spc="19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умений,</a:t>
            </a:r>
            <a:r>
              <a:rPr lang="ru-RU" sz="2200" b="1" spc="19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которые в совокупности характеризуют данную компетенцию. Как правило, конкретное задание направлено</a:t>
            </a:r>
            <a:r>
              <a:rPr lang="ru-RU" sz="2200" b="1" spc="-4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на</a:t>
            </a:r>
            <a:r>
              <a:rPr lang="ru-RU" sz="2200" b="1" spc="-4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оценку</a:t>
            </a:r>
            <a:r>
              <a:rPr lang="ru-RU" sz="2200" b="1" spc="-4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одного</a:t>
            </a:r>
            <a:r>
              <a:rPr lang="ru-RU" sz="2200" b="1" spc="-4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из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читательских</a:t>
            </a:r>
            <a:r>
              <a:rPr lang="ru-RU" sz="2200" b="1" spc="-5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умений</a:t>
            </a:r>
            <a:r>
              <a:rPr lang="ru-RU" sz="2200" b="1" spc="-3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для</a:t>
            </a:r>
            <a:r>
              <a:rPr lang="ru-RU" sz="2200" b="1" spc="-4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данной</a:t>
            </a:r>
            <a:r>
              <a:rPr lang="ru-RU" sz="22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компетенции.</a:t>
            </a:r>
            <a:r>
              <a:rPr lang="ru-RU" sz="2200" b="1" spc="-3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90000" marR="83820" indent="360000">
              <a:lnSpc>
                <a:spcPct val="140000"/>
              </a:lnSpc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Тексты, на базе которых разработаны задания, относятся к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различным областям содержания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 русский язык, история, обществознание, география, биология, химия и физика. 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У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чебные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тексты - 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адаптированные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специально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сконструированные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из перечисленных выше областей научного знания,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и аутентичные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тексты, т.е. неадаптированные, связанные с непосредственным жизненным опытом школьников. Все тексты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нейтральны</a:t>
            </a:r>
            <a:r>
              <a:rPr lang="ru-RU" sz="2200" b="1" u="sng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по</a:t>
            </a:r>
            <a:r>
              <a:rPr lang="ru-RU" sz="2200" b="1" u="sng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содержанию</a:t>
            </a:r>
            <a:r>
              <a:rPr lang="ru-RU" sz="2200" b="1" u="sng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в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отношении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различных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социальных</a:t>
            </a:r>
            <a:r>
              <a:rPr lang="ru-RU" sz="22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групп</a:t>
            </a:r>
            <a:r>
              <a:rPr lang="ru-RU" sz="22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обучающихся, интересов мальчиков и девочек, а также; не затрагивают интересы различных расовых, этнических и религиозных групп.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hlinkClick r:id="rId2"/>
              </a:rPr>
              <a:t>https://fipi.ru/otkrytyy-bank-zadani-chitatelskoi-gramotnosti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90000" marR="83820" indent="360000">
              <a:lnSpc>
                <a:spcPct val="140000"/>
              </a:lnSpc>
            </a:pPr>
            <a:endParaRPr lang="ru-RU" sz="22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0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AE0C5-DFAB-02C9-8C1A-F1A41586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00" y="-2291507"/>
            <a:ext cx="10157354" cy="2056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A7008-F0B9-318F-B74C-3FAEFCB9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827" y="260648"/>
            <a:ext cx="7924835" cy="6521152"/>
          </a:xfrm>
        </p:spPr>
        <p:txBody>
          <a:bodyPr>
            <a:norm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«С книгой поведешься – ума наберешься». </a:t>
            </a:r>
          </a:p>
          <a:p>
            <a:pPr marL="0" indent="0"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(народная мудрость)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«Хлеб питает тело, а книга питает разум». </a:t>
            </a:r>
          </a:p>
          <a:p>
            <a:pPr marL="0" indent="0"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(народная мудрость)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«Люди перестают мыслить, когда перестают читать».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(Д. Дидро)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«Без чтения нет настоящего образования, нет и не может быть ни вкуса, ни слова, ни многосторонней шири понимания».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(А. Герцен)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Читать всего совсем не нужно, читать нужно только то, что отвечает на возникшие в душе вопросы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.(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Л.Толстой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)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Белые человечки для презентации без фона - фото и картинки abrakadabra.fun">
            <a:extLst>
              <a:ext uri="{FF2B5EF4-FFF2-40B4-BE49-F238E27FC236}">
                <a16:creationId xmlns:a16="http://schemas.microsoft.com/office/drawing/2014/main" id="{33475E73-5F99-826E-29A9-5091D224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6" y="1772816"/>
            <a:ext cx="294404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FAA9F-C289-E7CF-A976-EEA7EA6D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Практическое значение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3DA062-1BF3-B741-C6A6-39D0E7FD2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012880"/>
              </p:ext>
            </p:extLst>
          </p:nvPr>
        </p:nvGraphicFramePr>
        <p:xfrm>
          <a:off x="477788" y="836712"/>
          <a:ext cx="11449272" cy="5945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3640001414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4011830199"/>
                    </a:ext>
                  </a:extLst>
                </a:gridCol>
              </a:tblGrid>
              <a:tr h="5945088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6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Arial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sz="28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6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Arial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2800" b="1" i="0" u="sng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304747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6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основой для успешного обучения по всем предметам.</a:t>
                      </a:r>
                    </a:p>
                    <a:p>
                      <a:pPr marL="457200" marR="0" lvl="0" indent="-304747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6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ru-RU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личности</a:t>
                      </a:r>
                      <a:endParaRPr kumimoji="0" lang="ru-RU" sz="2800" b="1" i="0" u="sng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304747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6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Помогает расширять знания, развивать критическое мышление и эффективно получать новую информацию из различных источников. </a:t>
                      </a:r>
                      <a:endParaRPr kumimoji="0" lang="ru-RU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8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Arial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Социальная жизнь</a:t>
                      </a:r>
                      <a:endParaRPr kumimoji="0" lang="ru-RU" sz="2800" b="1" i="0" u="sng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304747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8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Позволяет принимать взвешенные решения и участвовать в социальной жизни.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32407"/>
                  </a:ext>
                </a:extLst>
              </a:tr>
            </a:tbl>
          </a:graphicData>
        </a:graphic>
      </p:graphicFrame>
      <p:pic>
        <p:nvPicPr>
          <p:cNvPr id="5" name="Image 2">
            <a:extLst>
              <a:ext uri="{FF2B5EF4-FFF2-40B4-BE49-F238E27FC236}">
                <a16:creationId xmlns:a16="http://schemas.microsoft.com/office/drawing/2014/main" id="{CEA9B25F-57FD-5370-F27E-08E5B362861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24" y="1615002"/>
            <a:ext cx="48245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28464"/>
          </a:xfrm>
        </p:spPr>
        <p:txBody>
          <a:bodyPr rtlCol="0">
            <a:normAutofit fontScale="90000"/>
          </a:bodyPr>
          <a:lstStyle/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5D42B3-A2A0-A265-0211-409410AC5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3437"/>
              </p:ext>
            </p:extLst>
          </p:nvPr>
        </p:nvGraphicFramePr>
        <p:xfrm>
          <a:off x="477788" y="404664"/>
          <a:ext cx="11377264" cy="6426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329022773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1394439644"/>
                    </a:ext>
                  </a:extLst>
                </a:gridCol>
              </a:tblGrid>
              <a:tr h="619268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8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Приёмы до чтения</a:t>
                      </a: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750"/>
                        </a:spcAft>
                        <a:buNone/>
                      </a:pP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Словарная работа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 лексического значения незнакомых слов перед чтением.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24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формулирование предсказаний о содержании текста на основе заголовка, иллюстраций или первого абзаца.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24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темы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вопроса, на который будет дан ответ в тексте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28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8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Приёмы во время чтения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ключевых идей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главной мысли, поиск ответов на вопросы учителя или ученика.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24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 остановками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каждого абзаца или смысловой части задавать себе или одноклассникам вопросы о прочитанном.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24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«пропущенного слова»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читает текст, пропуская одно слово, а ученики должны его восстановить.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24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9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«Лови ошибку»</a:t>
                      </a:r>
                      <a:r>
                        <a:rPr lang="ru-RU" sz="28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2400" b="0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намеренно допущенных ошибок в тексте для развития критического мышления и внимательности. </a:t>
                      </a:r>
                      <a:endParaRPr lang="ru-RU" sz="2400" b="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68148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текст, книга, письмо, блокно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30A5CC-BA7A-9F1D-8621-3D4738DE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5187652"/>
            <a:ext cx="2571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256456"/>
          </a:xfrm>
        </p:spPr>
        <p:txBody>
          <a:bodyPr rtlCol="0">
            <a:normAutofit fontScale="90000"/>
          </a:bodyPr>
          <a:lstStyle/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A48E00-0E66-EEDA-AD67-041162391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106777"/>
              </p:ext>
            </p:extLst>
          </p:nvPr>
        </p:nvGraphicFramePr>
        <p:xfrm>
          <a:off x="405780" y="332656"/>
          <a:ext cx="11593288" cy="7454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23897">
                  <a:extLst>
                    <a:ext uri="{9D8B030D-6E8A-4147-A177-3AD203B41FA5}">
                      <a16:colId xmlns:a16="http://schemas.microsoft.com/office/drawing/2014/main" val="1885584784"/>
                    </a:ext>
                  </a:extLst>
                </a:gridCol>
                <a:gridCol w="4769391">
                  <a:extLst>
                    <a:ext uri="{9D8B030D-6E8A-4147-A177-3AD203B41FA5}">
                      <a16:colId xmlns:a16="http://schemas.microsoft.com/office/drawing/2014/main" val="2934747378"/>
                    </a:ext>
                  </a:extLst>
                </a:gridCol>
              </a:tblGrid>
              <a:tr h="6525344">
                <a:tc>
                  <a:txBody>
                    <a:bodyPr/>
                    <a:lstStyle/>
                    <a:p>
                      <a:pPr marL="304747" marR="0" lvl="0" indent="-304747" algn="ctr" defTabSz="1218987" rtl="0" eaLnBrk="1" fontAlgn="auto" latinLnBrk="0" hangingPunct="1">
                        <a:lnSpc>
                          <a:spcPts val="2100"/>
                        </a:lnSpc>
                        <a:spcBef>
                          <a:spcPts val="1866"/>
                        </a:spcBef>
                        <a:spcAft>
                          <a:spcPts val="75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3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747" marR="0" lvl="0" indent="-304747" algn="ctr" defTabSz="1218987" rtl="0" eaLnBrk="1" fontAlgn="auto" latinLnBrk="0" hangingPunct="1">
                        <a:lnSpc>
                          <a:spcPts val="2100"/>
                        </a:lnSpc>
                        <a:spcBef>
                          <a:spcPts val="1866"/>
                        </a:spcBef>
                        <a:spcAft>
                          <a:spcPts val="75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Приёмы после чтения</a:t>
                      </a:r>
                      <a:endParaRPr kumimoji="0" lang="ru-RU" sz="3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9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плана:</a:t>
                      </a: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текста на смысловые части и формулировка пункта плана для каждой части.</a:t>
                      </a:r>
                      <a:endParaRPr kumimoji="0" lang="ru-RU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9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Пересказ:</a:t>
                      </a: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пересказу текста, подробное или выборочное изложение.</a:t>
                      </a:r>
                      <a:endParaRPr kumimoji="0" lang="ru-RU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9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Озаглавливание</a:t>
                      </a: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придумывание названия для всего текста или его частей.</a:t>
                      </a:r>
                      <a:endParaRPr kumimoji="0" lang="ru-RU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9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наглядностью:</a:t>
                      </a: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иллюстраций к тексту или составление диафильма по его частям.</a:t>
                      </a:r>
                      <a:endParaRPr kumimoji="0" lang="ru-RU" sz="2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9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задания:</a:t>
                      </a: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кроссвордов, </a:t>
                      </a:r>
                      <a:r>
                        <a:rPr kumimoji="0" lang="ru-RU" sz="2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синквейнов</a:t>
                      </a:r>
                      <a:r>
                        <a:rPr kumimoji="0" 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3A53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ребусов,  загадок по тексту,  написание мини-сочинений. 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ts val="1800"/>
                        </a:lnSpc>
                        <a:spcBef>
                          <a:spcPts val="1866"/>
                        </a:spcBef>
                        <a:spcAft>
                          <a:spcPts val="900"/>
                        </a:spcAft>
                        <a:buClr>
                          <a:srgbClr val="51C3F9">
                            <a:lumMod val="50000"/>
                          </a:srgbClr>
                        </a:buClr>
                        <a:buSzPts val="1000"/>
                        <a:buFont typeface="Arial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ru-RU" sz="2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63A53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32368"/>
                  </a:ext>
                </a:extLst>
              </a:tr>
            </a:tbl>
          </a:graphicData>
        </a:graphic>
      </p:graphicFrame>
      <p:pic>
        <p:nvPicPr>
          <p:cNvPr id="9" name="Рисунок 8" descr="Изображение выглядит как мультфильм, искусство, сравн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F9B5426-229F-0977-050D-85215729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40" y="1988840"/>
            <a:ext cx="4774200" cy="35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68624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i="0" dirty="0">
                <a:solidFill>
                  <a:srgbClr val="FF0000"/>
                </a:solidFill>
                <a:effectLst/>
                <a:latin typeface="+mj-lt"/>
              </a:rPr>
              <a:t>Приём «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+mj-lt"/>
              </a:rPr>
              <a:t>инсерт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+mj-lt"/>
              </a:rPr>
              <a:t>» (INSERT)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 М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етод активного чтения с пометками для осмысления текста, часть технологии развития критического 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771" y="2219907"/>
            <a:ext cx="10507294" cy="404743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Маркировка текста специальными знаками по ходу чтения для выделения новой информации, противоречий или вопросов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пособствует более глубокому и внимательному анализу информации.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Приём помогает сравнивать новую информацию с уже имеющимися знаниями, анализировать её и задавать вопросы.</a:t>
            </a:r>
            <a:r>
              <a:rPr kumimoji="0" lang="ru-RU" sz="3100" i="0" u="none" strike="noStrike" kern="1200" cap="none" spc="0" normalizeH="0" baseline="0" noProof="0" dirty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</a:t>
            </a:r>
            <a:endParaRPr lang="ru-RU" sz="3100" i="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indent="0" algn="ctr" rtl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знакомая информация       </a:t>
            </a:r>
          </a:p>
          <a:p>
            <a:pPr marL="0" indent="0" algn="ctr" rtl="0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!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новая и важная информация</a:t>
            </a:r>
          </a:p>
          <a:p>
            <a:pPr marL="0" indent="0" algn="ctr" rtl="0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?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непонятно, хочу узнать больше</a:t>
            </a:r>
          </a:p>
          <a:p>
            <a:pPr marL="0" indent="0" algn="ctr" rtl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связь с уже имеющимися знаниями</a:t>
            </a:r>
          </a:p>
        </p:txBody>
      </p:sp>
      <p:pic>
        <p:nvPicPr>
          <p:cNvPr id="1026" name="Picture 2" descr="A tick within a box">
            <a:extLst>
              <a:ext uri="{FF2B5EF4-FFF2-40B4-BE49-F238E27FC236}">
                <a16:creationId xmlns:a16="http://schemas.microsoft.com/office/drawing/2014/main" id="{A3E8BAFE-0E82-AFCC-4DD2-2C5D6F93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414908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нак ''минус'' 3">
            <a:extLst>
              <a:ext uri="{FF2B5EF4-FFF2-40B4-BE49-F238E27FC236}">
                <a16:creationId xmlns:a16="http://schemas.microsoft.com/office/drawing/2014/main" id="{196B711F-E832-3C7B-D500-F4F871A32FDE}"/>
              </a:ext>
            </a:extLst>
          </p:cNvPr>
          <p:cNvSpPr/>
          <p:nvPr/>
        </p:nvSpPr>
        <p:spPr>
          <a:xfrm>
            <a:off x="4294212" y="5805264"/>
            <a:ext cx="282204" cy="318057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762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2E51-CBCE-3D9E-F89F-48CC374A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BBD77-9D37-CDB7-8C8A-CD18FB3A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76200"/>
            <a:ext cx="10157354" cy="1264568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Примеры заданий из открытого банка ФИПИ  </a:t>
            </a:r>
            <a:br>
              <a:rPr lang="ru-RU" sz="3200" b="1" dirty="0">
                <a:solidFill>
                  <a:srgbClr val="FF0000"/>
                </a:solidFill>
                <a:latin typeface="+mj-lt"/>
              </a:rPr>
            </a:br>
            <a:r>
              <a:rPr lang="ru-RU" sz="3200" b="1" dirty="0">
                <a:solidFill>
                  <a:srgbClr val="FF0000"/>
                </a:solidFill>
                <a:latin typeface="+mj-lt"/>
              </a:rPr>
              <a:t>                    ( понимание и интерпретация)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F4211-5CEC-F54D-A1CE-14DDFCF8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340768"/>
            <a:ext cx="11521280" cy="544103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6B87A78-AF80-EB60-3733-31C2820E7602}"/>
              </a:ext>
            </a:extLst>
          </p:cNvPr>
          <p:cNvGrpSpPr>
            <a:grpSpLocks/>
          </p:cNvGrpSpPr>
          <p:nvPr/>
        </p:nvGrpSpPr>
        <p:grpSpPr>
          <a:xfrm>
            <a:off x="765820" y="1376772"/>
            <a:ext cx="10661410" cy="2088232"/>
            <a:chOff x="4762" y="4762"/>
            <a:chExt cx="5076190" cy="1496695"/>
          </a:xfrm>
        </p:grpSpPr>
        <p:pic>
          <p:nvPicPr>
            <p:cNvPr id="5" name="Image 9">
              <a:extLst>
                <a:ext uri="{FF2B5EF4-FFF2-40B4-BE49-F238E27FC236}">
                  <a16:creationId xmlns:a16="http://schemas.microsoft.com/office/drawing/2014/main" id="{0F84F241-D3FB-1C95-82A2-64F68D6578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05" y="137713"/>
              <a:ext cx="4796749" cy="1267526"/>
            </a:xfrm>
            <a:prstGeom prst="rect">
              <a:avLst/>
            </a:prstGeom>
          </p:spPr>
        </p:pic>
        <p:sp>
          <p:nvSpPr>
            <p:cNvPr id="6" name="Graphic 10">
              <a:extLst>
                <a:ext uri="{FF2B5EF4-FFF2-40B4-BE49-F238E27FC236}">
                  <a16:creationId xmlns:a16="http://schemas.microsoft.com/office/drawing/2014/main" id="{7FE62A71-42C7-D297-86BC-2E5C575B917C}"/>
                </a:ext>
              </a:extLst>
            </p:cNvPr>
            <p:cNvSpPr/>
            <p:nvPr/>
          </p:nvSpPr>
          <p:spPr>
            <a:xfrm>
              <a:off x="4762" y="4762"/>
              <a:ext cx="5076190" cy="1496695"/>
            </a:xfrm>
            <a:custGeom>
              <a:avLst/>
              <a:gdLst/>
              <a:ahLst/>
              <a:cxnLst/>
              <a:rect l="l" t="t" r="r" b="b"/>
              <a:pathLst>
                <a:path w="5076190" h="1496695">
                  <a:moveTo>
                    <a:pt x="0" y="1496695"/>
                  </a:moveTo>
                  <a:lnTo>
                    <a:pt x="5076062" y="1496695"/>
                  </a:lnTo>
                  <a:lnTo>
                    <a:pt x="5076062" y="0"/>
                  </a:lnTo>
                  <a:lnTo>
                    <a:pt x="0" y="0"/>
                  </a:lnTo>
                  <a:lnTo>
                    <a:pt x="0" y="149669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9859DF33-244A-5FE1-66F5-7FB68659219C}"/>
              </a:ext>
            </a:extLst>
          </p:cNvPr>
          <p:cNvGrpSpPr>
            <a:grpSpLocks/>
          </p:cNvGrpSpPr>
          <p:nvPr/>
        </p:nvGrpSpPr>
        <p:grpSpPr>
          <a:xfrm>
            <a:off x="765820" y="3682619"/>
            <a:ext cx="10661410" cy="2914733"/>
            <a:chOff x="4762" y="4762"/>
            <a:chExt cx="5108575" cy="2503805"/>
          </a:xfrm>
        </p:grpSpPr>
        <p:pic>
          <p:nvPicPr>
            <p:cNvPr id="8" name="Image 12">
              <a:extLst>
                <a:ext uri="{FF2B5EF4-FFF2-40B4-BE49-F238E27FC236}">
                  <a16:creationId xmlns:a16="http://schemas.microsoft.com/office/drawing/2014/main" id="{5E8EA861-1942-8D8E-1E27-B1F1E2C72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914" y="119301"/>
              <a:ext cx="4833326" cy="2343250"/>
            </a:xfrm>
            <a:prstGeom prst="rect">
              <a:avLst/>
            </a:prstGeom>
          </p:spPr>
        </p:pic>
        <p:sp>
          <p:nvSpPr>
            <p:cNvPr id="9" name="Graphic 13">
              <a:extLst>
                <a:ext uri="{FF2B5EF4-FFF2-40B4-BE49-F238E27FC236}">
                  <a16:creationId xmlns:a16="http://schemas.microsoft.com/office/drawing/2014/main" id="{A6D312A2-F5DD-43B6-7923-B5343BFBA74B}"/>
                </a:ext>
              </a:extLst>
            </p:cNvPr>
            <p:cNvSpPr/>
            <p:nvPr/>
          </p:nvSpPr>
          <p:spPr>
            <a:xfrm>
              <a:off x="4762" y="4762"/>
              <a:ext cx="5108575" cy="2503805"/>
            </a:xfrm>
            <a:custGeom>
              <a:avLst/>
              <a:gdLst/>
              <a:ahLst/>
              <a:cxnLst/>
              <a:rect l="l" t="t" r="r" b="b"/>
              <a:pathLst>
                <a:path w="5108575" h="2503805">
                  <a:moveTo>
                    <a:pt x="0" y="2503805"/>
                  </a:moveTo>
                  <a:lnTo>
                    <a:pt x="5108066" y="2503805"/>
                  </a:lnTo>
                  <a:lnTo>
                    <a:pt x="5108066" y="0"/>
                  </a:lnTo>
                  <a:lnTo>
                    <a:pt x="0" y="0"/>
                  </a:lnTo>
                  <a:lnTo>
                    <a:pt x="0" y="2503805"/>
                  </a:lnTo>
                  <a:close/>
                </a:path>
              </a:pathLst>
            </a:custGeom>
            <a:ln w="9525">
              <a:solidFill>
                <a:srgbClr val="4471C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CA90-1BB4-608B-B9D2-564A0542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B710B-31DC-C50A-5385-9CC081C2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260648"/>
            <a:ext cx="10157354" cy="1080120"/>
          </a:xfrm>
        </p:spPr>
        <p:txBody>
          <a:bodyPr rtlCol="0">
            <a:noAutofit/>
          </a:bodyPr>
          <a:lstStyle/>
          <a:p>
            <a:pPr algn="ctr" rtl="0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Примеры заданий из открытого банка ФИПИ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 понимание и интерпретация)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8A502-9D12-9D4E-E64A-4DC9078AC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556792"/>
            <a:ext cx="11521280" cy="522500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57B38A7F-A870-55F5-6C02-FD65FAC2DE2D}"/>
              </a:ext>
            </a:extLst>
          </p:cNvPr>
          <p:cNvGrpSpPr>
            <a:grpSpLocks/>
          </p:cNvGrpSpPr>
          <p:nvPr/>
        </p:nvGrpSpPr>
        <p:grpSpPr>
          <a:xfrm>
            <a:off x="458859" y="1348142"/>
            <a:ext cx="10873208" cy="2080858"/>
            <a:chOff x="4762" y="4762"/>
            <a:chExt cx="4761230" cy="1332230"/>
          </a:xfrm>
        </p:grpSpPr>
        <p:pic>
          <p:nvPicPr>
            <p:cNvPr id="12" name="Image 18">
              <a:extLst>
                <a:ext uri="{FF2B5EF4-FFF2-40B4-BE49-F238E27FC236}">
                  <a16:creationId xmlns:a16="http://schemas.microsoft.com/office/drawing/2014/main" id="{60EB30EB-A725-0268-6978-027AEBD645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31" y="78241"/>
              <a:ext cx="4614257" cy="1176246"/>
            </a:xfrm>
            <a:prstGeom prst="rect">
              <a:avLst/>
            </a:prstGeom>
          </p:spPr>
        </p:pic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D97372F9-9617-EBDF-4FD0-EFD5A6CEEBFB}"/>
                </a:ext>
              </a:extLst>
            </p:cNvPr>
            <p:cNvSpPr/>
            <p:nvPr/>
          </p:nvSpPr>
          <p:spPr>
            <a:xfrm>
              <a:off x="4762" y="4762"/>
              <a:ext cx="4761230" cy="1332230"/>
            </a:xfrm>
            <a:custGeom>
              <a:avLst/>
              <a:gdLst/>
              <a:ahLst/>
              <a:cxnLst/>
              <a:rect l="l" t="t" r="r" b="b"/>
              <a:pathLst>
                <a:path w="4761230" h="1332230">
                  <a:moveTo>
                    <a:pt x="0" y="1332229"/>
                  </a:moveTo>
                  <a:lnTo>
                    <a:pt x="4760976" y="1332229"/>
                  </a:lnTo>
                  <a:lnTo>
                    <a:pt x="4760976" y="0"/>
                  </a:lnTo>
                  <a:lnTo>
                    <a:pt x="0" y="0"/>
                  </a:lnTo>
                  <a:lnTo>
                    <a:pt x="0" y="1332229"/>
                  </a:lnTo>
                  <a:close/>
                </a:path>
              </a:pathLst>
            </a:custGeom>
            <a:ln w="9524">
              <a:solidFill>
                <a:srgbClr val="4471C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22">
            <a:extLst>
              <a:ext uri="{FF2B5EF4-FFF2-40B4-BE49-F238E27FC236}">
                <a16:creationId xmlns:a16="http://schemas.microsoft.com/office/drawing/2014/main" id="{0C9D5316-A8E9-F5A0-CE6B-DC922D86E587}"/>
              </a:ext>
            </a:extLst>
          </p:cNvPr>
          <p:cNvSpPr txBox="1">
            <a:spLocks/>
          </p:cNvSpPr>
          <p:nvPr/>
        </p:nvSpPr>
        <p:spPr bwMode="auto">
          <a:xfrm>
            <a:off x="5975359" y="4822304"/>
            <a:ext cx="304800" cy="176213"/>
          </a:xfrm>
          <a:prstGeom prst="rect">
            <a:avLst/>
          </a:prstGeom>
          <a:noFill/>
          <a:ln w="630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BA03078-12A0-EB33-1DBC-45C4397B2982}"/>
              </a:ext>
            </a:extLst>
          </p:cNvPr>
          <p:cNvSpPr txBox="1">
            <a:spLocks/>
          </p:cNvSpPr>
          <p:nvPr/>
        </p:nvSpPr>
        <p:spPr bwMode="auto">
          <a:xfrm>
            <a:off x="5975359" y="4365104"/>
            <a:ext cx="304800" cy="174625"/>
          </a:xfrm>
          <a:prstGeom prst="rect">
            <a:avLst/>
          </a:prstGeom>
          <a:noFill/>
          <a:ln w="630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0AC5F1F-14E3-2964-38F5-9CA8F516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84" y="436510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361810F-975D-5945-10B7-8E08BBC3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88" y="3456324"/>
            <a:ext cx="10537566" cy="3247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Придумайте три вопроса к тексту 1, которые начинаются со слов «каково значение»,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«почему» и «в чём особенность» и отражают его содержание.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Ответ: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Каково значение	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	?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Почему	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	?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В чём особенность	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	?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A7EE9-A75F-954F-ACC7-00FC6F6D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5BB89-49C0-2555-A7E6-CA12BF6F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260648"/>
            <a:ext cx="11737304" cy="1440160"/>
          </a:xfrm>
        </p:spPr>
        <p:txBody>
          <a:bodyPr rtlCol="0">
            <a:noAutofit/>
          </a:bodyPr>
          <a:lstStyle/>
          <a:p>
            <a:pPr algn="ctr" rtl="0"/>
            <a:br>
              <a:rPr lang="ru-RU" sz="3600" b="1" dirty="0">
                <a:latin typeface="+mj-lt"/>
              </a:rPr>
            </a:br>
            <a:br>
              <a:rPr lang="ru-RU" sz="3600" b="1" dirty="0">
                <a:latin typeface="+mj-lt"/>
              </a:rPr>
            </a:br>
            <a:br>
              <a:rPr lang="ru-RU" sz="3600" b="1" dirty="0">
                <a:latin typeface="+mj-lt"/>
              </a:rPr>
            </a:br>
            <a:r>
              <a:rPr lang="ru-RU" sz="3600" b="1" dirty="0">
                <a:solidFill>
                  <a:srgbClr val="FF0000"/>
                </a:solidFill>
                <a:latin typeface="+mj-lt"/>
              </a:rPr>
              <a:t>Умение преобразовывать текстовую  информацию с учётом целей дальнейшего использования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2FE39-8B75-E46A-DE67-9F2F63F4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556792"/>
            <a:ext cx="11521280" cy="522500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Молодой мальчик с рукой на лицом">
            <a:extLst>
              <a:ext uri="{FF2B5EF4-FFF2-40B4-BE49-F238E27FC236}">
                <a16:creationId xmlns:a16="http://schemas.microsoft.com/office/drawing/2014/main" id="{945E43BA-0A4A-2246-0919-341D81CB4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3685528"/>
            <a:ext cx="936104" cy="3064477"/>
          </a:xfrm>
          <a:prstGeom prst="rect">
            <a:avLst/>
          </a:prstGeom>
        </p:spPr>
      </p:pic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2193B44A-DC73-8748-3BF0-04B6172C638D}"/>
              </a:ext>
            </a:extLst>
          </p:cNvPr>
          <p:cNvSpPr/>
          <p:nvPr/>
        </p:nvSpPr>
        <p:spPr>
          <a:xfrm>
            <a:off x="477788" y="1340768"/>
            <a:ext cx="4032448" cy="2088232"/>
          </a:xfrm>
          <a:prstGeom prst="cloud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Что значит «преобразовывать текстовую информацию?»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ABA1063-F12B-DEF3-91B2-EFF50AFA6B5D}"/>
              </a:ext>
            </a:extLst>
          </p:cNvPr>
          <p:cNvSpPr/>
          <p:nvPr/>
        </p:nvSpPr>
        <p:spPr>
          <a:xfrm>
            <a:off x="4870276" y="1772816"/>
            <a:ext cx="5904656" cy="10081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Выделение главного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Умение отличить основную мысль от второстепенных деталей, найти ключевые слова и понятия.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5563949-6CFD-83D4-46DE-A2DDBA81212C}"/>
              </a:ext>
            </a:extLst>
          </p:cNvPr>
          <p:cNvSpPr/>
          <p:nvPr/>
        </p:nvSpPr>
        <p:spPr>
          <a:xfrm>
            <a:off x="4873872" y="2852936"/>
            <a:ext cx="5904656" cy="12241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Структурирование: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Организация информации в логической последовательности, создание схем, таблиц, планов.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3FA24A6-7521-9D8C-C709-33D7227325D9}"/>
              </a:ext>
            </a:extLst>
          </p:cNvPr>
          <p:cNvSpPr/>
          <p:nvPr/>
        </p:nvSpPr>
        <p:spPr>
          <a:xfrm>
            <a:off x="4942284" y="4169296"/>
            <a:ext cx="5904656" cy="11521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Сжатие: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Формулирование сути прочитанного в краткой форме, например, в виде тезисов.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79EA024-B5A2-36F8-CACF-E45C41850E50}"/>
              </a:ext>
            </a:extLst>
          </p:cNvPr>
          <p:cNvSpPr/>
          <p:nvPr/>
        </p:nvSpPr>
        <p:spPr>
          <a:xfrm>
            <a:off x="4942284" y="5377402"/>
            <a:ext cx="5904656" cy="12401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Визуализация: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Перевод текстовой информации в наглядные образы – рисунки, диаграммы, пиктограммы и т. д.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338</TotalTime>
  <Words>1207</Words>
  <Application>Microsoft Office PowerPoint</Application>
  <PresentationFormat>Произвольный</PresentationFormat>
  <Paragraphs>139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Times New Roman</vt:lpstr>
      <vt:lpstr>Презентация, посвященная началу учебного года</vt:lpstr>
      <vt:lpstr>Читательская грамотность   Способность понимать, использовать и анализировать письменные тексты для достижения своих целей, расширения знаний и участия в социальной жизни. Умение извлекать и осмысливать информацию, оценивать достоверность источника и отличать факты от мнений.          Это базовый навык функциональной грамотности, который формируется через работу с различными текстами и заданиями.  </vt:lpstr>
      <vt:lpstr>Основные читательские компетенции</vt:lpstr>
      <vt:lpstr>Практическое значение</vt:lpstr>
      <vt:lpstr>Презентация PowerPoint</vt:lpstr>
      <vt:lpstr>Презентация PowerPoint</vt:lpstr>
      <vt:lpstr>Приём «инсерт» (INSERT)   Метод активного чтения с пометками для осмысления текста, часть технологии развития критического мышления</vt:lpstr>
      <vt:lpstr>     Примеры заданий из открытого банка ФИПИ                       ( понимание и интерпретация)</vt:lpstr>
      <vt:lpstr> Примеры заданий из открытого банка ФИПИ ( понимание и интерпретация)</vt:lpstr>
      <vt:lpstr>   Умение преобразовывать текстовую  информацию с учётом целей дальнейшего использования</vt:lpstr>
      <vt:lpstr>Какие приёмы и технологии помогают преобразовывать текст?</vt:lpstr>
      <vt:lpstr>Презентация PowerPoint</vt:lpstr>
      <vt:lpstr>Примеры заданий из открытого банка ФИПИ</vt:lpstr>
      <vt:lpstr>Умение критически оценивать  степень достоверности содержащейся информации </vt:lpstr>
      <vt:lpstr>Приём  «Верные и неверные утверждения» </vt:lpstr>
      <vt:lpstr>Презентация PowerPoint</vt:lpstr>
      <vt:lpstr>Приём  «Лови ошибку»  </vt:lpstr>
      <vt:lpstr>Презентация PowerPoint</vt:lpstr>
      <vt:lpstr>Приём  «Факт и мнение»</vt:lpstr>
      <vt:lpstr>Приём  «Факт и мнение»</vt:lpstr>
      <vt:lpstr>Банк заданий ФИПИ</vt:lpstr>
      <vt:lpstr>Банк заданий ФИПИ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7</cp:revision>
  <dcterms:created xsi:type="dcterms:W3CDTF">2025-11-06T14:54:15Z</dcterms:created>
  <dcterms:modified xsi:type="dcterms:W3CDTF">2025-11-16T14:23:18Z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