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64"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359"/>
    <a:srgbClr val="40907B"/>
    <a:srgbClr val="6B79B5"/>
    <a:srgbClr val="ADC6E1"/>
    <a:srgbClr val="9DACD7"/>
    <a:srgbClr val="B6C8D8"/>
    <a:srgbClr val="B2BFDC"/>
    <a:srgbClr val="AFCDDF"/>
    <a:srgbClr val="B8CAD6"/>
    <a:srgbClr val="9FC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D0217-3E4D-4D09-98D1-DB24810E31F2}" type="datetimeFigureOut">
              <a:rPr lang="ru-RU" smtClean="0"/>
              <a:t>14.10.2012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C7341-D30D-40E9-9409-7271FBD40618}" type="slidenum">
              <a:rPr lang="ru-RU" smtClean="0"/>
              <a:t>‹#›</a:t>
            </a:fld>
            <a:endParaRPr lang="ru-RU"/>
          </a:p>
        </p:txBody>
      </p:sp>
    </p:spTree>
    <p:extLst>
      <p:ext uri="{BB962C8B-B14F-4D97-AF65-F5344CB8AC3E}">
        <p14:creationId xmlns:p14="http://schemas.microsoft.com/office/powerpoint/2010/main" val="412684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28C7341-D30D-40E9-9409-7271FBD40618}" type="slidenum">
              <a:rPr lang="ru-RU" smtClean="0"/>
              <a:t>1</a:t>
            </a:fld>
            <a:endParaRPr lang="ru-RU"/>
          </a:p>
        </p:txBody>
      </p:sp>
    </p:spTree>
    <p:extLst>
      <p:ext uri="{BB962C8B-B14F-4D97-AF65-F5344CB8AC3E}">
        <p14:creationId xmlns:p14="http://schemas.microsoft.com/office/powerpoint/2010/main" val="149689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100">
              <a:srgbClr val="C6B15A"/>
            </a:gs>
            <a:gs pos="25000">
              <a:srgbClr val="947E56"/>
            </a:gs>
            <a:gs pos="0">
              <a:schemeClr val="tx1"/>
            </a:gs>
            <a:gs pos="50000">
              <a:schemeClr val="accent3">
                <a:lumMod val="7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Катя\1304567968_15cbdc0dc5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8168"/>
            <a:ext cx="9146296" cy="6167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одзаголовок 2"/>
          <p:cNvSpPr txBox="1">
            <a:spLocks/>
          </p:cNvSpPr>
          <p:nvPr/>
        </p:nvSpPr>
        <p:spPr>
          <a:xfrm>
            <a:off x="6659104" y="927105"/>
            <a:ext cx="2376264" cy="136815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ru-RU" sz="2400" b="1" i="1" dirty="0" smtClean="0">
                <a:solidFill>
                  <a:schemeClr val="tx1"/>
                </a:solidFill>
              </a:rPr>
              <a:t>Презентация</a:t>
            </a:r>
          </a:p>
          <a:p>
            <a:pPr algn="r"/>
            <a:r>
              <a:rPr lang="ru-RU" sz="2400" b="1" i="1" dirty="0" smtClean="0">
                <a:solidFill>
                  <a:schemeClr val="tx1"/>
                </a:solidFill>
              </a:rPr>
              <a:t>Ученика </a:t>
            </a:r>
          </a:p>
          <a:p>
            <a:pPr algn="r"/>
            <a:r>
              <a:rPr lang="ru-RU" sz="2400" b="1" i="1" dirty="0" smtClean="0">
                <a:solidFill>
                  <a:schemeClr val="tx1"/>
                </a:solidFill>
              </a:rPr>
              <a:t>5 Б класса </a:t>
            </a:r>
          </a:p>
          <a:p>
            <a:pPr algn="r"/>
            <a:r>
              <a:rPr lang="ru-RU" sz="2400" b="1" i="1" dirty="0" smtClean="0">
                <a:solidFill>
                  <a:schemeClr val="tx1"/>
                </a:solidFill>
              </a:rPr>
              <a:t>Слепцова Андрея</a:t>
            </a:r>
            <a:endParaRPr lang="ru-RU" sz="2400" b="1" i="1" dirty="0">
              <a:solidFill>
                <a:schemeClr val="tx1"/>
              </a:solidFill>
            </a:endParaRPr>
          </a:p>
        </p:txBody>
      </p:sp>
      <p:sp>
        <p:nvSpPr>
          <p:cNvPr id="9" name="Заголовок 1"/>
          <p:cNvSpPr txBox="1">
            <a:spLocks/>
          </p:cNvSpPr>
          <p:nvPr/>
        </p:nvSpPr>
        <p:spPr>
          <a:xfrm>
            <a:off x="142888" y="5760"/>
            <a:ext cx="8892480" cy="9213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i="1" dirty="0" smtClean="0">
                <a:solidFill>
                  <a:schemeClr val="bg1"/>
                </a:solidFill>
                <a:effectLst>
                  <a:outerShdw blurRad="38100" dist="38100" dir="2700000" algn="tl">
                    <a:srgbClr val="000000">
                      <a:alpha val="43137"/>
                    </a:srgbClr>
                  </a:outerShdw>
                </a:effectLst>
              </a:rPr>
              <a:t>Подвиг Александра Матросова </a:t>
            </a:r>
            <a:endParaRPr lang="ru-RU"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73848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7100">
              <a:srgbClr val="959D98"/>
            </a:gs>
            <a:gs pos="25000">
              <a:schemeClr val="tx2">
                <a:lumMod val="40000"/>
                <a:lumOff val="60000"/>
              </a:schemeClr>
            </a:gs>
            <a:gs pos="0">
              <a:schemeClr val="tx1"/>
            </a:gs>
            <a:gs pos="50000">
              <a:srgbClr val="AFCADB"/>
            </a:gs>
            <a:gs pos="100000">
              <a:schemeClr val="tx1"/>
            </a:gs>
          </a:gsLst>
          <a:lin ang="5400000" scaled="0"/>
          <a:tileRect/>
        </a:gradFill>
        <a:effectLst/>
      </p:bgPr>
    </p:bg>
    <p:spTree>
      <p:nvGrpSpPr>
        <p:cNvPr id="1" name=""/>
        <p:cNvGrpSpPr/>
        <p:nvPr/>
      </p:nvGrpSpPr>
      <p:grpSpPr>
        <a:xfrm>
          <a:off x="0" y="0"/>
          <a:ext cx="0" cy="0"/>
          <a:chOff x="0" y="0"/>
          <a:chExt cx="0" cy="0"/>
        </a:xfrm>
      </p:grpSpPr>
      <p:pic>
        <p:nvPicPr>
          <p:cNvPr id="2" name="Picture 2" descr="H:\Катя\2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8" y="14161"/>
            <a:ext cx="7070080" cy="68438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1392" y="1988840"/>
            <a:ext cx="2162552" cy="2062103"/>
          </a:xfrm>
          <a:prstGeom prst="rect">
            <a:avLst/>
          </a:prstGeom>
        </p:spPr>
        <p:txBody>
          <a:bodyPr wrap="square">
            <a:spAutoFit/>
          </a:bodyPr>
          <a:lstStyle/>
          <a:p>
            <a:pPr algn="ctr"/>
            <a:r>
              <a:rPr lang="ru-RU" sz="1600" i="1" dirty="0">
                <a:solidFill>
                  <a:schemeClr val="bg1"/>
                </a:solidFill>
              </a:rPr>
              <a:t>Памятная стела на месте подвига Александра Матросова у деревни Чернушки </a:t>
            </a:r>
            <a:endParaRPr lang="ru-RU" sz="1600" i="1" dirty="0" smtClean="0">
              <a:solidFill>
                <a:schemeClr val="bg1"/>
              </a:solidFill>
            </a:endParaRPr>
          </a:p>
          <a:p>
            <a:pPr algn="ctr"/>
            <a:endParaRPr lang="ru-RU" sz="1600" i="1" dirty="0">
              <a:solidFill>
                <a:schemeClr val="bg1"/>
              </a:solidFill>
            </a:endParaRPr>
          </a:p>
          <a:p>
            <a:pPr algn="ctr"/>
            <a:r>
              <a:rPr lang="ru-RU" sz="1600" i="1" dirty="0" smtClean="0">
                <a:solidFill>
                  <a:schemeClr val="bg1"/>
                </a:solidFill>
              </a:rPr>
              <a:t>(</a:t>
            </a:r>
            <a:r>
              <a:rPr lang="ru-RU" sz="1600" i="1" dirty="0" err="1">
                <a:solidFill>
                  <a:schemeClr val="bg1"/>
                </a:solidFill>
              </a:rPr>
              <a:t>Локнянский</a:t>
            </a:r>
            <a:r>
              <a:rPr lang="ru-RU" sz="1600" i="1" dirty="0">
                <a:solidFill>
                  <a:schemeClr val="bg1"/>
                </a:solidFill>
              </a:rPr>
              <a:t> район, Псковская область).</a:t>
            </a:r>
          </a:p>
        </p:txBody>
      </p:sp>
    </p:spTree>
    <p:extLst>
      <p:ext uri="{BB962C8B-B14F-4D97-AF65-F5344CB8AC3E}">
        <p14:creationId xmlns:p14="http://schemas.microsoft.com/office/powerpoint/2010/main" val="1883822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3416320"/>
          </a:xfrm>
          <a:prstGeom prst="rect">
            <a:avLst/>
          </a:prstGeom>
        </p:spPr>
        <p:txBody>
          <a:bodyPr wrap="square">
            <a:spAutoFit/>
          </a:bodyPr>
          <a:lstStyle/>
          <a:p>
            <a:pPr algn="ctr"/>
            <a:endParaRPr lang="ru-RU" dirty="0">
              <a:solidFill>
                <a:schemeClr val="bg1"/>
              </a:solidFill>
            </a:endParaRPr>
          </a:p>
          <a:p>
            <a:pPr algn="ctr"/>
            <a:r>
              <a:rPr lang="ru-RU" dirty="0">
                <a:solidFill>
                  <a:schemeClr val="bg1"/>
                </a:solidFill>
              </a:rPr>
              <a:t>Указом Президиума Верховного Совета СССР от 19 июня 1943 года за образцовое выполнение боевых заданий командования на фронте борьбы с немецко-фашистским захватчиками и проявленные при этом мужество и героизм </a:t>
            </a:r>
            <a:r>
              <a:rPr lang="ru-RU" b="1" dirty="0">
                <a:solidFill>
                  <a:schemeClr val="bg1"/>
                </a:solidFill>
              </a:rPr>
              <a:t>красноармейцу Матросову Александру Матвеевичу посмертно присвоено звание Героя Советского Союза.</a:t>
            </a:r>
          </a:p>
          <a:p>
            <a:pPr algn="ctr"/>
            <a:endParaRPr lang="ru-RU" b="1" dirty="0">
              <a:solidFill>
                <a:schemeClr val="bg1"/>
              </a:solidFill>
            </a:endParaRPr>
          </a:p>
          <a:p>
            <a:pPr algn="ctr"/>
            <a:r>
              <a:rPr lang="ru-RU" dirty="0">
                <a:solidFill>
                  <a:schemeClr val="bg1"/>
                </a:solidFill>
              </a:rPr>
              <a:t>8 сентября 1943 года приказом народного комиссара обороны СССР И.В. Сталина имя А.М. Матросова было присвоено 254-му гвардейскому стрелковому полку, а сам он навечно зачислен в списки 1-й роты этой части. Это был первый приказ НКО СССР в годы Великой Отечественной войны о зачислении павшего Героя навечно в списки воинской части.</a:t>
            </a:r>
          </a:p>
        </p:txBody>
      </p:sp>
      <p:sp>
        <p:nvSpPr>
          <p:cNvPr id="4" name="Прямоугольник 3"/>
          <p:cNvSpPr/>
          <p:nvPr/>
        </p:nvSpPr>
        <p:spPr>
          <a:xfrm>
            <a:off x="2699792" y="6165304"/>
            <a:ext cx="3816424" cy="584775"/>
          </a:xfrm>
          <a:prstGeom prst="rect">
            <a:avLst/>
          </a:prstGeom>
        </p:spPr>
        <p:txBody>
          <a:bodyPr wrap="square">
            <a:spAutoFit/>
          </a:bodyPr>
          <a:lstStyle/>
          <a:p>
            <a:pPr algn="ctr"/>
            <a:r>
              <a:rPr lang="ru-RU" sz="1600" i="1" dirty="0">
                <a:solidFill>
                  <a:schemeClr val="bg1"/>
                </a:solidFill>
              </a:rPr>
              <a:t>Памятник Александру Матросову, </a:t>
            </a:r>
            <a:r>
              <a:rPr lang="ru-RU" sz="1600" i="1" dirty="0" err="1">
                <a:solidFill>
                  <a:schemeClr val="bg1"/>
                </a:solidFill>
              </a:rPr>
              <a:t>г.Коряжма</a:t>
            </a:r>
            <a:endParaRPr lang="ru-RU" sz="1600" i="1" dirty="0">
              <a:solidFill>
                <a:schemeClr val="bg1"/>
              </a:solidFill>
            </a:endParaRPr>
          </a:p>
        </p:txBody>
      </p:sp>
      <p:pic>
        <p:nvPicPr>
          <p:cNvPr id="5" name="Picture 2" descr="H:\Катя\802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868" y="4028185"/>
            <a:ext cx="2304256" cy="20738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570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rgbClr val="695B5B"/>
            </a:gs>
            <a:gs pos="20000">
              <a:srgbClr val="B3BCD7"/>
            </a:gs>
            <a:gs pos="0">
              <a:schemeClr val="tx1"/>
            </a:gs>
            <a:gs pos="58000">
              <a:srgbClr val="8793A7"/>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4427984" y="3051748"/>
            <a:ext cx="4572000" cy="861774"/>
          </a:xfrm>
          <a:prstGeom prst="rect">
            <a:avLst/>
          </a:prstGeom>
        </p:spPr>
        <p:txBody>
          <a:bodyPr>
            <a:spAutoFit/>
          </a:bodyPr>
          <a:lstStyle/>
          <a:p>
            <a:pPr algn="r"/>
            <a:r>
              <a:rPr lang="ru-RU" i="1" dirty="0">
                <a:solidFill>
                  <a:schemeClr val="bg1"/>
                </a:solidFill>
              </a:rPr>
              <a:t>Памятник Александру Матросову </a:t>
            </a:r>
            <a:endParaRPr lang="ru-RU" i="1" dirty="0" smtClean="0">
              <a:solidFill>
                <a:schemeClr val="bg1"/>
              </a:solidFill>
            </a:endParaRPr>
          </a:p>
          <a:p>
            <a:pPr algn="r"/>
            <a:r>
              <a:rPr lang="ru-RU" i="1" dirty="0" smtClean="0">
                <a:solidFill>
                  <a:schemeClr val="bg1"/>
                </a:solidFill>
              </a:rPr>
              <a:t>в </a:t>
            </a:r>
            <a:r>
              <a:rPr lang="ru-RU" i="1" dirty="0">
                <a:solidFill>
                  <a:schemeClr val="bg1"/>
                </a:solidFill>
              </a:rPr>
              <a:t>Великих Луках.</a:t>
            </a:r>
          </a:p>
          <a:p>
            <a:pPr algn="r"/>
            <a:r>
              <a:rPr lang="ru-RU" sz="1400" i="1" dirty="0">
                <a:solidFill>
                  <a:schemeClr val="bg1"/>
                </a:solidFill>
              </a:rPr>
              <a:t>Скульптор Е.В. </a:t>
            </a:r>
            <a:r>
              <a:rPr lang="ru-RU" sz="1400" i="1" dirty="0" smtClean="0">
                <a:solidFill>
                  <a:schemeClr val="bg1"/>
                </a:solidFill>
              </a:rPr>
              <a:t>Вучетич </a:t>
            </a:r>
            <a:endParaRPr lang="ru-RU" sz="1400" i="1" dirty="0">
              <a:solidFill>
                <a:schemeClr val="bg1"/>
              </a:solidFill>
            </a:endParaRPr>
          </a:p>
        </p:txBody>
      </p:sp>
      <p:pic>
        <p:nvPicPr>
          <p:cNvPr id="8194" name="Picture 2" descr="H:\Катя\matrssof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4048"/>
            <a:ext cx="5000625" cy="6667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7518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7100">
              <a:srgbClr val="D0D7E2"/>
            </a:gs>
            <a:gs pos="25000">
              <a:srgbClr val="AFBFD9"/>
            </a:gs>
            <a:gs pos="0">
              <a:schemeClr val="tx1"/>
            </a:gs>
            <a:gs pos="50000">
              <a:srgbClr val="AFCADB"/>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6165304"/>
            <a:ext cx="7488832" cy="369332"/>
          </a:xfrm>
          <a:prstGeom prst="rect">
            <a:avLst/>
          </a:prstGeom>
        </p:spPr>
        <p:txBody>
          <a:bodyPr wrap="square">
            <a:spAutoFit/>
          </a:bodyPr>
          <a:lstStyle/>
          <a:p>
            <a:pPr algn="ctr"/>
            <a:r>
              <a:rPr lang="ru-RU" i="1" dirty="0">
                <a:solidFill>
                  <a:schemeClr val="bg1"/>
                </a:solidFill>
              </a:rPr>
              <a:t>В Ульяновске реконструировали подвиг Александра Матросова</a:t>
            </a:r>
          </a:p>
        </p:txBody>
      </p:sp>
      <p:pic>
        <p:nvPicPr>
          <p:cNvPr id="11266" name="Picture 2" descr="H:\Катя\0a37851905ec48e45b0cf84853c3e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92696"/>
            <a:ext cx="4522757"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H:\Катя\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492896"/>
            <a:ext cx="4488139" cy="3366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99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7100">
              <a:srgbClr val="ADC6E1"/>
            </a:gs>
            <a:gs pos="25000">
              <a:srgbClr val="A1C2E9"/>
            </a:gs>
            <a:gs pos="0">
              <a:schemeClr val="tx1"/>
            </a:gs>
            <a:gs pos="59000">
              <a:srgbClr val="9DACD7"/>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457256" y="155162"/>
            <a:ext cx="2790056" cy="6647974"/>
          </a:xfrm>
          <a:prstGeom prst="rect">
            <a:avLst/>
          </a:prstGeom>
        </p:spPr>
        <p:txBody>
          <a:bodyPr wrap="square">
            <a:spAutoFit/>
          </a:bodyPr>
          <a:lstStyle/>
          <a:p>
            <a:pPr algn="r"/>
            <a:r>
              <a:rPr lang="ru-RU" sz="1600" b="1" i="1" dirty="0">
                <a:solidFill>
                  <a:schemeClr val="bg1"/>
                </a:solidFill>
              </a:rPr>
              <a:t>Владимир Балыкин</a:t>
            </a:r>
          </a:p>
          <a:p>
            <a:endParaRPr lang="ru-RU" sz="1600" i="1" dirty="0" smtClean="0">
              <a:solidFill>
                <a:schemeClr val="bg1"/>
              </a:solidFill>
            </a:endParaRPr>
          </a:p>
          <a:p>
            <a:r>
              <a:rPr lang="ru-RU" sz="1600" i="1" dirty="0" smtClean="0">
                <a:solidFill>
                  <a:schemeClr val="bg1"/>
                </a:solidFill>
              </a:rPr>
              <a:t>Три </a:t>
            </a:r>
            <a:r>
              <a:rPr lang="ru-RU" sz="1600" i="1" dirty="0" smtClean="0">
                <a:solidFill>
                  <a:schemeClr val="bg1"/>
                </a:solidFill>
              </a:rPr>
              <a:t>шага </a:t>
            </a:r>
            <a:r>
              <a:rPr lang="ru-RU" sz="1600" i="1" dirty="0">
                <a:solidFill>
                  <a:schemeClr val="bg1"/>
                </a:solidFill>
              </a:rPr>
              <a:t>до дзота...</a:t>
            </a:r>
          </a:p>
          <a:p>
            <a:r>
              <a:rPr lang="ru-RU" sz="1600" i="1" dirty="0">
                <a:solidFill>
                  <a:schemeClr val="bg1"/>
                </a:solidFill>
              </a:rPr>
              <a:t>Строчит пулемёт,</a:t>
            </a:r>
          </a:p>
          <a:p>
            <a:r>
              <a:rPr lang="ru-RU" sz="1600" i="1" dirty="0">
                <a:solidFill>
                  <a:schemeClr val="bg1"/>
                </a:solidFill>
              </a:rPr>
              <a:t>Завязла пехота,</a:t>
            </a:r>
          </a:p>
          <a:p>
            <a:r>
              <a:rPr lang="ru-RU" sz="1600" i="1" dirty="0">
                <a:solidFill>
                  <a:schemeClr val="bg1"/>
                </a:solidFill>
              </a:rPr>
              <a:t>Ни шагу вперёд...</a:t>
            </a:r>
          </a:p>
          <a:p>
            <a:r>
              <a:rPr lang="ru-RU" sz="1600" i="1" dirty="0">
                <a:solidFill>
                  <a:schemeClr val="bg1"/>
                </a:solidFill>
              </a:rPr>
              <a:t>Расстрельное поле,</a:t>
            </a:r>
          </a:p>
          <a:p>
            <a:r>
              <a:rPr lang="ru-RU" sz="1600" i="1" dirty="0">
                <a:solidFill>
                  <a:schemeClr val="bg1"/>
                </a:solidFill>
              </a:rPr>
              <a:t>Смертельный огонь,</a:t>
            </a:r>
          </a:p>
          <a:p>
            <a:r>
              <a:rPr lang="ru-RU" sz="1600" i="1" dirty="0">
                <a:solidFill>
                  <a:schemeClr val="bg1"/>
                </a:solidFill>
              </a:rPr>
              <a:t>Несчётные пули</a:t>
            </a:r>
          </a:p>
          <a:p>
            <a:r>
              <a:rPr lang="ru-RU" sz="1600" i="1" dirty="0">
                <a:solidFill>
                  <a:schemeClr val="bg1"/>
                </a:solidFill>
              </a:rPr>
              <a:t>Считал батальон...</a:t>
            </a:r>
          </a:p>
          <a:p>
            <a:r>
              <a:rPr lang="ru-RU" sz="1600" i="1" dirty="0">
                <a:solidFill>
                  <a:schemeClr val="bg1"/>
                </a:solidFill>
              </a:rPr>
              <a:t>Солдатская доля,</a:t>
            </a:r>
          </a:p>
          <a:p>
            <a:r>
              <a:rPr lang="ru-RU" sz="1600" i="1" dirty="0">
                <a:solidFill>
                  <a:schemeClr val="bg1"/>
                </a:solidFill>
              </a:rPr>
              <a:t>Израненный снег,</a:t>
            </a:r>
          </a:p>
          <a:p>
            <a:r>
              <a:rPr lang="ru-RU" sz="1600" i="1" dirty="0">
                <a:solidFill>
                  <a:schemeClr val="bg1"/>
                </a:solidFill>
              </a:rPr>
              <a:t>И каждая пуля</a:t>
            </a:r>
          </a:p>
          <a:p>
            <a:r>
              <a:rPr lang="ru-RU" sz="1600" i="1" dirty="0">
                <a:solidFill>
                  <a:schemeClr val="bg1"/>
                </a:solidFill>
              </a:rPr>
              <a:t>Натянутый  нерв...</a:t>
            </a:r>
          </a:p>
          <a:p>
            <a:endParaRPr lang="ru-RU" sz="1600" i="1" dirty="0">
              <a:solidFill>
                <a:schemeClr val="bg1"/>
              </a:solidFill>
            </a:endParaRPr>
          </a:p>
          <a:p>
            <a:r>
              <a:rPr lang="ru-RU" sz="1600" i="1" dirty="0">
                <a:solidFill>
                  <a:schemeClr val="bg1"/>
                </a:solidFill>
              </a:rPr>
              <a:t>Мгновенный,</a:t>
            </a:r>
          </a:p>
          <a:p>
            <a:r>
              <a:rPr lang="ru-RU" sz="1600" i="1" dirty="0">
                <a:solidFill>
                  <a:schemeClr val="bg1"/>
                </a:solidFill>
              </a:rPr>
              <a:t>           в три шага</a:t>
            </a:r>
          </a:p>
          <a:p>
            <a:r>
              <a:rPr lang="ru-RU" sz="1600" i="1" dirty="0">
                <a:solidFill>
                  <a:schemeClr val="bg1"/>
                </a:solidFill>
              </a:rPr>
              <a:t>И в вечность,</a:t>
            </a:r>
          </a:p>
          <a:p>
            <a:r>
              <a:rPr lang="ru-RU" sz="1600" i="1" dirty="0">
                <a:solidFill>
                  <a:schemeClr val="bg1"/>
                </a:solidFill>
              </a:rPr>
              <a:t>            бросок...</a:t>
            </a:r>
          </a:p>
          <a:p>
            <a:r>
              <a:rPr lang="ru-RU" sz="1600" i="1" dirty="0">
                <a:solidFill>
                  <a:schemeClr val="bg1"/>
                </a:solidFill>
              </a:rPr>
              <a:t>Россию</a:t>
            </a:r>
          </a:p>
          <a:p>
            <a:r>
              <a:rPr lang="ru-RU" sz="1600" i="1" dirty="0">
                <a:solidFill>
                  <a:schemeClr val="bg1"/>
                </a:solidFill>
              </a:rPr>
              <a:t>       в Чернушках</a:t>
            </a:r>
          </a:p>
          <a:p>
            <a:r>
              <a:rPr lang="ru-RU" sz="1600" i="1" dirty="0">
                <a:solidFill>
                  <a:schemeClr val="bg1"/>
                </a:solidFill>
              </a:rPr>
              <a:t>От пули фашистской,</a:t>
            </a:r>
          </a:p>
          <a:p>
            <a:r>
              <a:rPr lang="ru-RU" sz="1600" i="1" dirty="0">
                <a:solidFill>
                  <a:schemeClr val="bg1"/>
                </a:solidFill>
              </a:rPr>
              <a:t>По-русски</a:t>
            </a:r>
          </a:p>
          <a:p>
            <a:r>
              <a:rPr lang="ru-RU" sz="1600" i="1" dirty="0">
                <a:solidFill>
                  <a:schemeClr val="bg1"/>
                </a:solidFill>
              </a:rPr>
              <a:t>         собою</a:t>
            </a:r>
          </a:p>
          <a:p>
            <a:r>
              <a:rPr lang="ru-RU" sz="1600" i="1" dirty="0">
                <a:solidFill>
                  <a:schemeClr val="bg1"/>
                </a:solidFill>
              </a:rPr>
              <a:t>              закрыл </a:t>
            </a:r>
          </a:p>
          <a:p>
            <a:r>
              <a:rPr lang="ru-RU" sz="1600" i="1" dirty="0">
                <a:solidFill>
                  <a:schemeClr val="bg1"/>
                </a:solidFill>
              </a:rPr>
              <a:t>                   паренёк...</a:t>
            </a:r>
          </a:p>
          <a:p>
            <a:endParaRPr lang="ru-RU" sz="1400" dirty="0">
              <a:solidFill>
                <a:schemeClr val="bg1"/>
              </a:solidFill>
            </a:endParaRPr>
          </a:p>
        </p:txBody>
      </p:sp>
      <p:pic>
        <p:nvPicPr>
          <p:cNvPr id="3" name="Picture 2" descr="H:\Катя\matrosov-lu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840" y="764704"/>
            <a:ext cx="3589684" cy="5202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331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4596">
              <a:srgbClr val="879359"/>
            </a:gs>
            <a:gs pos="85000">
              <a:srgbClr val="6B79B5"/>
            </a:gs>
            <a:gs pos="15000">
              <a:srgbClr val="947E56"/>
            </a:gs>
            <a:gs pos="0">
              <a:schemeClr val="tx1"/>
            </a:gs>
            <a:gs pos="61000">
              <a:srgbClr val="40907B"/>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1403648" y="2780928"/>
            <a:ext cx="6678488" cy="923330"/>
          </a:xfrm>
          <a:prstGeom prst="rect">
            <a:avLst/>
          </a:prstGeom>
        </p:spPr>
        <p:txBody>
          <a:bodyPr wrap="square">
            <a:spAutoFit/>
          </a:bodyPr>
          <a:lstStyle/>
          <a:p>
            <a:pPr algn="ctr"/>
            <a:r>
              <a:rPr lang="ru-RU" sz="5400" b="1" i="1" dirty="0" smtClean="0">
                <a:solidFill>
                  <a:schemeClr val="bg1"/>
                </a:solidFill>
              </a:rPr>
              <a:t>Спасибо за внимание</a:t>
            </a:r>
            <a:endParaRPr lang="ru-RU" sz="5400" b="1" dirty="0">
              <a:solidFill>
                <a:schemeClr val="bg1"/>
              </a:solidFill>
            </a:endParaRPr>
          </a:p>
        </p:txBody>
      </p:sp>
    </p:spTree>
    <p:extLst>
      <p:ext uri="{BB962C8B-B14F-4D97-AF65-F5344CB8AC3E}">
        <p14:creationId xmlns:p14="http://schemas.microsoft.com/office/powerpoint/2010/main" val="31591752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6632"/>
            <a:ext cx="8280920" cy="2246769"/>
          </a:xfrm>
          <a:prstGeom prst="rect">
            <a:avLst/>
          </a:prstGeom>
        </p:spPr>
        <p:txBody>
          <a:bodyPr wrap="square">
            <a:spAutoFit/>
          </a:bodyPr>
          <a:lstStyle/>
          <a:p>
            <a:pPr algn="ctr"/>
            <a:r>
              <a:rPr lang="ru-RU" sz="2800" i="1" dirty="0">
                <a:solidFill>
                  <a:schemeClr val="bg1"/>
                </a:solidFill>
              </a:rPr>
              <a:t>Подвиг Александра Матросова стал </a:t>
            </a:r>
            <a:r>
              <a:rPr lang="ru-RU" sz="2800" i="1" dirty="0" smtClean="0">
                <a:solidFill>
                  <a:schemeClr val="bg1"/>
                </a:solidFill>
              </a:rPr>
              <a:t>настоящим </a:t>
            </a:r>
            <a:r>
              <a:rPr lang="ru-RU" sz="2800" i="1" dirty="0">
                <a:solidFill>
                  <a:schemeClr val="bg1"/>
                </a:solidFill>
              </a:rPr>
              <a:t>символом мужества, героизма и воинской доблести, любви к Родине и </a:t>
            </a:r>
            <a:r>
              <a:rPr lang="ru-RU" sz="2800" i="1" dirty="0" smtClean="0">
                <a:solidFill>
                  <a:schemeClr val="bg1"/>
                </a:solidFill>
              </a:rPr>
              <a:t>бесстрашия! </a:t>
            </a:r>
          </a:p>
          <a:p>
            <a:pPr algn="ctr"/>
            <a:r>
              <a:rPr lang="ru-RU" sz="2800" i="1" dirty="0" smtClean="0">
                <a:solidFill>
                  <a:schemeClr val="bg1"/>
                </a:solidFill>
              </a:rPr>
              <a:t>Подвиг </a:t>
            </a:r>
            <a:r>
              <a:rPr lang="ru-RU" sz="2800" i="1" dirty="0">
                <a:solidFill>
                  <a:schemeClr val="bg1"/>
                </a:solidFill>
              </a:rPr>
              <a:t>вошел в историю Великой Отечественной </a:t>
            </a:r>
            <a:r>
              <a:rPr lang="ru-RU" sz="2800" i="1" dirty="0" smtClean="0">
                <a:solidFill>
                  <a:schemeClr val="bg1"/>
                </a:solidFill>
              </a:rPr>
              <a:t>войны.</a:t>
            </a:r>
            <a:endParaRPr lang="ru-RU" sz="2800" i="1" dirty="0">
              <a:solidFill>
                <a:schemeClr val="bg1"/>
              </a:solidFill>
            </a:endParaRPr>
          </a:p>
        </p:txBody>
      </p:sp>
      <p:pic>
        <p:nvPicPr>
          <p:cNvPr id="5" name="Picture 2" descr="H:\Катя\1304568329_1262677136_1241449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892179"/>
            <a:ext cx="3528392" cy="49749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07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5580112" cy="6001643"/>
          </a:xfrm>
          <a:prstGeom prst="rect">
            <a:avLst/>
          </a:prstGeom>
        </p:spPr>
        <p:txBody>
          <a:bodyPr wrap="square">
            <a:spAutoFit/>
          </a:bodyPr>
          <a:lstStyle/>
          <a:p>
            <a:pPr algn="ctr"/>
            <a:r>
              <a:rPr lang="ru-RU" sz="2000" dirty="0">
                <a:solidFill>
                  <a:schemeClr val="bg1"/>
                </a:solidFill>
              </a:rPr>
              <a:t>Матросов Александр Матвеевич - стрелок-автоматчик 2-го отдельного батальона 91-й отдельной Сибирской добровольческой бригады имени И.В. Сталина 6-го Сталинского Сибирского добровольческого стрелкового корпуса 22-й армии Калининского фронта, красноармеец.</a:t>
            </a:r>
          </a:p>
          <a:p>
            <a:endParaRPr lang="ru-RU" dirty="0" smtClean="0">
              <a:solidFill>
                <a:schemeClr val="bg1"/>
              </a:solidFill>
            </a:endParaRPr>
          </a:p>
          <a:p>
            <a:endParaRPr lang="ru-RU" dirty="0">
              <a:solidFill>
                <a:schemeClr val="bg1"/>
              </a:solidFill>
            </a:endParaRPr>
          </a:p>
          <a:p>
            <a:endParaRPr lang="ru-RU" sz="2000" dirty="0">
              <a:solidFill>
                <a:schemeClr val="bg1"/>
              </a:solidFill>
            </a:endParaRPr>
          </a:p>
          <a:p>
            <a:pPr algn="ctr"/>
            <a:r>
              <a:rPr lang="ru-RU" sz="2000" dirty="0">
                <a:solidFill>
                  <a:schemeClr val="bg1"/>
                </a:solidFill>
              </a:rPr>
              <a:t>Родился 5 февраля 1924 года в городе </a:t>
            </a:r>
            <a:endParaRPr lang="ru-RU" sz="2000" dirty="0" smtClean="0">
              <a:solidFill>
                <a:schemeClr val="bg1"/>
              </a:solidFill>
            </a:endParaRPr>
          </a:p>
          <a:p>
            <a:pPr algn="ctr"/>
            <a:r>
              <a:rPr lang="ru-RU" sz="2000" dirty="0" err="1" smtClean="0">
                <a:solidFill>
                  <a:schemeClr val="bg1"/>
                </a:solidFill>
              </a:rPr>
              <a:t>Екатеринославе</a:t>
            </a:r>
            <a:r>
              <a:rPr lang="ru-RU" sz="2000" dirty="0" smtClean="0">
                <a:solidFill>
                  <a:schemeClr val="bg1"/>
                </a:solidFill>
              </a:rPr>
              <a:t> </a:t>
            </a:r>
            <a:r>
              <a:rPr lang="ru-RU" sz="1600" dirty="0">
                <a:solidFill>
                  <a:schemeClr val="bg1"/>
                </a:solidFill>
              </a:rPr>
              <a:t>(ныне Днепропетровск - административный центр Днепропетровской области Украины</a:t>
            </a:r>
            <a:r>
              <a:rPr lang="ru-RU" sz="1600" dirty="0" smtClean="0">
                <a:solidFill>
                  <a:schemeClr val="bg1"/>
                </a:solidFill>
              </a:rPr>
              <a:t>)</a:t>
            </a:r>
          </a:p>
          <a:p>
            <a:pPr algn="ctr"/>
            <a:endParaRPr lang="ru-RU" sz="1600" dirty="0" smtClean="0">
              <a:solidFill>
                <a:schemeClr val="bg1"/>
              </a:solidFill>
            </a:endParaRPr>
          </a:p>
          <a:p>
            <a:pPr algn="ctr"/>
            <a:r>
              <a:rPr lang="ru-RU" sz="2000" dirty="0" smtClean="0">
                <a:solidFill>
                  <a:schemeClr val="bg1"/>
                </a:solidFill>
              </a:rPr>
              <a:t>Русский</a:t>
            </a:r>
          </a:p>
          <a:p>
            <a:pPr algn="ctr"/>
            <a:r>
              <a:rPr lang="ru-RU" sz="2000" dirty="0" smtClean="0">
                <a:solidFill>
                  <a:schemeClr val="bg1"/>
                </a:solidFill>
              </a:rPr>
              <a:t>Член ВЛКСМ</a:t>
            </a:r>
          </a:p>
          <a:p>
            <a:pPr algn="ctr"/>
            <a:endParaRPr lang="ru-RU" sz="2000" dirty="0" smtClean="0">
              <a:solidFill>
                <a:schemeClr val="bg1"/>
              </a:solidFill>
            </a:endParaRPr>
          </a:p>
          <a:p>
            <a:pPr algn="ctr"/>
            <a:r>
              <a:rPr lang="ru-RU" sz="2000" dirty="0" smtClean="0">
                <a:solidFill>
                  <a:schemeClr val="bg1"/>
                </a:solidFill>
              </a:rPr>
              <a:t>Рано </a:t>
            </a:r>
            <a:r>
              <a:rPr lang="ru-RU" sz="2000" dirty="0">
                <a:solidFill>
                  <a:schemeClr val="bg1"/>
                </a:solidFill>
              </a:rPr>
              <a:t>лишился родителей. 5 лет воспитывался в Ивановском режимном детском доме (Ульяновская область</a:t>
            </a:r>
            <a:r>
              <a:rPr lang="ru-RU" sz="2000" dirty="0" smtClean="0">
                <a:solidFill>
                  <a:schemeClr val="bg1"/>
                </a:solidFill>
              </a:rPr>
              <a:t>)</a:t>
            </a:r>
            <a:endParaRPr lang="ru-RU" sz="2000" dirty="0">
              <a:solidFill>
                <a:schemeClr val="bg1"/>
              </a:solidFill>
            </a:endParaRPr>
          </a:p>
        </p:txBody>
      </p:sp>
      <p:pic>
        <p:nvPicPr>
          <p:cNvPr id="4" name="Picture 2" descr="H:\Катя\newphoto8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34427"/>
            <a:ext cx="3675708" cy="54861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83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476672"/>
            <a:ext cx="4572000" cy="5632311"/>
          </a:xfrm>
          <a:prstGeom prst="rect">
            <a:avLst/>
          </a:prstGeom>
        </p:spPr>
        <p:txBody>
          <a:bodyPr>
            <a:spAutoFit/>
          </a:bodyPr>
          <a:lstStyle/>
          <a:p>
            <a:pPr algn="ctr"/>
            <a:r>
              <a:rPr lang="ru-RU" dirty="0">
                <a:solidFill>
                  <a:schemeClr val="bg1"/>
                </a:solidFill>
              </a:rPr>
              <a:t>В Красную Армию призван Кировским райвоенкоматом города Уфы Башкирской АССР в сентябре 1942 года и направлен в </a:t>
            </a:r>
            <a:r>
              <a:rPr lang="ru-RU" dirty="0" err="1">
                <a:solidFill>
                  <a:schemeClr val="bg1"/>
                </a:solidFill>
              </a:rPr>
              <a:t>Краснохолмское</a:t>
            </a:r>
            <a:r>
              <a:rPr lang="ru-RU" dirty="0">
                <a:solidFill>
                  <a:schemeClr val="bg1"/>
                </a:solidFill>
              </a:rPr>
              <a:t> пехотное училище (октябрь 1942 года), но вскоре большую часть курсантов направили на Калининский фронт.</a:t>
            </a:r>
          </a:p>
          <a:p>
            <a:pPr algn="ctr"/>
            <a:endParaRPr lang="ru-RU" dirty="0">
              <a:solidFill>
                <a:schemeClr val="bg1"/>
              </a:solidFill>
            </a:endParaRPr>
          </a:p>
          <a:p>
            <a:pPr algn="ctr"/>
            <a:r>
              <a:rPr lang="ru-RU" dirty="0">
                <a:solidFill>
                  <a:schemeClr val="bg1"/>
                </a:solidFill>
              </a:rPr>
              <a:t>В действующей армии с ноября 1942 года. Служил в составе 2-го отдельного стрелкового батальона 91-й отдельной </a:t>
            </a:r>
            <a:r>
              <a:rPr lang="ru-RU" dirty="0" err="1">
                <a:solidFill>
                  <a:schemeClr val="bg1"/>
                </a:solidFill>
              </a:rPr>
              <a:t>Сибирсккой</a:t>
            </a:r>
            <a:r>
              <a:rPr lang="ru-RU" dirty="0">
                <a:solidFill>
                  <a:schemeClr val="bg1"/>
                </a:solidFill>
              </a:rPr>
              <a:t> добровольческой бригады имени И.В. Сталина (позже 254-й гвардейский стрелковый полк 56-й гвардейской стрелковой дивизии, Калининский фронт). Некоторое время бригада находилась в резерве. Затем её перебросили под Псков в район Большого </a:t>
            </a:r>
            <a:r>
              <a:rPr lang="ru-RU" dirty="0" err="1">
                <a:solidFill>
                  <a:schemeClr val="bg1"/>
                </a:solidFill>
              </a:rPr>
              <a:t>Ломоватого</a:t>
            </a:r>
            <a:r>
              <a:rPr lang="ru-RU" dirty="0">
                <a:solidFill>
                  <a:schemeClr val="bg1"/>
                </a:solidFill>
              </a:rPr>
              <a:t> бора. Прямо с марша бригада вступила в бой.</a:t>
            </a:r>
          </a:p>
        </p:txBody>
      </p:sp>
      <p:pic>
        <p:nvPicPr>
          <p:cNvPr id="3074" name="Picture 2" descr="H:\Катя\2492_106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064001"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54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16222" y="260648"/>
            <a:ext cx="7272808" cy="5078313"/>
          </a:xfrm>
          <a:prstGeom prst="rect">
            <a:avLst/>
          </a:prstGeom>
        </p:spPr>
        <p:txBody>
          <a:bodyPr wrap="square">
            <a:spAutoFit/>
          </a:bodyPr>
          <a:lstStyle/>
          <a:p>
            <a:pPr algn="ctr"/>
            <a:r>
              <a:rPr lang="ru-RU" dirty="0" smtClean="0">
                <a:solidFill>
                  <a:schemeClr val="bg1"/>
                </a:solidFill>
              </a:rPr>
              <a:t>27 февраля 1943 года Шел ожесточенный бой у небольшого поселка Чернушки Псковской области. Советские солдаты попали под мощный пулемётный огонь фашистов. Вражеский пулеметный огонь, который велся из дзота (полевого оборонительного сооружения) стал преградой продвижению наших войск. Один пулемет противника был уничтожен штурмовой группой бронебойщиков и автоматчиков, второй пулемёт уничтожила другая группа советских бойцов. А пулемет под прикрытием третьего дзота продолжал вести плотный огонь по всей лощине перед поселком.</a:t>
            </a:r>
          </a:p>
          <a:p>
            <a:pPr algn="ctr"/>
            <a:endParaRPr lang="ru-RU" dirty="0" smtClean="0">
              <a:solidFill>
                <a:schemeClr val="bg1"/>
              </a:solidFill>
            </a:endParaRPr>
          </a:p>
          <a:p>
            <a:pPr algn="ctr"/>
            <a:endParaRPr lang="ru-RU" dirty="0" smtClean="0">
              <a:solidFill>
                <a:schemeClr val="bg1"/>
              </a:solidFill>
            </a:endParaRPr>
          </a:p>
          <a:p>
            <a:pPr algn="ctr"/>
            <a:r>
              <a:rPr lang="ru-RU" dirty="0" smtClean="0">
                <a:solidFill>
                  <a:schemeClr val="bg1"/>
                </a:solidFill>
              </a:rPr>
              <a:t>Было </a:t>
            </a:r>
            <a:r>
              <a:rPr lang="ru-RU" dirty="0">
                <a:solidFill>
                  <a:schemeClr val="bg1"/>
                </a:solidFill>
              </a:rPr>
              <a:t>сделано несколько отчаянных попыток уничтожить огневую точку противника. Но все они оказались неудачными. Взять дзот так и не удавалось. Три автоматчика попытались подползти поближе к дзоту, чтобы с близкого расстояния нанести ответный удар. Все трое погибли смертью храбрых. И вот тогда поднялся гвардии рядовой Александр Матросов, связной командира роты. Александр с гранатами и автоматом стал пробиваться к вражескому дзоту.</a:t>
            </a:r>
          </a:p>
        </p:txBody>
      </p:sp>
      <p:pic>
        <p:nvPicPr>
          <p:cNvPr id="4098" name="Picture 2" descr="H:\Катя\mu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39054"/>
            <a:ext cx="2088232" cy="2298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071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272" y="404664"/>
            <a:ext cx="8712968" cy="3693319"/>
          </a:xfrm>
          <a:prstGeom prst="rect">
            <a:avLst/>
          </a:prstGeom>
        </p:spPr>
        <p:txBody>
          <a:bodyPr wrap="square">
            <a:spAutoFit/>
          </a:bodyPr>
          <a:lstStyle/>
          <a:p>
            <a:pPr algn="ctr"/>
            <a:r>
              <a:rPr lang="ru-RU" dirty="0">
                <a:solidFill>
                  <a:schemeClr val="bg1"/>
                </a:solidFill>
              </a:rPr>
              <a:t>Враг, укрывшийся в дзоте, не давал идти вперед его товарищам. Он знал, что в бою на счету каждая минута, и старался как можно быстрее подобраться к дзоту. Но пулеметчик заметил его. Пулеметные очереди решетили снег позади и впереди него. Двигаться было крайне опасно. Но, как только враг смещал пулеметный огонь немного в сторону, Александр устремлялся вперед. Уже близко огневая точка, противник рядом. Одна за другой в сторону дзота полетели гранаты, брошенные гвардейцем. Они разорвались буквально у самого дзота. На секунду наступило затишье, Матросов поднялся на ноги и сделал длинный прыжок вперед. Из амбразуры вновь показались вспышки выстрелов. Александр снова залег. Патроны были на исходе, гранат не было вообще. На раздумья и принятие решения оставались секунды.</a:t>
            </a:r>
          </a:p>
          <a:p>
            <a:endParaRPr lang="ru-RU" dirty="0" smtClean="0"/>
          </a:p>
          <a:p>
            <a:endParaRPr lang="ru-RU" dirty="0"/>
          </a:p>
        </p:txBody>
      </p:sp>
      <p:pic>
        <p:nvPicPr>
          <p:cNvPr id="4" name="Picture 2" descr="H:\Катя\1248034360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556" y="4089959"/>
            <a:ext cx="37084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226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4704"/>
            <a:ext cx="8352928" cy="2554545"/>
          </a:xfrm>
          <a:prstGeom prst="rect">
            <a:avLst/>
          </a:prstGeom>
        </p:spPr>
        <p:txBody>
          <a:bodyPr wrap="square">
            <a:spAutoFit/>
          </a:bodyPr>
          <a:lstStyle/>
          <a:p>
            <a:pPr algn="ctr"/>
            <a:r>
              <a:rPr lang="ru-RU" sz="2000" dirty="0">
                <a:solidFill>
                  <a:schemeClr val="bg1"/>
                </a:solidFill>
              </a:rPr>
              <a:t>Матросов вскинул автомат и выстрелил по амбразуре. В дзоте произошел взрыв, и пулемет противника смолк. Александр снова поднялся на ноги, поднял над головой автомат и громко крикнул своим боевым товарищам: «Вперед!». Солдаты встали и бросились в атаку. Но вновь пулемет врага ожил, и из вражеского дзота вновь полился смертельный свинцовый дождь. Пришлось снова залечь. Рванувшись вперед, своим сердцем и грудью Матросов упал на огневую точку врага и заглушил дзот. Путь для продвижения его боевых товарищей вперед был открыт.</a:t>
            </a:r>
          </a:p>
        </p:txBody>
      </p:sp>
      <p:pic>
        <p:nvPicPr>
          <p:cNvPr id="4" name="Picture 2" descr="H:\Катя\1241520281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14" y="3861048"/>
            <a:ext cx="3618555" cy="22199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418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7542584" cy="3139321"/>
          </a:xfrm>
          <a:prstGeom prst="rect">
            <a:avLst/>
          </a:prstGeom>
        </p:spPr>
        <p:txBody>
          <a:bodyPr wrap="square">
            <a:spAutoFit/>
          </a:bodyPr>
          <a:lstStyle/>
          <a:p>
            <a:pPr algn="ctr"/>
            <a:r>
              <a:rPr lang="ru-RU" dirty="0" smtClean="0">
                <a:solidFill>
                  <a:schemeClr val="bg1"/>
                </a:solidFill>
              </a:rPr>
              <a:t>Спустя </a:t>
            </a:r>
            <a:r>
              <a:rPr lang="ru-RU" dirty="0">
                <a:solidFill>
                  <a:schemeClr val="bg1"/>
                </a:solidFill>
              </a:rPr>
              <a:t>час поселок Чернушки был взят. Над этим маленьким поселком, частицей нашей Родины, был водружен Советский флаг. </a:t>
            </a:r>
            <a:endParaRPr lang="ru-RU" dirty="0" smtClean="0">
              <a:solidFill>
                <a:schemeClr val="bg1"/>
              </a:solidFill>
            </a:endParaRPr>
          </a:p>
          <a:p>
            <a:pPr algn="ctr"/>
            <a:endParaRPr lang="ru-RU" dirty="0">
              <a:solidFill>
                <a:schemeClr val="bg1"/>
              </a:solidFill>
            </a:endParaRPr>
          </a:p>
          <a:p>
            <a:pPr algn="ctr"/>
            <a:r>
              <a:rPr lang="ru-RU" dirty="0" smtClean="0">
                <a:solidFill>
                  <a:schemeClr val="bg1"/>
                </a:solidFill>
              </a:rPr>
              <a:t>Александр Матросов, </a:t>
            </a:r>
            <a:r>
              <a:rPr lang="ru-RU" dirty="0">
                <a:solidFill>
                  <a:schemeClr val="bg1"/>
                </a:solidFill>
              </a:rPr>
              <a:t>как и многие его боевые товарищи, отдали свою жизнь за свободу нашей Родины. </a:t>
            </a:r>
            <a:endParaRPr lang="ru-RU" dirty="0" smtClean="0">
              <a:solidFill>
                <a:schemeClr val="bg1"/>
              </a:solidFill>
            </a:endParaRPr>
          </a:p>
          <a:p>
            <a:pPr algn="ctr"/>
            <a:endParaRPr lang="ru-RU" dirty="0">
              <a:solidFill>
                <a:schemeClr val="bg1"/>
              </a:solidFill>
            </a:endParaRPr>
          </a:p>
          <a:p>
            <a:pPr algn="ctr"/>
            <a:r>
              <a:rPr lang="ru-RU" dirty="0" smtClean="0">
                <a:solidFill>
                  <a:schemeClr val="bg1"/>
                </a:solidFill>
              </a:rPr>
              <a:t>Этот </a:t>
            </a:r>
            <a:r>
              <a:rPr lang="ru-RU" dirty="0">
                <a:solidFill>
                  <a:schemeClr val="bg1"/>
                </a:solidFill>
              </a:rPr>
              <a:t>подвиг стал настоящим символом мужества, героизма и воинской доблести, любви к Родине и бесстрашия. Александру Матросову за совершенный им подвиг было присвоено звание Героя Советского Союза, посмертно. Аналогичные подвиги во время Великой Отечественной войны совершили более 400 человек, и все они герои.</a:t>
            </a:r>
          </a:p>
        </p:txBody>
      </p:sp>
      <p:pic>
        <p:nvPicPr>
          <p:cNvPr id="9219" name="Picture 3" descr="H:\Катя\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624" y="4077072"/>
            <a:ext cx="4324276" cy="2464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62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24944" cy="5632311"/>
          </a:xfrm>
          <a:prstGeom prst="rect">
            <a:avLst/>
          </a:prstGeom>
        </p:spPr>
        <p:txBody>
          <a:bodyPr wrap="square">
            <a:spAutoFit/>
          </a:bodyPr>
          <a:lstStyle/>
          <a:p>
            <a:pPr algn="ctr"/>
            <a:r>
              <a:rPr lang="ru-RU" dirty="0">
                <a:solidFill>
                  <a:schemeClr val="bg1"/>
                </a:solidFill>
              </a:rPr>
              <a:t>Александр </a:t>
            </a:r>
            <a:r>
              <a:rPr lang="ru-RU" dirty="0" smtClean="0">
                <a:solidFill>
                  <a:schemeClr val="bg1"/>
                </a:solidFill>
              </a:rPr>
              <a:t>Матросов был </a:t>
            </a:r>
            <a:r>
              <a:rPr lang="ru-RU" dirty="0">
                <a:solidFill>
                  <a:schemeClr val="bg1"/>
                </a:solidFill>
              </a:rPr>
              <a:t>похоронен в деревне Чернушки </a:t>
            </a:r>
            <a:r>
              <a:rPr lang="ru-RU" dirty="0" err="1">
                <a:solidFill>
                  <a:schemeClr val="bg1"/>
                </a:solidFill>
              </a:rPr>
              <a:t>Локнянского</a:t>
            </a:r>
            <a:r>
              <a:rPr lang="ru-RU" dirty="0">
                <a:solidFill>
                  <a:schemeClr val="bg1"/>
                </a:solidFill>
              </a:rPr>
              <a:t> района, а в 1948 году прах А.М. Матросова был перезахоронен в городе Великие Луки Псковской области на левом берегу реки </a:t>
            </a:r>
            <a:r>
              <a:rPr lang="ru-RU" dirty="0" err="1">
                <a:solidFill>
                  <a:schemeClr val="bg1"/>
                </a:solidFill>
              </a:rPr>
              <a:t>Ловать</a:t>
            </a:r>
            <a:r>
              <a:rPr lang="ru-RU" dirty="0">
                <a:solidFill>
                  <a:schemeClr val="bg1"/>
                </a:solidFill>
              </a:rPr>
              <a:t> на пересечении улицы Розы Люксембург и набережной имени Александра Матросова.</a:t>
            </a:r>
          </a:p>
          <a:p>
            <a:pPr algn="ctr"/>
            <a:endParaRPr lang="ru-RU" dirty="0" smtClean="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a:p>
          <a:p>
            <a:pPr algn="ctr"/>
            <a:endParaRPr lang="ru-RU" dirty="0"/>
          </a:p>
          <a:p>
            <a:pPr algn="ctr"/>
            <a:r>
              <a:rPr lang="ru-RU" dirty="0" smtClean="0">
                <a:solidFill>
                  <a:schemeClr val="bg1"/>
                </a:solidFill>
              </a:rPr>
              <a:t>Через несколько дней имя Александра Матросова стало известным всей стране. Подвиг Матросова был использован находившимся случайно при части журналистом для патриотической статьи. </a:t>
            </a:r>
          </a:p>
          <a:p>
            <a:pPr algn="ctr"/>
            <a:r>
              <a:rPr lang="ru-RU" dirty="0" smtClean="0">
                <a:solidFill>
                  <a:schemeClr val="bg1"/>
                </a:solidFill>
              </a:rPr>
              <a:t>При этом дату смерти Героя перенесли на 23 февраля, приурочив подвиг ко дню рождения Красной Армии. Несмотря на то, что Александр Матросов был не первым, кто совершил подобный акт самопожертвования, именно его имя было использовано для прославления героизма советских солдат. </a:t>
            </a:r>
          </a:p>
        </p:txBody>
      </p:sp>
      <p:pic>
        <p:nvPicPr>
          <p:cNvPr id="7171" name="Picture 3" descr="H:\Катя\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1253"/>
            <a:ext cx="9144000" cy="12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368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989</Words>
  <Application>Microsoft Office PowerPoint</Application>
  <PresentationFormat>Экран (4:3)</PresentationFormat>
  <Paragraphs>84</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Подвиг Александра Матросова </dc:title>
  <cp:lastModifiedBy>Users</cp:lastModifiedBy>
  <cp:revision>10</cp:revision>
  <dcterms:modified xsi:type="dcterms:W3CDTF">2012-10-14T15:07:39Z</dcterms:modified>
</cp:coreProperties>
</file>