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6" r:id="rId7"/>
    <p:sldId id="261" r:id="rId8"/>
    <p:sldId id="265" r:id="rId9"/>
    <p:sldId id="262" r:id="rId10"/>
    <p:sldId id="267" r:id="rId11"/>
    <p:sldId id="263" r:id="rId12"/>
    <p:sldId id="268" r:id="rId13"/>
    <p:sldId id="269" r:id="rId14"/>
    <p:sldId id="264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EAB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545996-949F-4CF7-84B4-354C27912EB8}" type="datetimeFigureOut">
              <a:rPr lang="ru-RU" smtClean="0"/>
              <a:t>19.07.2019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23CCC-98C6-4325-BC75-2AB84A61C1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8771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23CCC-98C6-4325-BC75-2AB84A61C12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26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2268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7760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8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3910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181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56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766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8234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1885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628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0883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0B3E64-207E-4F88-A728-F1B4E256346F}" type="datetimeFigureOut">
              <a:rPr lang="ru-RU" smtClean="0"/>
              <a:pPr/>
              <a:t>19.07.2019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351FFF-66C4-42F0-8914-1BC15DE9A79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254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Школьные болезни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Старший преподаватель кафедры гигиены и экологии </a:t>
            </a:r>
          </a:p>
          <a:p>
            <a:r>
              <a:rPr lang="ru-RU" dirty="0" smtClean="0"/>
              <a:t>Уральского государственного медицинского университета</a:t>
            </a:r>
          </a:p>
          <a:p>
            <a:r>
              <a:rPr lang="ru-RU" dirty="0" err="1" smtClean="0"/>
              <a:t>Бабикова</a:t>
            </a:r>
            <a:r>
              <a:rPr lang="ru-RU" dirty="0" smtClean="0"/>
              <a:t> Анастасия Сергеевна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7452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может быть в качестве быстрого перекуса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Орехи </a:t>
            </a:r>
          </a:p>
          <a:p>
            <a:r>
              <a:rPr lang="ru-RU" dirty="0" smtClean="0"/>
              <a:t>Фрукты</a:t>
            </a:r>
          </a:p>
          <a:p>
            <a:r>
              <a:rPr lang="ru-RU" dirty="0" smtClean="0"/>
              <a:t>Котлета с хлебом, огурцом, зеленью в виде гамбургера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5927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77925"/>
          </a:xfrm>
          <a:solidFill>
            <a:srgbClr val="00CC00"/>
          </a:solidFill>
        </p:spPr>
        <p:txBody>
          <a:bodyPr/>
          <a:lstStyle/>
          <a:p>
            <a:pPr algn="ctr"/>
            <a:r>
              <a:rPr lang="ru-RU" b="1" dirty="0" smtClean="0"/>
              <a:t>Детский травматизм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56426"/>
            <a:ext cx="10515600" cy="489301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1. Родовой (во время прохождения через родовые пути)</a:t>
            </a:r>
          </a:p>
          <a:p>
            <a:pPr marL="0" indent="0">
              <a:buNone/>
            </a:pPr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2. Бытовой (в жилище)</a:t>
            </a:r>
          </a:p>
          <a:p>
            <a:pPr marL="0" indent="0">
              <a:buNone/>
            </a:pPr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3. Уличный (ДТП, несчастные случаи на улице)</a:t>
            </a:r>
          </a:p>
          <a:p>
            <a:pPr marL="0" indent="0">
              <a:buNone/>
            </a:pPr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4. Школьный (чрезмерная двигательная активность, неорганизованность)</a:t>
            </a:r>
          </a:p>
          <a:p>
            <a:pPr marL="0" indent="0">
              <a:buNone/>
            </a:pPr>
            <a:endParaRPr lang="ru-RU" b="0" i="0" dirty="0" smtClean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5. Спортивный (исправность оборудования)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430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1082" y="243939"/>
            <a:ext cx="10515600" cy="1325563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ru-RU" dirty="0" smtClean="0"/>
              <a:t>Профилактика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Если ребенок катается на велосипеде, обязательно на нем должен быть: шлем, перчатки, яркая куртка им жилет</a:t>
            </a:r>
            <a:endParaRPr lang="ru-RU" dirty="0"/>
          </a:p>
          <a:p>
            <a:r>
              <a:rPr lang="ru-RU" dirty="0" smtClean="0"/>
              <a:t>Когда ребенок один дома, уберите острые, колющие предметы в недоступное место</a:t>
            </a:r>
          </a:p>
          <a:p>
            <a:r>
              <a:rPr lang="ru-RU" dirty="0" smtClean="0"/>
              <a:t>Учите правилам безопасности на улице: если выключился телефон, потерялся, то можно зайти в любое общественное место (кафе, почта, больница) или обратиться за помощью к женщине с коляской и попросить позвонить маме (выучить тел. </a:t>
            </a:r>
            <a:r>
              <a:rPr lang="ru-RU" dirty="0"/>
              <a:t>м</a:t>
            </a:r>
            <a:r>
              <a:rPr lang="ru-RU" dirty="0" smtClean="0"/>
              <a:t>амы наизусть)</a:t>
            </a:r>
          </a:p>
          <a:p>
            <a:r>
              <a:rPr lang="ru-RU" dirty="0" smtClean="0"/>
              <a:t>Организуйте и контролируйте день своего ребенка. У детей есть доступ к разной информации, но они не знают как ей воспользоваться.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5896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pPr algn="ctr"/>
            <a:r>
              <a:rPr lang="ru-RU" dirty="0" smtClean="0"/>
              <a:t>Социальные сети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Научите: фотография на странице пользователя может не соответствовать действительности; не сообщать где и с кем живешь, не выкладывать фото из дома</a:t>
            </a:r>
          </a:p>
          <a:p>
            <a:r>
              <a:rPr lang="ru-RU" dirty="0" smtClean="0"/>
              <a:t>Покажите ребенку на какие сайты Вы заходите, что читаете, для примера можно </a:t>
            </a:r>
            <a:r>
              <a:rPr lang="ru-RU" dirty="0"/>
              <a:t>з</a:t>
            </a:r>
            <a:r>
              <a:rPr lang="ru-RU" dirty="0" smtClean="0"/>
              <a:t>айти на свою страничку в социальных сетях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7529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57051" y="340166"/>
            <a:ext cx="9144000" cy="23876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r>
              <a:rPr lang="ru-RU" dirty="0" smtClean="0"/>
              <a:t>!</a:t>
            </a:r>
            <a:br>
              <a:rPr lang="ru-RU" dirty="0" smtClean="0"/>
            </a:br>
            <a:r>
              <a:rPr lang="ru-RU" sz="4800" dirty="0" smtClean="0"/>
              <a:t>Берегите своих детей!</a:t>
            </a:r>
            <a:endParaRPr lang="ru-RU" sz="4800" dirty="0"/>
          </a:p>
        </p:txBody>
      </p:sp>
      <p:pic>
        <p:nvPicPr>
          <p:cNvPr id="1026" name="Picture 2" descr="https://i.sunhome.ru/poetry/54/iz-detstva-pamyati-otca.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468" y="2919469"/>
            <a:ext cx="4744162" cy="3795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83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648950" cy="1325563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/>
              <a:t>Школьные болезни - это заболевания приобретенные в школьном возрасте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120629"/>
            <a:ext cx="10515600" cy="4056333"/>
          </a:xfrm>
        </p:spPr>
        <p:txBody>
          <a:bodyPr/>
          <a:lstStyle/>
          <a:p>
            <a:pPr algn="ctr"/>
            <a:r>
              <a:rPr lang="ru-RU" dirty="0" smtClean="0"/>
              <a:t>Заболевания костно-мышечной системы</a:t>
            </a:r>
          </a:p>
          <a:p>
            <a:pPr algn="ctr"/>
            <a:r>
              <a:rPr lang="ru-RU" dirty="0" smtClean="0"/>
              <a:t>Заболевания глаза и его придаточного аппарата</a:t>
            </a:r>
          </a:p>
          <a:p>
            <a:pPr algn="ctr"/>
            <a:r>
              <a:rPr lang="ru-RU" dirty="0" smtClean="0"/>
              <a:t>Заболевания желудочно-кишечного тракта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918173" y="3757613"/>
            <a:ext cx="9068915" cy="12287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/>
              <a:t>Травматизм- характерен для всех возрастов</a:t>
            </a:r>
            <a:endParaRPr lang="ru-RU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000250" y="5343525"/>
            <a:ext cx="9086850" cy="113877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chemeClr val="bg1"/>
                </a:solidFill>
              </a:rPr>
              <a:t>Заболевания верхних дыхательных путей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3664012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 smtClean="0"/>
              <a:t>Болезни костно-мышечной системы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Причины: </a:t>
            </a:r>
          </a:p>
          <a:p>
            <a:pPr marL="514350" indent="-514350">
              <a:buAutoNum type="arabicParenR"/>
            </a:pPr>
            <a:r>
              <a:rPr lang="ru-RU" u="sng" dirty="0" smtClean="0"/>
              <a:t>Низкая двигательная активность (слабость мышечного корсета)</a:t>
            </a:r>
          </a:p>
          <a:p>
            <a:pPr marL="514350" indent="-514350">
              <a:buAutoNum type="arabicParenR"/>
            </a:pPr>
            <a:r>
              <a:rPr lang="ru-RU" dirty="0" smtClean="0"/>
              <a:t>Неправильно организованное рабочее место</a:t>
            </a:r>
          </a:p>
          <a:p>
            <a:pPr marL="514350" indent="-514350">
              <a:buAutoNum type="arabicParenR"/>
            </a:pPr>
            <a:r>
              <a:rPr lang="ru-RU" dirty="0" smtClean="0"/>
              <a:t>Тяжелый ранец</a:t>
            </a:r>
          </a:p>
          <a:p>
            <a:pPr marL="514350" indent="-514350">
              <a:buAutoNum type="arabicParenR"/>
            </a:pPr>
            <a:r>
              <a:rPr lang="ru-RU" dirty="0" smtClean="0"/>
              <a:t>Недостаточное питание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29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2206"/>
            <a:ext cx="10515600" cy="1325563"/>
          </a:xfrm>
          <a:solidFill>
            <a:srgbClr val="FFC000"/>
          </a:solidFill>
        </p:spPr>
        <p:txBody>
          <a:bodyPr/>
          <a:lstStyle/>
          <a:p>
            <a:pPr algn="ctr"/>
            <a:r>
              <a:rPr lang="ru-RU" b="1" dirty="0" smtClean="0"/>
              <a:t>Типичные нарушения осанки 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41936" y="1592162"/>
            <a:ext cx="3498765" cy="42027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58428" y="1592163"/>
            <a:ext cx="4921375" cy="38171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2029" y="5883007"/>
            <a:ext cx="10681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Нарушение осанки можно заметить и родителям. Во время купания, переодевания ребенка обратите внимание: разные уровни плеч, разный уровень </a:t>
            </a:r>
            <a:r>
              <a:rPr lang="ru-RU" dirty="0" err="1" smtClean="0"/>
              <a:t>отстояния</a:t>
            </a:r>
            <a:r>
              <a:rPr lang="ru-RU" dirty="0" smtClean="0"/>
              <a:t> лопаток, не симметричны треугольники талии</a:t>
            </a:r>
            <a:endParaRPr lang="ru-RU" dirty="0"/>
          </a:p>
        </p:txBody>
      </p:sp>
      <p:sp>
        <p:nvSpPr>
          <p:cNvPr id="7" name="Выноска со стрелкой влево 6"/>
          <p:cNvSpPr/>
          <p:nvPr/>
        </p:nvSpPr>
        <p:spPr>
          <a:xfrm>
            <a:off x="3757847" y="2093204"/>
            <a:ext cx="1619479" cy="561861"/>
          </a:xfrm>
          <a:prstGeom prst="left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Разные уровни плеч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8" name="Выноска со стрелкой влево 7"/>
          <p:cNvSpPr/>
          <p:nvPr/>
        </p:nvSpPr>
        <p:spPr>
          <a:xfrm>
            <a:off x="3520176" y="4131325"/>
            <a:ext cx="2115047" cy="738130"/>
          </a:xfrm>
          <a:prstGeom prst="left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Не симметричны треугольники талии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Выноска со стрелкой влево 8"/>
          <p:cNvSpPr/>
          <p:nvPr/>
        </p:nvSpPr>
        <p:spPr>
          <a:xfrm>
            <a:off x="3466186" y="2963537"/>
            <a:ext cx="2170323" cy="661012"/>
          </a:xfrm>
          <a:prstGeom prst="leftArrowCallou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</a:rPr>
              <a:t>Разный уровень </a:t>
            </a:r>
            <a:r>
              <a:rPr lang="ru-RU" sz="1200" dirty="0" err="1" smtClean="0">
                <a:solidFill>
                  <a:schemeClr val="tx1"/>
                </a:solidFill>
              </a:rPr>
              <a:t>отстояния</a:t>
            </a:r>
            <a:r>
              <a:rPr lang="ru-RU" sz="1200" dirty="0" smtClean="0">
                <a:solidFill>
                  <a:schemeClr val="tx1"/>
                </a:solidFill>
              </a:rPr>
              <a:t> лопаток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7777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Профилактика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995726" y="3391778"/>
            <a:ext cx="4935199" cy="32133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1831" y="1945532"/>
            <a:ext cx="642845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/>
              <a:t>Формирование мышечного </a:t>
            </a:r>
            <a:r>
              <a:rPr lang="ru-RU" sz="3200" dirty="0" smtClean="0"/>
              <a:t>корсета (плавание, ЛФК, гимнастика)</a:t>
            </a:r>
            <a:endParaRPr lang="ru-RU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/>
              <a:t>Организация рабочего </a:t>
            </a:r>
            <a:r>
              <a:rPr lang="ru-RU" sz="3200" dirty="0" smtClean="0"/>
              <a:t>места (мебель соответствует росту ребенка)</a:t>
            </a:r>
            <a:endParaRPr lang="ru-RU" sz="3200" dirty="0" smtClean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u-RU" sz="3200" dirty="0" smtClean="0"/>
              <a:t>Адекватное питание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7154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0843" y="133771"/>
            <a:ext cx="10847024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Стул должен соответствовать столу и росту ребенка. Желательно приобретать мебель, которая «растет»!</a:t>
            </a:r>
            <a:endParaRPr lang="ru-RU" sz="32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074" y="1459334"/>
            <a:ext cx="8956713" cy="5398665"/>
          </a:xfrm>
        </p:spPr>
      </p:pic>
    </p:spTree>
    <p:extLst>
      <p:ext uri="{BB962C8B-B14F-4D97-AF65-F5344CB8AC3E}">
        <p14:creationId xmlns:p14="http://schemas.microsoft.com/office/powerpoint/2010/main" val="19816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73296"/>
            <a:ext cx="10515600" cy="1325563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b="1" dirty="0" smtClean="0"/>
              <a:t>Болезни глаза и его придаточного аппарата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398859"/>
            <a:ext cx="10515600" cy="47781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Причины: </a:t>
            </a:r>
          </a:p>
          <a:p>
            <a:r>
              <a:rPr lang="ru-RU" dirty="0" smtClean="0"/>
              <a:t>Низкая освещенность</a:t>
            </a:r>
          </a:p>
          <a:p>
            <a:r>
              <a:rPr lang="ru-RU" dirty="0" smtClean="0"/>
              <a:t>Компьютер</a:t>
            </a:r>
          </a:p>
          <a:p>
            <a:r>
              <a:rPr lang="ru-RU" dirty="0" smtClean="0"/>
              <a:t>Чтение с телефона и игры на </a:t>
            </a:r>
            <a:r>
              <a:rPr lang="ru-RU" dirty="0" smtClean="0"/>
              <a:t>телефоне…</a:t>
            </a:r>
            <a:endParaRPr lang="ru-RU" sz="4800" dirty="0" smtClean="0"/>
          </a:p>
          <a:p>
            <a:pPr marL="0" indent="0" algn="ctr">
              <a:buNone/>
            </a:pPr>
            <a:r>
              <a:rPr lang="ru-RU" sz="4800" dirty="0" smtClean="0"/>
              <a:t>Профилактика</a:t>
            </a:r>
          </a:p>
          <a:p>
            <a:pPr marL="0" indent="0">
              <a:buNone/>
            </a:pPr>
            <a:r>
              <a:rPr lang="ru-RU" dirty="0" smtClean="0"/>
              <a:t>Непрерывное время работы за компьютером </a:t>
            </a:r>
            <a:r>
              <a:rPr lang="ru-RU" b="1" u="sng" dirty="0" smtClean="0"/>
              <a:t>20-25 мин</a:t>
            </a:r>
          </a:p>
          <a:p>
            <a:pPr marL="0" indent="0">
              <a:buNone/>
            </a:pPr>
            <a:r>
              <a:rPr lang="ru-RU" dirty="0" smtClean="0"/>
              <a:t>Зрительная гимнастика</a:t>
            </a:r>
          </a:p>
          <a:p>
            <a:pPr marL="0" indent="0">
              <a:buNone/>
            </a:pPr>
            <a:r>
              <a:rPr lang="ru-RU" dirty="0" smtClean="0"/>
              <a:t>Достаточный уровень освещенности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3020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лекции шк и Д.С\1322565268_7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9687" y="1112839"/>
            <a:ext cx="9863138" cy="49315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41389"/>
            <a:ext cx="10515600" cy="1325563"/>
          </a:xfrm>
          <a:solidFill>
            <a:srgbClr val="FFFF00"/>
          </a:solidFill>
        </p:spPr>
        <p:txBody>
          <a:bodyPr/>
          <a:lstStyle/>
          <a:p>
            <a:r>
              <a:rPr lang="ru-RU" b="1" dirty="0" smtClean="0"/>
              <a:t>Болезни желудочно-кишечного тракта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827" y="1556426"/>
            <a:ext cx="11357101" cy="5075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Причины:</a:t>
            </a:r>
          </a:p>
          <a:p>
            <a:r>
              <a:rPr lang="ru-RU" dirty="0" smtClean="0"/>
              <a:t>Нарушение </a:t>
            </a:r>
            <a:r>
              <a:rPr lang="ru-RU" dirty="0" smtClean="0"/>
              <a:t>режима питания (интервалы между приемами пищи…)</a:t>
            </a:r>
          </a:p>
          <a:p>
            <a:r>
              <a:rPr lang="ru-RU" dirty="0" smtClean="0"/>
              <a:t>Употребление запрещенных продуктов (газ. Вода, …)</a:t>
            </a:r>
          </a:p>
          <a:p>
            <a:r>
              <a:rPr lang="ru-RU" dirty="0" smtClean="0"/>
              <a:t>Несбалансированное питание</a:t>
            </a:r>
          </a:p>
          <a:p>
            <a:r>
              <a:rPr lang="ru-RU" dirty="0" smtClean="0"/>
              <a:t>Много сладкого, </a:t>
            </a:r>
            <a:r>
              <a:rPr lang="ru-RU" dirty="0" smtClean="0"/>
              <a:t>мучного</a:t>
            </a:r>
          </a:p>
          <a:p>
            <a:pPr marL="0" indent="0">
              <a:buNone/>
            </a:pPr>
            <a:r>
              <a:rPr lang="ru-RU" u="sng" dirty="0" smtClean="0"/>
              <a:t>Профилактика:</a:t>
            </a:r>
          </a:p>
          <a:p>
            <a:r>
              <a:rPr lang="ru-RU" dirty="0" smtClean="0"/>
              <a:t>   Всегда в доступе полезная еда</a:t>
            </a:r>
          </a:p>
          <a:p>
            <a:r>
              <a:rPr lang="ru-RU" dirty="0" smtClean="0"/>
              <a:t>Покупайте продукты вместе с ребенком, объясняйте почему Вы берете тот или иной продукт (творог-источник белка и кальция, овощи-источник пищевых растительных волокон, витаминов)</a:t>
            </a:r>
          </a:p>
          <a:p>
            <a:r>
              <a:rPr lang="ru-RU" dirty="0" smtClean="0"/>
              <a:t>Формирование пищевого поведения (убеждайте: «будешь есть укроп и петрушку будут густые волосы, как у </a:t>
            </a:r>
            <a:r>
              <a:rPr lang="ru-RU" dirty="0" err="1" smtClean="0"/>
              <a:t>Рапунцель</a:t>
            </a:r>
            <a:r>
              <a:rPr lang="ru-RU" dirty="0" smtClean="0"/>
              <a:t>» и др. можно прибегать к убеждению через кумира)</a:t>
            </a:r>
            <a:endParaRPr lang="ru-RU" dirty="0" smtClean="0"/>
          </a:p>
          <a:p>
            <a:r>
              <a:rPr lang="ru-RU" dirty="0" smtClean="0"/>
              <a:t>Питание в школе! (это горячее питание и сбалансированное, еда принесенная с собой может стать причиной кишечного отравления - холодные сырники, пицца пролежавшие в рюкзаке 2 часа!)</a:t>
            </a:r>
            <a:endParaRPr lang="ru-RU" dirty="0"/>
          </a:p>
          <a:p>
            <a:pPr marL="0" indent="0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5 групп продуктов употреблять ежедневно: мясо, овощи, фрукты, молочные продукты, крупы-хлеб.</a:t>
            </a:r>
            <a:endParaRPr lang="ru-RU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564373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498</Words>
  <Application>Microsoft Office PowerPoint</Application>
  <PresentationFormat>Широкоэкранный</PresentationFormat>
  <Paragraphs>71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Тема Office</vt:lpstr>
      <vt:lpstr>Школьные болезни</vt:lpstr>
      <vt:lpstr>Школьные болезни - это заболевания приобретенные в школьном возрасте</vt:lpstr>
      <vt:lpstr>Болезни костно-мышечной системы</vt:lpstr>
      <vt:lpstr>Типичные нарушения осанки </vt:lpstr>
      <vt:lpstr>Профилактика</vt:lpstr>
      <vt:lpstr>Стул должен соответствовать столу и росту ребенка. Желательно приобретать мебель, которая «растет»!</vt:lpstr>
      <vt:lpstr>Болезни глаза и его придаточного аппарата</vt:lpstr>
      <vt:lpstr>Презентация PowerPoint</vt:lpstr>
      <vt:lpstr>Болезни желудочно-кишечного тракта</vt:lpstr>
      <vt:lpstr>Что может быть в качестве быстрого перекуса</vt:lpstr>
      <vt:lpstr>Детский травматизм</vt:lpstr>
      <vt:lpstr>Профилактика</vt:lpstr>
      <vt:lpstr>Социальные сети</vt:lpstr>
      <vt:lpstr>Спасибо за внимание! Берегите своих детей!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Школьные болезни</dc:title>
  <dc:creator>USER</dc:creator>
  <cp:lastModifiedBy>USER</cp:lastModifiedBy>
  <cp:revision>17</cp:revision>
  <dcterms:created xsi:type="dcterms:W3CDTF">2017-11-15T11:03:12Z</dcterms:created>
  <dcterms:modified xsi:type="dcterms:W3CDTF">2019-07-18T20:02:11Z</dcterms:modified>
</cp:coreProperties>
</file>