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938535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Арифметические операции над комплексными числами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3240360" cy="5040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dobe Caslon Pro"/>
              </a:rPr>
              <a:t>(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Adobe Caslon Pro"/>
              </a:rPr>
              <a:t>a+bi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dobe Caslon Pro"/>
                <a:sym typeface="Symbol"/>
              </a:rPr>
              <a:t>+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Adobe Caslon Pro"/>
                <a:sym typeface="Symbol"/>
              </a:rPr>
              <a:t>c+di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dobe Caslon Pro"/>
                <a:sym typeface="Symbol"/>
              </a:rPr>
              <a:t>=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2204864"/>
            <a:ext cx="2225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Adobe Caslon Pro"/>
              </a:rPr>
              <a:t>(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Adobe Caslon Pro"/>
              </a:rPr>
              <a:t>a+bi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dobe Caslon Pro"/>
                <a:sym typeface="Symbol"/>
              </a:rPr>
              <a:t>-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Adobe Caslon Pro"/>
                <a:sym typeface="Symbol"/>
              </a:rPr>
              <a:t>c+di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dobe Caslon Pro"/>
                <a:sym typeface="Symbol"/>
              </a:rPr>
              <a:t>=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9872" y="1484784"/>
            <a:ext cx="2238113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sym typeface="Symbol"/>
              </a:rPr>
              <a:t></a:t>
            </a:r>
            <a:r>
              <a:rPr 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Adobe Caslon Pro"/>
                <a:sym typeface="Symbol"/>
              </a:rPr>
              <a:t>a+c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Adobe Caslon Pro"/>
                <a:sym typeface="Symbol"/>
              </a:rPr>
              <a:t>+</a:t>
            </a:r>
            <a:r>
              <a:rPr 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Adobe Caslon Pro"/>
                <a:sym typeface="Symbol"/>
              </a:rPr>
              <a:t>b+di</a:t>
            </a:r>
            <a:endParaRPr lang="ru-RU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7819" y="2179264"/>
            <a:ext cx="1915909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sym typeface="Symbol"/>
              </a:rPr>
              <a:t>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dobe Caslon Pro"/>
                <a:sym typeface="Symbol"/>
              </a:rPr>
              <a:t>a-c+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dobe Caslon Pro"/>
                <a:sym typeface="Symbol"/>
              </a:rPr>
              <a:t>b-di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1640" y="2834711"/>
            <a:ext cx="20842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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dobe Caslon Pro"/>
                <a:sym typeface="Symbol"/>
              </a:rPr>
              <a:t>a+bi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dobe Caslon Pro"/>
                <a:sym typeface="Symbol"/>
              </a:rPr>
              <a:t>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dobe Caslon Pro"/>
                <a:sym typeface="Symbol"/>
              </a:rPr>
              <a:t>c+di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dobe Caslon Pro"/>
                <a:sym typeface="Symbol"/>
              </a:rPr>
              <a:t>=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25810" y="2857354"/>
            <a:ext cx="2635658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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dobe Caslon Pro"/>
                <a:sym typeface="Symbol"/>
              </a:rPr>
              <a:t>ac-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Adobe Caslon Pro"/>
                <a:sym typeface="Symbol"/>
              </a:rPr>
              <a:t>bd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dobe Caslon Pro"/>
                <a:sym typeface="Symbol"/>
              </a:rPr>
              <a:t>+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Adobe Caslon Pro"/>
                <a:sym typeface="Symbol"/>
              </a:rPr>
              <a:t>ad+bci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5364" y="3501008"/>
            <a:ext cx="2832827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 (</a:t>
            </a:r>
            <a:r>
              <a:rPr lang="en-US" sz="2400" b="1" u="sng" dirty="0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ac</a:t>
            </a:r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+</a:t>
            </a:r>
            <a:r>
              <a:rPr lang="en-US" sz="2400" b="1" u="sng" dirty="0" err="1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bd</a:t>
            </a:r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) + </a:t>
            </a:r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  <a:sym typeface="Symbol"/>
              </a:rPr>
              <a:t></a:t>
            </a:r>
            <a:r>
              <a:rPr lang="en-US" sz="2400" b="1" u="sng" dirty="0" err="1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  <a:sym typeface="Symbol"/>
              </a:rPr>
              <a:t>bc-adi</a:t>
            </a:r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 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            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c²+d²</a:t>
            </a:r>
            <a:endParaRPr lang="ru-RU" sz="2400" b="1" u="sng" dirty="0">
              <a:solidFill>
                <a:schemeClr val="accent5">
                  <a:lumMod val="50000"/>
                </a:schemeClr>
              </a:solidFill>
              <a:latin typeface="Adobe Song Std L" pitchFamily="18" charset="-128"/>
              <a:ea typeface="Adobe Song Std L" pitchFamily="18" charset="-128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67944" y="3503839"/>
            <a:ext cx="125226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err="1">
                <a:solidFill>
                  <a:schemeClr val="accent4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a+bi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  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=</a:t>
            </a:r>
            <a:endParaRPr lang="ru-RU" sz="2800" b="1" dirty="0" smtClean="0">
              <a:solidFill>
                <a:schemeClr val="accent4">
                  <a:lumMod val="50000"/>
                </a:schemeClr>
              </a:solidFill>
              <a:latin typeface="Adobe Song Std L" pitchFamily="18" charset="-128"/>
              <a:ea typeface="Adobe Song Std L" pitchFamily="18" charset="-128"/>
            </a:endParaRPr>
          </a:p>
          <a:p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c+di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dobe Song Std L" pitchFamily="18" charset="-128"/>
                <a:ea typeface="Adobe Song Std L" pitchFamily="18" charset="-128"/>
              </a:rPr>
              <a:t> </a:t>
            </a:r>
            <a:endParaRPr lang="ru-RU" sz="2800" b="1" dirty="0">
              <a:solidFill>
                <a:schemeClr val="accent4">
                  <a:lumMod val="50000"/>
                </a:schemeClr>
              </a:solidFill>
              <a:latin typeface="Adobe Song Std L" pitchFamily="18" charset="-128"/>
              <a:ea typeface="Adobe Song Std L" pitchFamily="18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6658" y="4725144"/>
            <a:ext cx="1915909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sym typeface="Symbol"/>
              </a:rPr>
              <a:t>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dobe Caslon Pro"/>
                <a:sym typeface="Symbol"/>
              </a:rPr>
              <a:t>a+c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dobe Caslon Pro"/>
                <a:sym typeface="Symbol"/>
              </a:rPr>
              <a:t>-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dobe Caslon Pro"/>
                <a:sym typeface="Symbol"/>
              </a:rPr>
              <a:t>b-di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70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35271" y="2996952"/>
            <a:ext cx="2220906" cy="50648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dirty="0" smtClean="0">
                <a:latin typeface="Adobe Caslon Pro"/>
              </a:rPr>
              <a:t>z=</a:t>
            </a:r>
            <a:r>
              <a:rPr lang="en-US" sz="3600" dirty="0" err="1" smtClean="0">
                <a:latin typeface="Adobe Caslon Pro"/>
              </a:rPr>
              <a:t>a+bi</a:t>
            </a:r>
            <a:endParaRPr lang="ru-RU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499992" y="3886200"/>
            <a:ext cx="2304256" cy="6229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dobe Caslon Pro"/>
              </a:rPr>
              <a:t>z=a-bi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3648" y="548680"/>
            <a:ext cx="50632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Сопряженные числа</a:t>
            </a:r>
            <a:endParaRPr lang="ru-RU" sz="40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148064" y="4012984"/>
            <a:ext cx="21602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26" name="Picture 2" descr="C:\Users\DNS\Desktop\Лилия новое\открытый урок 20.02. 12\определения\z--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37" y="3284984"/>
            <a:ext cx="2474913" cy="103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NS\Desktop\Лилия новое\открытый урок 20.02. 12\определения\z---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725144"/>
            <a:ext cx="2328863" cy="93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1475656" y="3501008"/>
            <a:ext cx="216024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815872" y="4941168"/>
            <a:ext cx="260597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17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Тест 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1</a:t>
            </a:r>
            <a:r>
              <a:rPr lang="ru-RU" sz="2000" dirty="0" smtClean="0"/>
              <a:t>.Что представляет собой число </a:t>
            </a:r>
            <a:r>
              <a:rPr lang="en-US" sz="2000" dirty="0" err="1" smtClean="0">
                <a:latin typeface="Adobe Caslon Pro"/>
              </a:rPr>
              <a:t>i</a:t>
            </a:r>
            <a:r>
              <a:rPr lang="ru-RU" sz="2000" dirty="0" smtClean="0">
                <a:latin typeface="Adobe Caslon Pro"/>
              </a:rPr>
              <a:t>?</a:t>
            </a:r>
          </a:p>
          <a:p>
            <a:pPr marL="0" indent="0">
              <a:buNone/>
            </a:pPr>
            <a:r>
              <a:rPr lang="ru-RU" sz="2000" dirty="0"/>
              <a:t>а</a:t>
            </a:r>
            <a:r>
              <a:rPr lang="ru-RU" sz="2000" dirty="0" smtClean="0"/>
              <a:t>) число, квадратный корень из которого равен -1</a:t>
            </a:r>
          </a:p>
          <a:p>
            <a:pPr marL="0" indent="0">
              <a:buNone/>
            </a:pPr>
            <a:r>
              <a:rPr lang="ru-RU" sz="2000" dirty="0"/>
              <a:t>б</a:t>
            </a:r>
            <a:r>
              <a:rPr lang="ru-RU" sz="2000" dirty="0" smtClean="0"/>
              <a:t>) число, квадрат которого равен -1</a:t>
            </a:r>
          </a:p>
          <a:p>
            <a:pPr marL="0" indent="0">
              <a:buNone/>
            </a:pPr>
            <a:r>
              <a:rPr lang="ru-RU" sz="2000" dirty="0"/>
              <a:t>в</a:t>
            </a:r>
            <a:r>
              <a:rPr lang="ru-RU" sz="2000" dirty="0" smtClean="0"/>
              <a:t>) число, квадратный корень из которого равен 1</a:t>
            </a:r>
          </a:p>
          <a:p>
            <a:pPr marL="0" indent="0">
              <a:buNone/>
            </a:pPr>
            <a:r>
              <a:rPr lang="ru-RU" sz="2000" dirty="0"/>
              <a:t>г</a:t>
            </a:r>
            <a:r>
              <a:rPr lang="ru-RU" sz="2000" dirty="0" smtClean="0"/>
              <a:t>) число, квадрат которого равен 1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2</a:t>
            </a:r>
            <a:r>
              <a:rPr lang="ru-RU" sz="2000" dirty="0" smtClean="0"/>
              <a:t>.Выберите из предложенных чисел чисто мнимое:</a:t>
            </a:r>
          </a:p>
          <a:p>
            <a:pPr marL="0" indent="0">
              <a:buNone/>
            </a:pPr>
            <a:r>
              <a:rPr lang="ru-RU" sz="2000" dirty="0"/>
              <a:t>а</a:t>
            </a:r>
            <a:r>
              <a:rPr lang="ru-RU" sz="2000" dirty="0" smtClean="0"/>
              <a:t>) </a:t>
            </a:r>
            <a:r>
              <a:rPr lang="en-US" sz="2000" dirty="0" smtClean="0">
                <a:latin typeface="Adobe Caslon Pro"/>
              </a:rPr>
              <a:t>z</a:t>
            </a:r>
            <a:r>
              <a:rPr lang="ru-RU" sz="2000" dirty="0" smtClean="0">
                <a:latin typeface="Adobe Caslon Pro"/>
              </a:rPr>
              <a:t> </a:t>
            </a:r>
            <a:r>
              <a:rPr lang="en-US" sz="2000" dirty="0" smtClean="0">
                <a:latin typeface="Adobe Caslon Pro"/>
              </a:rPr>
              <a:t>=5-3i</a:t>
            </a:r>
            <a:r>
              <a:rPr lang="ru-RU" sz="2000" dirty="0" smtClean="0">
                <a:latin typeface="Adobe Caslon Pro"/>
              </a:rPr>
              <a:t>       б) </a:t>
            </a:r>
            <a:r>
              <a:rPr lang="en-US" sz="2000" dirty="0" smtClean="0">
                <a:latin typeface="Adobe Caslon Pro"/>
              </a:rPr>
              <a:t>z</a:t>
            </a:r>
            <a:r>
              <a:rPr lang="ru-RU" sz="2000" dirty="0" smtClean="0">
                <a:latin typeface="Adobe Caslon Pro"/>
              </a:rPr>
              <a:t> </a:t>
            </a:r>
            <a:r>
              <a:rPr lang="en-US" sz="2000" dirty="0" smtClean="0">
                <a:latin typeface="Adobe Caslon Pro"/>
              </a:rPr>
              <a:t>=75i</a:t>
            </a:r>
            <a:r>
              <a:rPr lang="ru-RU" sz="2000" dirty="0" smtClean="0">
                <a:latin typeface="Adobe Caslon Pro"/>
              </a:rPr>
              <a:t>        в) </a:t>
            </a:r>
            <a:r>
              <a:rPr lang="en-US" sz="2000" dirty="0" smtClean="0">
                <a:latin typeface="Adobe Caslon Pro"/>
              </a:rPr>
              <a:t>z</a:t>
            </a:r>
            <a:r>
              <a:rPr lang="ru-RU" sz="2000" dirty="0" smtClean="0">
                <a:latin typeface="Adobe Caslon Pro"/>
              </a:rPr>
              <a:t> </a:t>
            </a:r>
            <a:r>
              <a:rPr lang="en-US" sz="2000" dirty="0" smtClean="0">
                <a:latin typeface="Adobe Caslon Pro"/>
              </a:rPr>
              <a:t>=32</a:t>
            </a:r>
            <a:r>
              <a:rPr lang="ru-RU" sz="2000" dirty="0" smtClean="0">
                <a:latin typeface="Adobe Caslon Pro"/>
              </a:rPr>
              <a:t>       г) </a:t>
            </a:r>
            <a:r>
              <a:rPr lang="en-US" sz="2000" dirty="0" smtClean="0">
                <a:latin typeface="Adobe Caslon Pro"/>
              </a:rPr>
              <a:t>z</a:t>
            </a:r>
            <a:r>
              <a:rPr lang="ru-RU" sz="2000" dirty="0" smtClean="0">
                <a:latin typeface="Adobe Caslon Pro"/>
              </a:rPr>
              <a:t> </a:t>
            </a:r>
            <a:r>
              <a:rPr lang="en-US" sz="2000" dirty="0" smtClean="0">
                <a:latin typeface="Adobe Caslon Pro"/>
              </a:rPr>
              <a:t>=0</a:t>
            </a:r>
            <a:endParaRPr lang="ru-RU" sz="2000" dirty="0" smtClean="0">
              <a:latin typeface="Adobe Caslon Pro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3</a:t>
            </a:r>
            <a:r>
              <a:rPr lang="ru-RU" sz="2000" dirty="0" smtClean="0"/>
              <a:t>. Вычислите сумму чисел </a:t>
            </a:r>
            <a:r>
              <a:rPr lang="en-US" sz="2000" dirty="0" smtClean="0">
                <a:latin typeface="Adobe Caslon Pro"/>
              </a:rPr>
              <a:t>z₁=7+2i</a:t>
            </a:r>
            <a:r>
              <a:rPr lang="ru-RU" sz="2000" dirty="0" smtClean="0">
                <a:latin typeface="Adobe Caslon Pro"/>
              </a:rPr>
              <a:t>  и </a:t>
            </a:r>
            <a:r>
              <a:rPr lang="en-US" sz="2000" dirty="0" smtClean="0">
                <a:latin typeface="Adobe Caslon Pro"/>
              </a:rPr>
              <a:t>z₂=3+7i</a:t>
            </a:r>
            <a:endParaRPr lang="ru-RU" sz="2000" dirty="0">
              <a:latin typeface="Adobe Caslon Pro"/>
            </a:endParaRPr>
          </a:p>
          <a:p>
            <a:pPr marL="0" indent="0">
              <a:buNone/>
            </a:pPr>
            <a:r>
              <a:rPr lang="ru-RU" sz="2000" dirty="0"/>
              <a:t>а</a:t>
            </a:r>
            <a:r>
              <a:rPr lang="ru-RU" sz="2000" dirty="0" smtClean="0"/>
              <a:t>) 10 + 9</a:t>
            </a:r>
            <a:r>
              <a:rPr lang="en-US" sz="2000" dirty="0" err="1" smtClean="0">
                <a:latin typeface="Adobe Caslon Pro"/>
              </a:rPr>
              <a:t>i</a:t>
            </a:r>
            <a:r>
              <a:rPr lang="ru-RU" sz="2000" dirty="0" smtClean="0">
                <a:latin typeface="Adobe Caslon Pro"/>
              </a:rPr>
              <a:t>        б) 4 - 5</a:t>
            </a:r>
            <a:r>
              <a:rPr lang="en-US" sz="2000" dirty="0" err="1" smtClean="0">
                <a:latin typeface="Adobe Caslon Pro"/>
              </a:rPr>
              <a:t>i</a:t>
            </a:r>
            <a:r>
              <a:rPr lang="ru-RU" sz="2000" dirty="0" smtClean="0">
                <a:latin typeface="Adobe Caslon Pro"/>
              </a:rPr>
              <a:t>        в) 10 - 5</a:t>
            </a:r>
            <a:r>
              <a:rPr lang="en-US" sz="2000" dirty="0" err="1" smtClean="0">
                <a:latin typeface="Adobe Caslon Pro"/>
              </a:rPr>
              <a:t>i</a:t>
            </a:r>
            <a:r>
              <a:rPr lang="ru-RU" sz="2000" dirty="0" smtClean="0">
                <a:latin typeface="Adobe Caslon Pro"/>
              </a:rPr>
              <a:t>       г)  4 + 5</a:t>
            </a:r>
            <a:r>
              <a:rPr lang="en-US" sz="2000" dirty="0" err="1" smtClean="0">
                <a:latin typeface="Adobe Caslon Pro"/>
              </a:rPr>
              <a:t>i</a:t>
            </a:r>
            <a:endParaRPr lang="ru-RU" sz="2000" dirty="0" smtClean="0">
              <a:latin typeface="Adobe Caslon Pro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4</a:t>
            </a:r>
            <a:r>
              <a:rPr lang="ru-RU" sz="2000" dirty="0" smtClean="0"/>
              <a:t>. В какое множество входят числа 5;  3 - 6</a:t>
            </a:r>
            <a:r>
              <a:rPr lang="en-US" sz="2000" dirty="0" err="1" smtClean="0">
                <a:latin typeface="Adobe Caslon Pro"/>
              </a:rPr>
              <a:t>i</a:t>
            </a:r>
            <a:r>
              <a:rPr lang="ru-RU" sz="2000" dirty="0" smtClean="0">
                <a:latin typeface="Adobe Caslon Pro"/>
              </a:rPr>
              <a:t>;  2,7; 2</a:t>
            </a:r>
            <a:r>
              <a:rPr lang="en-US" sz="2000" dirty="0" err="1" smtClean="0">
                <a:latin typeface="Adobe Caslon Pro"/>
              </a:rPr>
              <a:t>i</a:t>
            </a:r>
            <a:r>
              <a:rPr lang="ru-RU" sz="2000" dirty="0" smtClean="0">
                <a:latin typeface="Adobe Caslon Pro"/>
              </a:rPr>
              <a:t>?</a:t>
            </a:r>
          </a:p>
          <a:p>
            <a:pPr marL="0" indent="0">
              <a:buNone/>
            </a:pPr>
            <a:r>
              <a:rPr lang="ru-RU" sz="2000" dirty="0"/>
              <a:t>а</a:t>
            </a:r>
            <a:r>
              <a:rPr lang="ru-RU" sz="2000" dirty="0" smtClean="0"/>
              <a:t>) действительные числа            б) рациональные числа</a:t>
            </a:r>
          </a:p>
          <a:p>
            <a:pPr marL="0" indent="0">
              <a:buNone/>
            </a:pPr>
            <a:r>
              <a:rPr lang="ru-RU" sz="2000" dirty="0"/>
              <a:t>в</a:t>
            </a:r>
            <a:r>
              <a:rPr lang="ru-RU" sz="2000" dirty="0" smtClean="0"/>
              <a:t>) комплексные числа                  г) иррациональные числа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5</a:t>
            </a:r>
            <a:r>
              <a:rPr lang="ru-RU" sz="2000" dirty="0" smtClean="0"/>
              <a:t>. Кто ввёл название «мнимые числа»?</a:t>
            </a:r>
          </a:p>
          <a:p>
            <a:pPr marL="0" indent="0">
              <a:buNone/>
            </a:pPr>
            <a:r>
              <a:rPr lang="ru-RU" sz="2000" dirty="0" smtClean="0"/>
              <a:t>А) Декарт                    б) </a:t>
            </a:r>
            <a:r>
              <a:rPr lang="ru-RU" sz="2000" dirty="0" err="1" smtClean="0"/>
              <a:t>Арган</a:t>
            </a:r>
            <a:r>
              <a:rPr lang="ru-RU" sz="2000" dirty="0" smtClean="0"/>
              <a:t>              в) Эйлер          г) </a:t>
            </a:r>
            <a:r>
              <a:rPr lang="ru-RU" sz="2000" dirty="0" err="1" smtClean="0"/>
              <a:t>Кардано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7202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427984" y="2708920"/>
            <a:ext cx="1872208" cy="57606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139952" y="3861048"/>
            <a:ext cx="1976264" cy="5040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1720" y="908720"/>
            <a:ext cx="164384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Ответы</a:t>
            </a:r>
          </a:p>
          <a:p>
            <a:pPr marL="742950" indent="-742950">
              <a:buAutoNum type="arabicPeriod"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Б</a:t>
            </a:r>
          </a:p>
          <a:p>
            <a:pPr marL="742950" indent="-742950">
              <a:buAutoNum type="arabicPeriod"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Б</a:t>
            </a:r>
          </a:p>
          <a:p>
            <a:pPr marL="742950" indent="-742950">
              <a:buAutoNum type="arabicPeriod"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А</a:t>
            </a:r>
          </a:p>
          <a:p>
            <a:pPr marL="742950" indent="-742950">
              <a:buAutoNum type="arabicPeriod"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В</a:t>
            </a:r>
          </a:p>
          <a:p>
            <a:pPr marL="742950" indent="-742950">
              <a:buAutoNum type="arabicPeriod"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А </a:t>
            </a: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82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252</Words>
  <Application>Microsoft Office PowerPoint</Application>
  <PresentationFormat>Экран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Арифметические операции над комплексными числами </vt:lpstr>
      <vt:lpstr>z=a+bi</vt:lpstr>
      <vt:lpstr>Тест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Комплексные числа</dc:title>
  <dc:creator>DNS</dc:creator>
  <cp:lastModifiedBy>DNS</cp:lastModifiedBy>
  <cp:revision>13</cp:revision>
  <dcterms:created xsi:type="dcterms:W3CDTF">2012-02-16T18:03:16Z</dcterms:created>
  <dcterms:modified xsi:type="dcterms:W3CDTF">2012-02-19T13:48:44Z</dcterms:modified>
</cp:coreProperties>
</file>