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76" r:id="rId5"/>
    <p:sldId id="277" r:id="rId6"/>
    <p:sldId id="279" r:id="rId7"/>
    <p:sldId id="280" r:id="rId8"/>
    <p:sldId id="281" r:id="rId9"/>
    <p:sldId id="283" r:id="rId10"/>
    <p:sldId id="284" r:id="rId11"/>
    <p:sldId id="285" r:id="rId12"/>
    <p:sldId id="264" r:id="rId13"/>
    <p:sldId id="265" r:id="rId14"/>
    <p:sldId id="266" r:id="rId15"/>
    <p:sldId id="267" r:id="rId16"/>
    <p:sldId id="268" r:id="rId17"/>
    <p:sldId id="270" r:id="rId18"/>
    <p:sldId id="295" r:id="rId19"/>
    <p:sldId id="296" r:id="rId20"/>
    <p:sldId id="272" r:id="rId21"/>
    <p:sldId id="273" r:id="rId22"/>
    <p:sldId id="269" r:id="rId23"/>
    <p:sldId id="261" r:id="rId24"/>
    <p:sldId id="260" r:id="rId25"/>
    <p:sldId id="262" r:id="rId26"/>
    <p:sldId id="263" r:id="rId27"/>
    <p:sldId id="288" r:id="rId28"/>
    <p:sldId id="292" r:id="rId29"/>
    <p:sldId id="293" r:id="rId30"/>
    <p:sldId id="294" r:id="rId31"/>
    <p:sldId id="289" r:id="rId32"/>
    <p:sldId id="290" r:id="rId33"/>
    <p:sldId id="291" r:id="rId34"/>
    <p:sldId id="286" r:id="rId35"/>
    <p:sldId id="259" r:id="rId36"/>
    <p:sldId id="258"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12.04.2021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12.04.2021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12.04.2021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12.04.2021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619672" y="116632"/>
            <a:ext cx="5625258" cy="116955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500" b="1" cap="none" spc="0" dirty="0" smtClean="0">
                <a:ln w="11430"/>
                <a:solidFill>
                  <a:srgbClr val="00B050"/>
                </a:solidFill>
                <a:effectLst>
                  <a:outerShdw blurRad="50800" dist="39000" dir="5460000" algn="tl">
                    <a:srgbClr val="000000">
                      <a:alpha val="38000"/>
                    </a:srgbClr>
                  </a:outerShdw>
                </a:effectLst>
                <a:latin typeface="Bookman Old Style" pitchFamily="18" charset="0"/>
              </a:rPr>
              <a:t>Презентация на тему:</a:t>
            </a:r>
          </a:p>
          <a:p>
            <a:pPr algn="ctr"/>
            <a:r>
              <a:rPr lang="ru-RU" sz="3500" b="1" cap="none" spc="0" dirty="0" smtClean="0">
                <a:ln w="11430"/>
                <a:solidFill>
                  <a:srgbClr val="00B050"/>
                </a:solidFill>
                <a:effectLst>
                  <a:outerShdw blurRad="50800" dist="39000" dir="5460000" algn="tl">
                    <a:srgbClr val="000000">
                      <a:alpha val="38000"/>
                    </a:srgbClr>
                  </a:outerShdw>
                </a:effectLst>
                <a:latin typeface="Bookman Old Style" pitchFamily="18" charset="0"/>
              </a:rPr>
              <a:t>«Культура питания»</a:t>
            </a:r>
            <a:endParaRPr lang="ru-RU" sz="3500" b="1" cap="none" spc="0" dirty="0">
              <a:ln w="11430"/>
              <a:solidFill>
                <a:srgbClr val="00B050"/>
              </a:solidFill>
              <a:effectLst>
                <a:outerShdw blurRad="50800" dist="39000" dir="5460000" algn="tl">
                  <a:srgbClr val="000000">
                    <a:alpha val="38000"/>
                  </a:srgbClr>
                </a:outerShdw>
              </a:effectLst>
              <a:latin typeface="Bookman Old Style"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221640"/>
            <a:ext cx="7056784" cy="44458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034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332656"/>
            <a:ext cx="8640960" cy="3970318"/>
          </a:xfrm>
          <a:prstGeom prst="rect">
            <a:avLst/>
          </a:prstGeom>
        </p:spPr>
        <p:txBody>
          <a:bodyPr wrap="square">
            <a:spAutoFit/>
          </a:bodyPr>
          <a:lstStyle/>
          <a:p>
            <a:pPr indent="361950" algn="just"/>
            <a:r>
              <a:rPr lang="ru-RU" b="1" dirty="0"/>
              <a:t>Обед</a:t>
            </a:r>
          </a:p>
          <a:p>
            <a:pPr indent="361950" algn="just"/>
            <a:r>
              <a:rPr lang="ru-RU" dirty="0"/>
              <a:t>Этот приём пищи считается самым обильным, поскольку в середине дня ЖКТ уже способен правильно воспринимать еду, а организм все ещё нуждается в энергетических ресурсах. Не стоит наполнять желудок питательным </a:t>
            </a:r>
            <a:r>
              <a:rPr lang="ru-RU" dirty="0" err="1"/>
              <a:t>миксом</a:t>
            </a:r>
            <a:r>
              <a:rPr lang="ru-RU" dirty="0"/>
              <a:t> из фаст-</a:t>
            </a:r>
            <a:r>
              <a:rPr lang="ru-RU" dirty="0" err="1"/>
              <a:t>фудов</a:t>
            </a:r>
            <a:r>
              <a:rPr lang="ru-RU" dirty="0"/>
              <a:t> и прочих «быстрых» нутриентов, которые не приносят ничего, кроме тяжести, изжоги и лишнего веса. Лучше заранее продумать обед и по возможности взять его из дома (или найти в районе офиса приличное кафе с домашней кухней) – тогда проблемы с пищеварением обойдут вас стороной.</a:t>
            </a:r>
          </a:p>
          <a:p>
            <a:pPr indent="361950" algn="just"/>
            <a:r>
              <a:rPr lang="ru-RU" dirty="0"/>
              <a:t>Ни в коем случае нельзя умалять значимость первых блюд в рационе – для взрослого человека они не менее важны, чем для ребёнка. Отличным вариантом станет чечевичный, гороховый супы, суп-пюре с цветной капустой или вегетарианский борщ. Впрочем, овощной бульончик, приготовленный на скорую руку, тоже весьма полезен. Иногда можно побаловать себя грибным супом, однако кушать его ежедневно не стоит – грибы являются довольно тяжёлой пищей.</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149080"/>
            <a:ext cx="4032448" cy="27089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25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16632"/>
            <a:ext cx="8776072" cy="2862322"/>
          </a:xfrm>
          <a:prstGeom prst="rect">
            <a:avLst/>
          </a:prstGeom>
        </p:spPr>
        <p:txBody>
          <a:bodyPr wrap="square">
            <a:spAutoFit/>
          </a:bodyPr>
          <a:lstStyle/>
          <a:p>
            <a:pPr indent="361950"/>
            <a:r>
              <a:rPr lang="ru-RU" b="1" dirty="0"/>
              <a:t>Ужин</a:t>
            </a:r>
          </a:p>
          <a:p>
            <a:pPr indent="361950" algn="just"/>
            <a:r>
              <a:rPr lang="ru-RU" dirty="0"/>
              <a:t>А вот вечером переедать категорически не стоит – организм готовится ко сну, поэтому перегружать ЖКТ не следует. Любой ужин должен заканчиваться не позднее, чем за 3 часа до отхода ко сну – иначе съеденное может стать причиной бессонницы, неполноценного отдыха и, что естественно, лишних килограммов, которые тоже не добавляют здоровья.</a:t>
            </a:r>
          </a:p>
          <a:p>
            <a:pPr indent="361950" algn="just"/>
            <a:r>
              <a:rPr lang="ru-RU" dirty="0"/>
              <a:t>Вечером будут хороши овощные блюда в любой интерпретации: лёгкие салатики или рагу, котлетки и тефтели (например, из капусты или свеклы), тушеное, запечённое или приготовленное на пару ассорти из овощей. Не забывайте и о правильном выборе напитков – успокаивающим эффектом обладают чаи с ромашкой, мятой или мелиссой.</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978954"/>
            <a:ext cx="8128000" cy="39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8581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666184" y="2276872"/>
            <a:ext cx="3347864" cy="3970318"/>
          </a:xfrm>
          <a:prstGeom prst="rect">
            <a:avLst/>
          </a:prstGeom>
        </p:spPr>
        <p:txBody>
          <a:bodyPr wrap="square">
            <a:spAutoFit/>
          </a:bodyPr>
          <a:lstStyle/>
          <a:p>
            <a:pPr fontAlgn="t"/>
            <a:r>
              <a:rPr lang="ru-RU" dirty="0" smtClean="0"/>
              <a:t>Но </a:t>
            </a:r>
            <a:r>
              <a:rPr lang="ru-RU" dirty="0"/>
              <a:t>когда цивилизация вступила на техногенный путь развития, уклад начал стремительно меняться, а преемственность опыта перестала поспевать.   В подобных условиях культура питания не только теряется (значительная часть уже утрачена), а еще и уродуется – деградирует под воздействием факторов, не имеющих к питанию никакого отношения, таких например как химическая обработка и… реклама</a:t>
            </a:r>
            <a:r>
              <a:rPr lang="ru-RU" dirty="0" smtClean="0"/>
              <a: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9965"/>
            <a:ext cx="5640313" cy="46380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91456" y="188640"/>
            <a:ext cx="8708528" cy="2031325"/>
          </a:xfrm>
          <a:prstGeom prst="rect">
            <a:avLst/>
          </a:prstGeom>
        </p:spPr>
        <p:txBody>
          <a:bodyPr wrap="square">
            <a:spAutoFit/>
          </a:bodyPr>
          <a:lstStyle/>
          <a:p>
            <a:pPr indent="360363" algn="just"/>
            <a:r>
              <a:rPr lang="ru-RU" dirty="0"/>
              <a:t>Надо понимать, что организм – не паровозная топка, и пихать туда все подряд без соображения и разбору, в надежде, что «все сгорит», ну просто глупо. В организме заложен определенный запас прочности, но не безграничный, поэтому соображение все-таки надо иметь. Если культура сводится к понятию «</a:t>
            </a:r>
            <a:r>
              <a:rPr lang="ru-RU" dirty="0" err="1"/>
              <a:t>сникерснуть</a:t>
            </a:r>
            <a:r>
              <a:rPr lang="ru-RU" dirty="0"/>
              <a:t>» чего-нибудь и как-нибудь, то неизбежно возникнут проблемы.   Пока уклад жизни на протяжении столетий оставался неизменным, культура питания существовала и передавалась естественно, из поколения в поколение. </a:t>
            </a:r>
          </a:p>
        </p:txBody>
      </p:sp>
    </p:spTree>
    <p:extLst>
      <p:ext uri="{BB962C8B-B14F-4D97-AF65-F5344CB8AC3E}">
        <p14:creationId xmlns:p14="http://schemas.microsoft.com/office/powerpoint/2010/main" val="7613092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5008" y="105013"/>
            <a:ext cx="8821488" cy="6186309"/>
          </a:xfrm>
          <a:prstGeom prst="rect">
            <a:avLst/>
          </a:prstGeom>
        </p:spPr>
        <p:txBody>
          <a:bodyPr wrap="square">
            <a:spAutoFit/>
          </a:bodyPr>
          <a:lstStyle/>
          <a:p>
            <a:pPr indent="360363" algn="just" fontAlgn="t"/>
            <a:r>
              <a:rPr lang="ru-RU" dirty="0"/>
              <a:t>С тех пор как человечество перешло на белую муку, маргарин и искусственные дрожжи, здравый смысл уже не работает. </a:t>
            </a:r>
            <a:endParaRPr lang="ru-RU" dirty="0" smtClean="0"/>
          </a:p>
          <a:p>
            <a:pPr indent="360363" algn="just" fontAlgn="t"/>
            <a:r>
              <a:rPr lang="ru-RU" dirty="0" smtClean="0"/>
              <a:t>Маргарин</a:t>
            </a:r>
            <a:r>
              <a:rPr lang="ru-RU" dirty="0"/>
              <a:t>, как чисто синтетический продукт, затуманивает сознание. </a:t>
            </a:r>
            <a:endParaRPr lang="ru-RU" dirty="0" smtClean="0"/>
          </a:p>
          <a:p>
            <a:pPr indent="360363" algn="just" fontAlgn="t"/>
            <a:r>
              <a:rPr lang="ru-RU" dirty="0" smtClean="0"/>
              <a:t>А </a:t>
            </a:r>
            <a:r>
              <a:rPr lang="ru-RU" dirty="0"/>
              <a:t>дрожжи, как чуждая форма жизни (по сути, монстр), встраивается в организм и управляет сознанием так, чтобы хотелось питаться именно тем, что потребно монстру.   Для справки. </a:t>
            </a:r>
            <a:endParaRPr lang="ru-RU" dirty="0" smtClean="0"/>
          </a:p>
          <a:p>
            <a:pPr indent="360363" algn="just" fontAlgn="t"/>
            <a:r>
              <a:rPr lang="ru-RU" dirty="0" smtClean="0"/>
              <a:t>Белая </a:t>
            </a:r>
            <a:r>
              <a:rPr lang="ru-RU" dirty="0"/>
              <a:t>мука – это кулинария, доведенная до абсурда. Самое ценное, что есть в зернах, находится в зародыше и оболочке. Белая мука высшего сорта получается путем очистки зерна пшеницы от оболочки и зародыша. Таким образом, все ценное удаляется, а остается лишь мертвая часть, состоящая в основном из крахмала. Печень засоряется </a:t>
            </a:r>
            <a:r>
              <a:rPr lang="ru-RU" dirty="0" err="1"/>
              <a:t>мазутообразной</a:t>
            </a:r>
            <a:r>
              <a:rPr lang="ru-RU" dirty="0"/>
              <a:t> массой, крахмал оседает в организме в виде слизи, стенки кишечника забиваются налетом.   </a:t>
            </a:r>
            <a:endParaRPr lang="ru-RU" dirty="0" smtClean="0"/>
          </a:p>
          <a:p>
            <a:pPr indent="360363" algn="just" fontAlgn="t"/>
            <a:r>
              <a:rPr lang="ru-RU" dirty="0" smtClean="0"/>
              <a:t>Маргарин </a:t>
            </a:r>
            <a:r>
              <a:rPr lang="ru-RU" dirty="0"/>
              <a:t>и спред (</a:t>
            </a:r>
            <a:r>
              <a:rPr lang="ru-RU" dirty="0" err="1"/>
              <a:t>трансжиры</a:t>
            </a:r>
            <a:r>
              <a:rPr lang="ru-RU" dirty="0"/>
              <a:t>) делают из рафинированного растительного масла второго отжима, которое производится с применением химических растворителей. Рафинированное масло вслед за этим нагревают и </a:t>
            </a:r>
            <a:r>
              <a:rPr lang="ru-RU" dirty="0" err="1"/>
              <a:t>гидрогенизируют</a:t>
            </a:r>
            <a:r>
              <a:rPr lang="ru-RU" dirty="0"/>
              <a:t>, пропуская через него водород. В результате получается смесь неизвестных природе трансизомеров, имеющая консистенцию мягкого пластилина, отвратительный запах и цвет.   Для того чтобы придать этому «продукту» товарные качества, туда добавляют еще кучу всевозможной химии. </a:t>
            </a:r>
            <a:r>
              <a:rPr lang="ru-RU" dirty="0" err="1"/>
              <a:t>Трансжиры</a:t>
            </a:r>
            <a:r>
              <a:rPr lang="ru-RU" dirty="0"/>
              <a:t> чрезвычайно токсичны и обладают свойством накапливаться в организме, вызывая целый ряд опасных недугов: стресс, атеросклероз, болезни сердца, рак, ожирение, больные дети, ослабление иммунитета, низкая потенция и т.д</a:t>
            </a:r>
            <a:r>
              <a:rPr lang="ru-RU" dirty="0" smtClean="0"/>
              <a:t>.</a:t>
            </a:r>
          </a:p>
        </p:txBody>
      </p:sp>
    </p:spTree>
    <p:extLst>
      <p:ext uri="{BB962C8B-B14F-4D97-AF65-F5344CB8AC3E}">
        <p14:creationId xmlns:p14="http://schemas.microsoft.com/office/powerpoint/2010/main" val="411394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116632"/>
            <a:ext cx="8712968" cy="2862322"/>
          </a:xfrm>
          <a:prstGeom prst="rect">
            <a:avLst/>
          </a:prstGeom>
        </p:spPr>
        <p:txBody>
          <a:bodyPr wrap="square">
            <a:spAutoFit/>
          </a:bodyPr>
          <a:lstStyle/>
          <a:p>
            <a:pPr indent="361950" fontAlgn="t"/>
            <a:r>
              <a:rPr lang="ru-RU" dirty="0"/>
              <a:t>В чем состоит вред искусственных дрожжей:  </a:t>
            </a:r>
            <a:endParaRPr lang="ru-RU" dirty="0" smtClean="0"/>
          </a:p>
          <a:p>
            <a:pPr indent="361950" fontAlgn="t"/>
            <a:r>
              <a:rPr lang="ru-RU" dirty="0" smtClean="0"/>
              <a:t>– </a:t>
            </a:r>
            <a:r>
              <a:rPr lang="ru-RU" dirty="0"/>
              <a:t>Это чуждые организму сущности – грибы.   </a:t>
            </a:r>
            <a:endParaRPr lang="ru-RU" dirty="0" smtClean="0"/>
          </a:p>
          <a:p>
            <a:pPr indent="361950" fontAlgn="t"/>
            <a:r>
              <a:rPr lang="ru-RU" dirty="0" smtClean="0"/>
              <a:t>– </a:t>
            </a:r>
            <a:r>
              <a:rPr lang="ru-RU" dirty="0"/>
              <a:t>Представьте, в вашем организме живет гриб.   </a:t>
            </a:r>
            <a:endParaRPr lang="ru-RU" dirty="0" smtClean="0"/>
          </a:p>
          <a:p>
            <a:pPr indent="361950" fontAlgn="t"/>
            <a:r>
              <a:rPr lang="ru-RU" dirty="0" smtClean="0"/>
              <a:t>– </a:t>
            </a:r>
            <a:r>
              <a:rPr lang="ru-RU" dirty="0"/>
              <a:t>Сами дрожжи при выпечке погибают, а их споры нет.  </a:t>
            </a:r>
            <a:endParaRPr lang="ru-RU" dirty="0" smtClean="0"/>
          </a:p>
          <a:p>
            <a:pPr indent="361950" fontAlgn="t"/>
            <a:r>
              <a:rPr lang="ru-RU" dirty="0" smtClean="0"/>
              <a:t>– </a:t>
            </a:r>
            <a:r>
              <a:rPr lang="ru-RU" dirty="0"/>
              <a:t>Способны проникать в кровоток, а значит, в любые органы.   </a:t>
            </a:r>
            <a:endParaRPr lang="ru-RU" dirty="0" smtClean="0"/>
          </a:p>
          <a:p>
            <a:pPr indent="361950" fontAlgn="t"/>
            <a:r>
              <a:rPr lang="ru-RU" dirty="0" smtClean="0"/>
              <a:t>– </a:t>
            </a:r>
            <a:r>
              <a:rPr lang="ru-RU" dirty="0"/>
              <a:t>В процессе своей жизнедеятельности выделяют </a:t>
            </a:r>
            <a:r>
              <a:rPr lang="ru-RU" dirty="0" err="1"/>
              <a:t>микотоксины</a:t>
            </a:r>
            <a:r>
              <a:rPr lang="ru-RU" dirty="0"/>
              <a:t>.   </a:t>
            </a:r>
            <a:endParaRPr lang="ru-RU" dirty="0" smtClean="0"/>
          </a:p>
          <a:p>
            <a:pPr indent="361950" fontAlgn="t"/>
            <a:r>
              <a:rPr lang="ru-RU" dirty="0" smtClean="0"/>
              <a:t>– </a:t>
            </a:r>
            <a:r>
              <a:rPr lang="ru-RU" dirty="0"/>
              <a:t>Попадая в организм, начинают перестраивать всю среду под себя.   </a:t>
            </a:r>
            <a:endParaRPr lang="ru-RU" dirty="0" smtClean="0"/>
          </a:p>
          <a:p>
            <a:pPr indent="361950" fontAlgn="t"/>
            <a:r>
              <a:rPr lang="ru-RU" dirty="0" smtClean="0"/>
              <a:t>– </a:t>
            </a:r>
            <a:r>
              <a:rPr lang="ru-RU" dirty="0" err="1"/>
              <a:t>Симбиотная</a:t>
            </a:r>
            <a:r>
              <a:rPr lang="ru-RU" dirty="0"/>
              <a:t> (здоровая) микрофлора угнетается, а патогенная расцветает.   </a:t>
            </a:r>
            <a:endParaRPr lang="ru-RU" dirty="0" smtClean="0"/>
          </a:p>
          <a:p>
            <a:pPr indent="361950" fontAlgn="t"/>
            <a:r>
              <a:rPr lang="ru-RU" dirty="0" smtClean="0"/>
              <a:t>– </a:t>
            </a:r>
            <a:r>
              <a:rPr lang="ru-RU" dirty="0"/>
              <a:t>Организм становится легкодоступным для чужеродных бактерий и вирусов.   </a:t>
            </a:r>
            <a:endParaRPr lang="ru-RU" dirty="0" smtClean="0"/>
          </a:p>
          <a:p>
            <a:pPr indent="361950" fontAlgn="t"/>
            <a:r>
              <a:rPr lang="ru-RU" dirty="0" smtClean="0"/>
              <a:t>– </a:t>
            </a:r>
            <a:r>
              <a:rPr lang="ru-RU" dirty="0"/>
              <a:t>Создаются идеальные условия для развития раковых клеток</a:t>
            </a:r>
            <a:r>
              <a:rPr lang="ru-RU" dirty="0" smtClean="0"/>
              <a:t>.</a:t>
            </a:r>
          </a:p>
        </p:txBody>
      </p:sp>
      <p:sp>
        <p:nvSpPr>
          <p:cNvPr id="3" name="Прямоугольник 2"/>
          <p:cNvSpPr/>
          <p:nvPr/>
        </p:nvSpPr>
        <p:spPr>
          <a:xfrm>
            <a:off x="5940152" y="3356992"/>
            <a:ext cx="3167844" cy="3416320"/>
          </a:xfrm>
          <a:prstGeom prst="rect">
            <a:avLst/>
          </a:prstGeom>
        </p:spPr>
        <p:txBody>
          <a:bodyPr wrap="square">
            <a:spAutoFit/>
          </a:bodyPr>
          <a:lstStyle/>
          <a:p>
            <a:pPr indent="361950" algn="just" fontAlgn="t"/>
            <a:r>
              <a:rPr lang="ru-RU" dirty="0"/>
              <a:t>Люди не замечают, что болеют и умирают глупейшим образом – по причине элементарного отсутствия культуры питания. С того момента, как в рационе появились вот эти три основных составляющих – белая мука, маргарин, дрожжи – культура закончилась, и началась матрица</a:t>
            </a:r>
            <a:r>
              <a:rPr lang="ru-RU" dirty="0" smtClean="0"/>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5" y="2978954"/>
            <a:ext cx="5896297" cy="387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998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03848" y="216510"/>
            <a:ext cx="5760640" cy="2708434"/>
          </a:xfrm>
          <a:prstGeom prst="rect">
            <a:avLst/>
          </a:prstGeom>
        </p:spPr>
        <p:txBody>
          <a:bodyPr wrap="square">
            <a:spAutoFit/>
          </a:bodyPr>
          <a:lstStyle/>
          <a:p>
            <a:pPr indent="361950" algn="just" fontAlgn="t"/>
            <a:r>
              <a:rPr lang="ru-RU" sz="1700" dirty="0"/>
              <a:t>Главный принцип – продукты должны быть натуральными.   Это значит, без ГМО, дрожжей, химии, синтетики. </a:t>
            </a:r>
            <a:endParaRPr lang="ru-RU" sz="1700" dirty="0" smtClean="0"/>
          </a:p>
          <a:p>
            <a:pPr indent="361950" algn="just" fontAlgn="t"/>
            <a:r>
              <a:rPr lang="ru-RU" sz="1700" dirty="0" smtClean="0"/>
              <a:t>В </a:t>
            </a:r>
            <a:r>
              <a:rPr lang="ru-RU" sz="1700" dirty="0"/>
              <a:t>супермаркете едва ли наберется 1-5% того, что можно отнести к натуральным продуктам. (Хотя, реальность меняется, и прогресс уже есть.) Продукт, который «заключен и погребен» на долгий срок хранения, не может считаться натуральным. Добавки, которые </a:t>
            </a:r>
            <a:r>
              <a:rPr lang="ru-RU" sz="1700" dirty="0" err="1"/>
              <a:t>мимикрируют</a:t>
            </a:r>
            <a:r>
              <a:rPr lang="ru-RU" sz="1700" dirty="0"/>
              <a:t> под «идентичные натуральным» – тоже синтетика, как бы они ни рядились.   </a:t>
            </a:r>
            <a:endParaRPr lang="ru-RU" sz="1700" dirty="0" smtClean="0"/>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 y="92732"/>
            <a:ext cx="3005905" cy="268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512" y="2924944"/>
            <a:ext cx="8784976" cy="3754874"/>
          </a:xfrm>
          <a:prstGeom prst="rect">
            <a:avLst/>
          </a:prstGeom>
        </p:spPr>
        <p:txBody>
          <a:bodyPr wrap="square">
            <a:spAutoFit/>
          </a:bodyPr>
          <a:lstStyle/>
          <a:p>
            <a:pPr indent="361950" algn="just" fontAlgn="t"/>
            <a:r>
              <a:rPr lang="ru-RU" sz="1700" dirty="0"/>
              <a:t>Питаться «долгоиграющими» (долго хранящимися) овощами и фруктами из супермаркета – сущее безумие. Для организма нет ничего хуже синтетических (искусственно синтезированных) токсинов. Природа за миллиарды лет эволюции предусмотрела все, кроме этого.   </a:t>
            </a:r>
          </a:p>
          <a:p>
            <a:pPr indent="361950" algn="just" fontAlgn="t"/>
            <a:r>
              <a:rPr lang="ru-RU" sz="1700" dirty="0"/>
              <a:t>Если бы организм умел говорить, он бы сказал: ты можешь морить меня голодом, мучить непомерными физическими нагрузками, бросать меня в жару или холод, можешь пускать кровь, можешь бить, истязать, и даже резать, я все снесу… но, если ты будешь меня травить, дурак, тебе и мне будет плохо, очень плохо – все просто очень плохо кончится.   </a:t>
            </a:r>
          </a:p>
          <a:p>
            <a:pPr indent="361950" algn="just" fontAlgn="t"/>
            <a:r>
              <a:rPr lang="ru-RU" sz="1700" dirty="0"/>
              <a:t>Это кажется чудом, но мы можем быть здоровыми вопреки загрязнению окружающей среды и другим негативным факторам. Для этого не понадобятся огромные деньги на операции и лекарства. Мы вообще откажемся от них и сами себе поможем. </a:t>
            </a:r>
          </a:p>
          <a:p>
            <a:pPr indent="361950" algn="just" fontAlgn="t"/>
            <a:r>
              <a:rPr lang="ru-RU" sz="1700" dirty="0"/>
              <a:t>Сначала вы должны определить для себя, где находится грань между здоровьем и болезнью. Почему человек начинает болеть? Потому что болезнь - это сигнализация нашего тела на некорректное использование. Причин много, но давайте разберем питание и питье.</a:t>
            </a:r>
          </a:p>
        </p:txBody>
      </p:sp>
    </p:spTree>
    <p:extLst>
      <p:ext uri="{BB962C8B-B14F-4D97-AF65-F5344CB8AC3E}">
        <p14:creationId xmlns:p14="http://schemas.microsoft.com/office/powerpoint/2010/main" val="2656032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260648"/>
            <a:ext cx="8640960" cy="2031325"/>
          </a:xfrm>
          <a:prstGeom prst="rect">
            <a:avLst/>
          </a:prstGeom>
        </p:spPr>
        <p:txBody>
          <a:bodyPr wrap="square">
            <a:spAutoFit/>
          </a:bodyPr>
          <a:lstStyle/>
          <a:p>
            <a:pPr indent="361950" algn="just" fontAlgn="t"/>
            <a:r>
              <a:rPr lang="ru-RU" u="sng" dirty="0"/>
              <a:t>Секрет здоровья прост: </a:t>
            </a:r>
            <a:r>
              <a:rPr lang="ru-RU" dirty="0"/>
              <a:t>необходимо насыщать клетки энергетической и чистой водой. Многие совершенно не обращают внимания на то, что вода – это самый лучший электролит, это энергия. Без неё не могут работать митохондрии – своего рода гидроэлектростанции, снабжающие клетку энергией. </a:t>
            </a:r>
            <a:endParaRPr lang="ru-RU" dirty="0" smtClean="0"/>
          </a:p>
          <a:p>
            <a:pPr indent="361950" algn="just" fontAlgn="t"/>
            <a:r>
              <a:rPr lang="ru-RU" dirty="0" smtClean="0"/>
              <a:t>Первый </a:t>
            </a:r>
            <a:r>
              <a:rPr lang="ru-RU" dirty="0"/>
              <a:t>орган, который страдает из-за отсутствия воды – это головной мозг. </a:t>
            </a:r>
            <a:endParaRPr lang="ru-RU" dirty="0" smtClean="0"/>
          </a:p>
          <a:p>
            <a:pPr indent="361950" algn="just" fontAlgn="t"/>
            <a:r>
              <a:rPr lang="ru-RU" dirty="0" smtClean="0"/>
              <a:t>Отсюда </a:t>
            </a:r>
            <a:r>
              <a:rPr lang="ru-RU" dirty="0"/>
              <a:t>– раздражительность, головная боль, мигрень, быстрая утомляемость, плохая успеваемость</a:t>
            </a:r>
            <a:r>
              <a:rPr lang="ru-RU" dirty="0" smtClean="0"/>
              <a:t>.</a:t>
            </a:r>
          </a:p>
        </p:txBody>
      </p:sp>
      <p:sp>
        <p:nvSpPr>
          <p:cNvPr id="5" name="Прямоугольник 4"/>
          <p:cNvSpPr/>
          <p:nvPr/>
        </p:nvSpPr>
        <p:spPr>
          <a:xfrm>
            <a:off x="395536" y="2908270"/>
            <a:ext cx="8352928" cy="3970318"/>
          </a:xfrm>
          <a:prstGeom prst="rect">
            <a:avLst/>
          </a:prstGeom>
        </p:spPr>
        <p:txBody>
          <a:bodyPr wrap="square">
            <a:spAutoFit/>
          </a:bodyPr>
          <a:lstStyle/>
          <a:p>
            <a:pPr indent="361950" fontAlgn="t"/>
            <a:r>
              <a:rPr lang="ru-RU" b="1" dirty="0"/>
              <a:t>А где же её взять?   </a:t>
            </a:r>
            <a:endParaRPr lang="ru-RU" b="1" dirty="0" smtClean="0"/>
          </a:p>
          <a:p>
            <a:pPr indent="361950" algn="just" fontAlgn="t"/>
            <a:r>
              <a:rPr lang="ru-RU" dirty="0" smtClean="0"/>
              <a:t>Чистая </a:t>
            </a:r>
            <a:r>
              <a:rPr lang="ru-RU" dirty="0"/>
              <a:t>вода – не та, которую продают. В бутылках вода кислая, она имеет не ту кислотность - РН 6,5 – 7. А как сделать действительно чистую воду?   Если нет фильтров, то вы можете вечером налить воду из крана в кастрюлю или бутыль (только не закрывать), она отстаивается, хлор выходит. </a:t>
            </a:r>
            <a:endParaRPr lang="ru-RU" dirty="0" smtClean="0"/>
          </a:p>
          <a:p>
            <a:pPr indent="361950" algn="just" fontAlgn="t"/>
            <a:r>
              <a:rPr lang="ru-RU" dirty="0" smtClean="0"/>
              <a:t>Утром </a:t>
            </a:r>
            <a:r>
              <a:rPr lang="ru-RU" dirty="0"/>
              <a:t>там осадок обязательно будет, хотя глазами его не видно. Осторожно сливайте верхнюю воду, примерно две трети всего объёма, но не кипятите её, как обычно, а доводите до мелких пузырьков. Это так называемый «холодный кипяток», который сохраняет структуру в течение суток. Такая вода подходит клетке. Она уже не тратит энергию на её очищение. Это почти живая вода, которая возвращает человеку здоровье</a:t>
            </a:r>
            <a:r>
              <a:rPr lang="ru-RU" dirty="0" smtClean="0"/>
              <a:t>.</a:t>
            </a:r>
          </a:p>
          <a:p>
            <a:pPr indent="361950" algn="just" fontAlgn="t"/>
            <a:r>
              <a:rPr lang="ru-RU" dirty="0" smtClean="0"/>
              <a:t>А еще можно делать талую воду. Замораживать в морозильной камере, а потом оттаивать и пить.</a:t>
            </a:r>
            <a:r>
              <a:rPr lang="ru-RU" dirty="0"/>
              <a:t> Осторожно сливайте верхнюю воду, примерно две трети всего объёма, </a:t>
            </a:r>
            <a:r>
              <a:rPr lang="ru-RU" dirty="0" smtClean="0"/>
              <a:t>осадок сливать. </a:t>
            </a:r>
          </a:p>
        </p:txBody>
      </p:sp>
      <p:pic>
        <p:nvPicPr>
          <p:cNvPr id="3174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507" r="21475"/>
          <a:stretch/>
        </p:blipFill>
        <p:spPr bwMode="auto">
          <a:xfrm>
            <a:off x="2987824" y="2035227"/>
            <a:ext cx="1714897" cy="13347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75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46981" y="404664"/>
            <a:ext cx="8208912" cy="6186309"/>
          </a:xfrm>
          <a:prstGeom prst="rect">
            <a:avLst/>
          </a:prstGeom>
        </p:spPr>
        <p:txBody>
          <a:bodyPr wrap="square">
            <a:spAutoFit/>
          </a:bodyPr>
          <a:lstStyle/>
          <a:p>
            <a:pPr indent="361950" algn="just" fontAlgn="t"/>
            <a:r>
              <a:rPr lang="ru-RU" b="1" dirty="0"/>
              <a:t>И тут у многих возникнет вопрос: традиционные компот, кофе или чай пить напоследок можно?  </a:t>
            </a:r>
            <a:r>
              <a:rPr lang="ru-RU" dirty="0"/>
              <a:t> </a:t>
            </a:r>
            <a:endParaRPr lang="ru-RU" dirty="0" smtClean="0"/>
          </a:p>
          <a:p>
            <a:pPr indent="361950" algn="just" fontAlgn="t"/>
            <a:r>
              <a:rPr lang="ru-RU" dirty="0" smtClean="0"/>
              <a:t>Не </a:t>
            </a:r>
            <a:r>
              <a:rPr lang="ru-RU" dirty="0"/>
              <a:t>желательно, можно только рот прополоскать после еды. И полтора-два часа после употребления мяса не есть и не пить ничего, необходимо, чтобы желудочный сок переработал пищу. </a:t>
            </a:r>
            <a:endParaRPr lang="ru-RU" dirty="0" smtClean="0"/>
          </a:p>
          <a:p>
            <a:pPr indent="361950" algn="just" fontAlgn="t"/>
            <a:r>
              <a:rPr lang="ru-RU" dirty="0" smtClean="0"/>
              <a:t>Мы </a:t>
            </a:r>
            <a:r>
              <a:rPr lang="ru-RU" dirty="0"/>
              <a:t>живем в «периодической системе Менделеева» и должны пополнять свой организм различными элементами. </a:t>
            </a:r>
            <a:endParaRPr lang="ru-RU" dirty="0" smtClean="0"/>
          </a:p>
          <a:p>
            <a:pPr indent="361950" algn="just" fontAlgn="t"/>
            <a:r>
              <a:rPr lang="ru-RU" dirty="0" smtClean="0"/>
              <a:t>А </a:t>
            </a:r>
            <a:r>
              <a:rPr lang="ru-RU" dirty="0"/>
              <a:t>если натощак, когда пустой желудок, хотите есть – надо пить воду. Попили – полчаса не хочется кушать. Потом ещё попили, и когда уже будет «сосать под ложечкой» – можно принять пищу.   </a:t>
            </a:r>
            <a:endParaRPr lang="ru-RU" dirty="0" smtClean="0"/>
          </a:p>
          <a:p>
            <a:pPr indent="361950" algn="just" fontAlgn="t"/>
            <a:r>
              <a:rPr lang="ru-RU" dirty="0" smtClean="0"/>
              <a:t>Не </a:t>
            </a:r>
            <a:r>
              <a:rPr lang="ru-RU" dirty="0"/>
              <a:t>надо кушать, если не хочется! Надо дать организму отдохнуть и прислушиваться к нему, ведь у него пища, которую он утром поел, может быть еще не переработана. Если ещё сверху навалить, она будет гнить. Отсюда – все негативные последствия. Поэтому, пейте воду натощак. </a:t>
            </a:r>
            <a:endParaRPr lang="ru-RU" dirty="0" smtClean="0"/>
          </a:p>
          <a:p>
            <a:pPr indent="361950" algn="just" fontAlgn="t"/>
            <a:r>
              <a:rPr lang="ru-RU" dirty="0" smtClean="0"/>
              <a:t>Вода </a:t>
            </a:r>
            <a:r>
              <a:rPr lang="ru-RU" dirty="0"/>
              <a:t>– это наша основная пища, ведь мы на три четверти фактически состоим из воды. За сутки надо выпить натощак 1,5 – 2 литра чистой воды комнатной температуры, а лучше и при возможности - температуры тела, но никак не холодной и не кипяток.   </a:t>
            </a:r>
            <a:endParaRPr lang="ru-RU" dirty="0" smtClean="0"/>
          </a:p>
          <a:p>
            <a:pPr indent="361950" algn="just" fontAlgn="t"/>
            <a:r>
              <a:rPr lang="ru-RU" dirty="0" smtClean="0"/>
              <a:t>Посмотрите </a:t>
            </a:r>
            <a:r>
              <a:rPr lang="ru-RU" dirty="0"/>
              <a:t>на некоторых людей после 60–70 лет. Когда они начинают пить около двух литров в сутки чистой воды, у них морщинки разглаживаются, кишечник начинает нормально работать. В воде клетка купается – это основа её жизни. Поэтому пить надо много и только натощак, и только чистой воды.  </a:t>
            </a:r>
            <a:endParaRPr lang="ru-RU" dirty="0" smtClean="0"/>
          </a:p>
        </p:txBody>
      </p:sp>
    </p:spTree>
    <p:extLst>
      <p:ext uri="{BB962C8B-B14F-4D97-AF65-F5344CB8AC3E}">
        <p14:creationId xmlns:p14="http://schemas.microsoft.com/office/powerpoint/2010/main" val="2837367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5252" y="117693"/>
            <a:ext cx="8712968" cy="6740307"/>
          </a:xfrm>
          <a:prstGeom prst="rect">
            <a:avLst/>
          </a:prstGeom>
        </p:spPr>
        <p:txBody>
          <a:bodyPr wrap="square">
            <a:spAutoFit/>
          </a:bodyPr>
          <a:lstStyle/>
          <a:p>
            <a:pPr indent="361950" algn="just"/>
            <a:r>
              <a:rPr lang="ru-RU" b="1" dirty="0"/>
              <a:t>Что нужно организму? </a:t>
            </a:r>
            <a:endParaRPr lang="ru-RU" b="1" dirty="0" smtClean="0"/>
          </a:p>
          <a:p>
            <a:pPr indent="361950" algn="just"/>
            <a:r>
              <a:rPr lang="ru-RU" dirty="0" smtClean="0"/>
              <a:t>Если </a:t>
            </a:r>
            <a:r>
              <a:rPr lang="ru-RU" dirty="0"/>
              <a:t>человек увлёкся культурой здорового питания, то ему придётся углубляться в изучение состава продуктов, дабы формировать свой рацион. И это довольно-таки интересно. </a:t>
            </a:r>
            <a:endParaRPr lang="ru-RU" dirty="0" smtClean="0"/>
          </a:p>
          <a:p>
            <a:pPr indent="361950" algn="just"/>
            <a:r>
              <a:rPr lang="ru-RU" dirty="0" smtClean="0"/>
              <a:t>Итак</a:t>
            </a:r>
            <a:r>
              <a:rPr lang="ru-RU" dirty="0"/>
              <a:t>, вот в чём нуждается наш организм: </a:t>
            </a:r>
            <a:endParaRPr lang="ru-RU" dirty="0" smtClean="0"/>
          </a:p>
          <a:p>
            <a:pPr indent="361950" algn="just"/>
            <a:r>
              <a:rPr lang="ru-RU" u="sng" dirty="0" smtClean="0"/>
              <a:t>Углеводы</a:t>
            </a:r>
            <a:r>
              <a:rPr lang="ru-RU" u="sng" dirty="0"/>
              <a:t>.</a:t>
            </a:r>
            <a:r>
              <a:rPr lang="ru-RU" dirty="0"/>
              <a:t> Выполняют опорную, структурную, пластическую, осмотическую, рецепторную и энергетическую функции. Говоря простым языком, это основа, а ещё главный источник сил. </a:t>
            </a:r>
            <a:endParaRPr lang="ru-RU" dirty="0" smtClean="0"/>
          </a:p>
          <a:p>
            <a:pPr indent="361950" algn="just"/>
            <a:r>
              <a:rPr lang="ru-RU" u="sng" dirty="0" smtClean="0"/>
              <a:t>Жиры</a:t>
            </a:r>
            <a:r>
              <a:rPr lang="ru-RU" u="sng" dirty="0"/>
              <a:t>. </a:t>
            </a:r>
            <a:r>
              <a:rPr lang="ru-RU" dirty="0"/>
              <a:t>Это максимально концентрированный источник энергии. Однако жир сложнее окисляется, чем углеводы. Поэтому его количество нужно минимизировать. Если у человека неактивный образ жизни, то в итоге всё приведёт к нарушению жирового обмена и энергетического равновесия, а также к набору лишнего веса. </a:t>
            </a:r>
            <a:endParaRPr lang="ru-RU" dirty="0" smtClean="0"/>
          </a:p>
          <a:p>
            <a:pPr indent="361950" algn="just"/>
            <a:r>
              <a:rPr lang="ru-RU" u="sng" dirty="0" smtClean="0"/>
              <a:t>Белки</a:t>
            </a:r>
            <a:r>
              <a:rPr lang="ru-RU" u="sng" dirty="0"/>
              <a:t>. </a:t>
            </a:r>
            <a:r>
              <a:rPr lang="ru-RU" dirty="0"/>
              <a:t>«Строительный материал» нашего организма. Белки – составляющие элементы всех его клеток. Синтез ферментов, гемоглобина, пептидных гормонов, а также многие другие процессы не могут осуществляться в нормальном режиме, если в организме их недостаточно. </a:t>
            </a:r>
            <a:endParaRPr lang="ru-RU" dirty="0" smtClean="0"/>
          </a:p>
          <a:p>
            <a:pPr indent="361950" algn="just"/>
            <a:r>
              <a:rPr lang="ru-RU" u="sng" dirty="0" smtClean="0"/>
              <a:t>Витамины </a:t>
            </a:r>
            <a:r>
              <a:rPr lang="ru-RU" u="sng" dirty="0"/>
              <a:t>и минеральные вещества. </a:t>
            </a:r>
            <a:r>
              <a:rPr lang="ru-RU" dirty="0"/>
              <a:t>Они принимают участие во всех биохимических процессах человеческого организма. Их значимость сложно переоценить. Очень важно, чтобы человек, занимаясь формированием культуры питания, научился «поставлять» своему организму все перечисленные вещества, потребляя полезные их источники. В конфетах, например, высокая концентрация углеводов. Но разве организму будет хорошо, живи он на шоколаде? Овсянка, рис, орехи, фрукты, крупы – тоже источники углеводов, но более полезные и насыщенные витаминами. </a:t>
            </a:r>
            <a:endParaRPr lang="ru-RU" dirty="0" smtClean="0"/>
          </a:p>
        </p:txBody>
      </p:sp>
    </p:spTree>
    <p:extLst>
      <p:ext uri="{BB962C8B-B14F-4D97-AF65-F5344CB8AC3E}">
        <p14:creationId xmlns:p14="http://schemas.microsoft.com/office/powerpoint/2010/main" val="382762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544" y="332656"/>
            <a:ext cx="8424936" cy="3693319"/>
          </a:xfrm>
          <a:prstGeom prst="rect">
            <a:avLst/>
          </a:prstGeom>
        </p:spPr>
        <p:txBody>
          <a:bodyPr wrap="square">
            <a:spAutoFit/>
          </a:bodyPr>
          <a:lstStyle/>
          <a:p>
            <a:pPr indent="361950" algn="just"/>
            <a:r>
              <a:rPr lang="ru-RU" sz="1950" b="1" u="sng" dirty="0" err="1"/>
              <a:t>Энергопотребность</a:t>
            </a:r>
            <a:r>
              <a:rPr lang="ru-RU" sz="1950" b="1" u="sng" dirty="0"/>
              <a:t> </a:t>
            </a:r>
            <a:endParaRPr lang="ru-RU" sz="1950" b="1" u="sng" dirty="0" smtClean="0"/>
          </a:p>
          <a:p>
            <a:pPr indent="361950" algn="just"/>
            <a:r>
              <a:rPr lang="ru-RU" sz="1950" dirty="0" smtClean="0"/>
              <a:t>Пища </a:t>
            </a:r>
            <a:r>
              <a:rPr lang="ru-RU" sz="1950" dirty="0"/>
              <a:t>– это «топливо» для организма. </a:t>
            </a:r>
            <a:endParaRPr lang="ru-RU" sz="1950" dirty="0" smtClean="0"/>
          </a:p>
          <a:p>
            <a:pPr indent="361950" algn="just"/>
            <a:r>
              <a:rPr lang="ru-RU" sz="1950" dirty="0" smtClean="0"/>
              <a:t>1 </a:t>
            </a:r>
            <a:r>
              <a:rPr lang="ru-RU" sz="1950" dirty="0"/>
              <a:t>грамм белков и углеводов равен 17 кДж, а жира – 39 кДж. То, какое именно количество энергии нужно человеку, определяется его физической активностью. </a:t>
            </a:r>
            <a:endParaRPr lang="ru-RU" sz="1950" dirty="0" smtClean="0"/>
          </a:p>
          <a:p>
            <a:pPr indent="361950" algn="just"/>
            <a:r>
              <a:rPr lang="ru-RU" sz="1950" dirty="0" smtClean="0"/>
              <a:t>Вот </a:t>
            </a:r>
            <a:r>
              <a:rPr lang="ru-RU" sz="1950" dirty="0"/>
              <a:t>примерные данные для мужчин (для девушек они ниже на 20 %): </a:t>
            </a:r>
            <a:endParaRPr lang="ru-RU" sz="1950" dirty="0" smtClean="0"/>
          </a:p>
          <a:p>
            <a:pPr indent="361950" algn="just"/>
            <a:r>
              <a:rPr lang="ru-RU" sz="1950" dirty="0" smtClean="0"/>
              <a:t>Максимально </a:t>
            </a:r>
            <a:r>
              <a:rPr lang="ru-RU" sz="1950" dirty="0"/>
              <a:t>спокойный, малоподвижный образ жизни – 1 500 калорий в сутки. </a:t>
            </a:r>
            <a:endParaRPr lang="ru-RU" sz="1950" dirty="0" smtClean="0"/>
          </a:p>
          <a:p>
            <a:pPr indent="361950" algn="just"/>
            <a:r>
              <a:rPr lang="ru-RU" sz="1950" dirty="0" smtClean="0"/>
              <a:t>Сидячая </a:t>
            </a:r>
            <a:r>
              <a:rPr lang="ru-RU" sz="1950" dirty="0"/>
              <a:t>форма трудовой деятельности – 2 000 - 2 500 ккал. </a:t>
            </a:r>
            <a:endParaRPr lang="ru-RU" sz="1950" dirty="0" smtClean="0"/>
          </a:p>
          <a:p>
            <a:pPr indent="361950" algn="just"/>
            <a:r>
              <a:rPr lang="ru-RU" sz="1950" dirty="0" smtClean="0"/>
              <a:t>Лёгкая </a:t>
            </a:r>
            <a:r>
              <a:rPr lang="ru-RU" sz="1950" dirty="0"/>
              <a:t>физическая работа – 2 500 - 3 000 ккал. </a:t>
            </a:r>
            <a:endParaRPr lang="ru-RU" sz="1950" dirty="0" smtClean="0"/>
          </a:p>
          <a:p>
            <a:pPr indent="361950" algn="just"/>
            <a:r>
              <a:rPr lang="ru-RU" sz="1950" dirty="0" smtClean="0"/>
              <a:t>Тяжёлый </a:t>
            </a:r>
            <a:r>
              <a:rPr lang="ru-RU" sz="1950" dirty="0"/>
              <a:t>физический труд – 3 000 - 4 000 ккал. </a:t>
            </a:r>
            <a:endParaRPr lang="ru-RU" sz="1950" dirty="0" smtClean="0"/>
          </a:p>
          <a:p>
            <a:pPr indent="361950" algn="just"/>
            <a:r>
              <a:rPr lang="ru-RU" sz="1950" dirty="0" smtClean="0"/>
              <a:t>Очень </a:t>
            </a:r>
            <a:r>
              <a:rPr lang="ru-RU" sz="1950" dirty="0"/>
              <a:t>тяжёлая работа – 4 000 - 6 000 ккал. </a:t>
            </a:r>
            <a:endParaRPr lang="ru-RU" sz="1950" dirty="0" smtClean="0"/>
          </a:p>
        </p:txBody>
      </p:sp>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0012" y="3883171"/>
            <a:ext cx="4463988" cy="29748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026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2052" y="1196752"/>
            <a:ext cx="8496944" cy="1631216"/>
          </a:xfrm>
          <a:prstGeom prst="rect">
            <a:avLst/>
          </a:prstGeom>
        </p:spPr>
        <p:txBody>
          <a:bodyPr wrap="square">
            <a:spAutoFit/>
          </a:bodyPr>
          <a:lstStyle/>
          <a:p>
            <a:pPr indent="361950" algn="just"/>
            <a:r>
              <a:rPr lang="ru-RU" sz="2000" dirty="0"/>
              <a:t>Удивительно, насколько большинство людей оказывается неосведомленными в вопросах здорового питания. Обычно обратить внимание на свое питание нас заставляет какая-нибудь серьезная причина - заболевания или полнота, и хорошо, если за изменение своих пищевых привычек мы беремся не слишком поздно.</a:t>
            </a:r>
          </a:p>
        </p:txBody>
      </p:sp>
      <p:sp>
        <p:nvSpPr>
          <p:cNvPr id="3" name="Прямоугольник 2"/>
          <p:cNvSpPr/>
          <p:nvPr/>
        </p:nvSpPr>
        <p:spPr>
          <a:xfrm>
            <a:off x="4718745" y="3284984"/>
            <a:ext cx="4295353" cy="2554545"/>
          </a:xfrm>
          <a:prstGeom prst="rect">
            <a:avLst/>
          </a:prstGeom>
        </p:spPr>
        <p:txBody>
          <a:bodyPr wrap="square">
            <a:spAutoFit/>
          </a:bodyPr>
          <a:lstStyle/>
          <a:p>
            <a:pPr indent="361950" algn="just"/>
            <a:r>
              <a:rPr lang="ru-RU" sz="2000" dirty="0"/>
              <a:t>Многие ли из нас имеют знания о рациональном питании, о составе продуктов, о их воздействии на организм, о базовых принципах обмена веществ? Ведь культура потребления пищи определяет образ жизни человека и напрямую влияет на его здоровье и внешний вид.</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36" r="22436"/>
          <a:stretch/>
        </p:blipFill>
        <p:spPr bwMode="auto">
          <a:xfrm>
            <a:off x="0" y="3068960"/>
            <a:ext cx="478735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71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332656"/>
            <a:ext cx="8496944" cy="5401479"/>
          </a:xfrm>
          <a:prstGeom prst="rect">
            <a:avLst/>
          </a:prstGeom>
        </p:spPr>
        <p:txBody>
          <a:bodyPr wrap="square">
            <a:spAutoFit/>
          </a:bodyPr>
          <a:lstStyle/>
          <a:p>
            <a:pPr indent="361950" algn="just" fontAlgn="t"/>
            <a:r>
              <a:rPr lang="ru-RU" sz="2300" b="1" u="sng" dirty="0"/>
              <a:t>В какое время желательно употреблять пищу, чтобы быть здоровым?   </a:t>
            </a:r>
            <a:endParaRPr lang="ru-RU" sz="2300" b="1" u="sng" dirty="0" smtClean="0"/>
          </a:p>
          <a:p>
            <a:pPr indent="361950" algn="just" fontAlgn="t"/>
            <a:r>
              <a:rPr lang="ru-RU" sz="2300" dirty="0" smtClean="0"/>
              <a:t>Это </a:t>
            </a:r>
            <a:r>
              <a:rPr lang="ru-RU" sz="2300" dirty="0"/>
              <a:t>очень все индивидуально, но в большинстве случаев, если вы кушаете после семи часов вечера, то никогда не будете здоровым человеком. </a:t>
            </a:r>
            <a:endParaRPr lang="ru-RU" sz="2300" dirty="0" smtClean="0"/>
          </a:p>
          <a:p>
            <a:pPr indent="361950" algn="just" fontAlgn="t"/>
            <a:r>
              <a:rPr lang="ru-RU" sz="2300" dirty="0" smtClean="0"/>
              <a:t>Инсулин</a:t>
            </a:r>
            <a:r>
              <a:rPr lang="ru-RU" sz="2300" dirty="0"/>
              <a:t>, выделяемый поджелудочной железой в 19 часов, в течение двух часов перерабатывает пищу. Если вы что-то сладкое съели, то инсулин не позволит подняться уровню сахара выше нормы. </a:t>
            </a:r>
            <a:endParaRPr lang="ru-RU" sz="2300" dirty="0" smtClean="0"/>
          </a:p>
          <a:p>
            <a:pPr indent="361950" algn="just" fontAlgn="t"/>
            <a:r>
              <a:rPr lang="ru-RU" sz="2300" dirty="0" smtClean="0"/>
              <a:t>А </a:t>
            </a:r>
            <a:r>
              <a:rPr lang="ru-RU" sz="2300" dirty="0"/>
              <a:t>с 9 часов вечера поджелудочная железа должна спать вместе с желудком – к этому времени им надо быть свободными от пищи. </a:t>
            </a:r>
            <a:endParaRPr lang="ru-RU" sz="2300" dirty="0" smtClean="0"/>
          </a:p>
          <a:p>
            <a:pPr indent="361950" algn="just" fontAlgn="t"/>
            <a:r>
              <a:rPr lang="ru-RU" sz="2300" dirty="0" smtClean="0"/>
              <a:t>Тогда </a:t>
            </a:r>
            <a:r>
              <a:rPr lang="ru-RU" sz="2300" dirty="0"/>
              <a:t>они передают эстафету шишковидной железе, которая вырабатывает мелатонин – гормон роста, он выделяется в 11 часов</a:t>
            </a:r>
            <a:r>
              <a:rPr lang="ru-RU" sz="2300" dirty="0" smtClean="0"/>
              <a:t>.</a:t>
            </a:r>
          </a:p>
        </p:txBody>
      </p:sp>
    </p:spTree>
    <p:extLst>
      <p:ext uri="{BB962C8B-B14F-4D97-AF65-F5344CB8AC3E}">
        <p14:creationId xmlns:p14="http://schemas.microsoft.com/office/powerpoint/2010/main" val="4283920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332656"/>
            <a:ext cx="8352928" cy="6032421"/>
          </a:xfrm>
          <a:prstGeom prst="rect">
            <a:avLst/>
          </a:prstGeom>
        </p:spPr>
        <p:txBody>
          <a:bodyPr wrap="square">
            <a:spAutoFit/>
          </a:bodyPr>
          <a:lstStyle/>
          <a:p>
            <a:pPr algn="ctr" fontAlgn="t"/>
            <a:r>
              <a:rPr lang="ru-RU" sz="2500" b="1" u="sng" dirty="0"/>
              <a:t>Продукты с высоким содержанием щелочи:  </a:t>
            </a:r>
            <a:endParaRPr lang="ru-RU" sz="2500" b="1" u="sng" dirty="0" smtClean="0"/>
          </a:p>
          <a:p>
            <a:pPr indent="361950" algn="just" fontAlgn="t"/>
            <a:r>
              <a:rPr lang="ru-RU" dirty="0" smtClean="0"/>
              <a:t> </a:t>
            </a:r>
            <a:r>
              <a:rPr lang="ru-RU" sz="1900" dirty="0"/>
              <a:t>Лимоны содержат в себе огромное количество щелочи. И это отличный повод начать свой день стаканом теплой воды со свежевыжатым соком лимона или лайма.   </a:t>
            </a:r>
            <a:endParaRPr lang="ru-RU" sz="1900" dirty="0" smtClean="0"/>
          </a:p>
          <a:p>
            <a:pPr indent="361950" algn="just" fontAlgn="t"/>
            <a:r>
              <a:rPr lang="ru-RU" sz="1900" dirty="0" smtClean="0"/>
              <a:t>Зелень </a:t>
            </a:r>
            <a:r>
              <a:rPr lang="ru-RU" sz="1900" dirty="0"/>
              <a:t>является отличным источником щелочи, витаминов, минералов, антиоксидантов и фитохимических веществ.   </a:t>
            </a:r>
            <a:endParaRPr lang="ru-RU" sz="1900" dirty="0" smtClean="0"/>
          </a:p>
          <a:p>
            <a:pPr indent="361950" algn="just" fontAlgn="t"/>
            <a:r>
              <a:rPr lang="ru-RU" sz="1900" dirty="0" smtClean="0"/>
              <a:t>Редис</a:t>
            </a:r>
            <a:r>
              <a:rPr lang="ru-RU" sz="1900" dirty="0"/>
              <a:t>, свекла, брюква, морковь, хрен и репа могут очень благотворно повлиять на ваш организм.   </a:t>
            </a:r>
            <a:endParaRPr lang="ru-RU" sz="1900" dirty="0" smtClean="0"/>
          </a:p>
          <a:p>
            <a:pPr indent="361950" algn="just" fontAlgn="t"/>
            <a:r>
              <a:rPr lang="ru-RU" sz="1900" dirty="0" smtClean="0"/>
              <a:t>Огурцы </a:t>
            </a:r>
            <a:r>
              <a:rPr lang="ru-RU" sz="1900" dirty="0"/>
              <a:t>и сельдерей. Они входят в список наиболее щелочных продуктов. Помогают быстро нейтрализовать кислоты и нормализовать пищеварение.   </a:t>
            </a:r>
            <a:endParaRPr lang="ru-RU" sz="1900" dirty="0" smtClean="0"/>
          </a:p>
          <a:p>
            <a:pPr indent="361950" algn="just" fontAlgn="t"/>
            <a:r>
              <a:rPr lang="ru-RU" sz="1900" dirty="0" smtClean="0"/>
              <a:t>Чеснок </a:t>
            </a:r>
            <a:r>
              <a:rPr lang="ru-RU" sz="1900" dirty="0"/>
              <a:t>это не только источник щелочи, но и крайне важный продукт для поддержания иммунитета. Он обладает высокими антибактериальными и противогрибковыми свойствами.   </a:t>
            </a:r>
            <a:endParaRPr lang="ru-RU" sz="1900" dirty="0" smtClean="0"/>
          </a:p>
          <a:p>
            <a:pPr indent="361950" algn="just" fontAlgn="t"/>
            <a:r>
              <a:rPr lang="ru-RU" sz="1900" dirty="0" smtClean="0"/>
              <a:t>Крестоцветные </a:t>
            </a:r>
            <a:r>
              <a:rPr lang="ru-RU" sz="1900" dirty="0"/>
              <a:t>овощи. К ним можно причислить белокочанную капусту, цветную капусту, брюссельскую капусту и брокколи.   </a:t>
            </a:r>
            <a:endParaRPr lang="ru-RU" sz="1900" dirty="0" smtClean="0"/>
          </a:p>
          <a:p>
            <a:pPr indent="361950" algn="just" fontAlgn="t"/>
            <a:r>
              <a:rPr lang="ru-RU" sz="1900" dirty="0" smtClean="0"/>
              <a:t>Авокадо </a:t>
            </a:r>
            <a:r>
              <a:rPr lang="ru-RU" sz="1900" dirty="0"/>
              <a:t>способствует нормализации кислотно-щелочного баланса, а также содержит большое количество витаминов, жирных кислот и аминокислот.   </a:t>
            </a:r>
            <a:endParaRPr lang="ru-RU" sz="1900" dirty="0" smtClean="0"/>
          </a:p>
          <a:p>
            <a:pPr indent="361950" algn="just" fontAlgn="t"/>
            <a:r>
              <a:rPr lang="ru-RU" sz="1900" dirty="0" smtClean="0"/>
              <a:t>Обращайте </a:t>
            </a:r>
            <a:r>
              <a:rPr lang="ru-RU" sz="1900" dirty="0"/>
              <a:t>внимание на отклики своего тела, которое обладает большей мудростью, чем ваш ум и будет вам здоровье и долголетие</a:t>
            </a:r>
            <a:r>
              <a:rPr lang="ru-RU" sz="1900" dirty="0" smtClean="0"/>
              <a:t>!</a:t>
            </a:r>
          </a:p>
        </p:txBody>
      </p:sp>
    </p:spTree>
    <p:extLst>
      <p:ext uri="{BB962C8B-B14F-4D97-AF65-F5344CB8AC3E}">
        <p14:creationId xmlns:p14="http://schemas.microsoft.com/office/powerpoint/2010/main" val="282652436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16632"/>
            <a:ext cx="8928992" cy="4016484"/>
          </a:xfrm>
          <a:prstGeom prst="rect">
            <a:avLst/>
          </a:prstGeom>
        </p:spPr>
        <p:txBody>
          <a:bodyPr wrap="square">
            <a:spAutoFit/>
          </a:bodyPr>
          <a:lstStyle/>
          <a:p>
            <a:pPr indent="266700" algn="just" fontAlgn="t"/>
            <a:r>
              <a:rPr lang="ru-RU" sz="1700" dirty="0"/>
              <a:t>Взрослый человек имеет рост 150–180 сантиметров. Жидкость под влиянием тяжести падает вниз, но её нужно поднять снизу вверх. А делают это мышцы, в которых находятся сосуды. Это специальные насосы, которые своими сокращениями проталкивают кровь вверх</a:t>
            </a:r>
            <a:r>
              <a:rPr lang="ru-RU" sz="1700" dirty="0" smtClean="0"/>
              <a:t>.</a:t>
            </a:r>
          </a:p>
          <a:p>
            <a:pPr indent="266700" algn="just" fontAlgn="t"/>
            <a:r>
              <a:rPr lang="ru-RU" sz="1700" dirty="0" smtClean="0"/>
              <a:t> </a:t>
            </a:r>
            <a:r>
              <a:rPr lang="ru-RU" sz="1700" dirty="0"/>
              <a:t>Если владелец своего тела не занимается спортом, не тренирует мышцы туловища и ног, то у него возникают атеросклероз, </a:t>
            </a:r>
            <a:r>
              <a:rPr lang="ru-RU" sz="1700" dirty="0" err="1"/>
              <a:t>варикоз</a:t>
            </a:r>
            <a:r>
              <a:rPr lang="ru-RU" sz="1700" dirty="0"/>
              <a:t>, трофические расстройства. На фоне условной «грязи», которая находится в организме, кровь загустевает. И сердцу нужно прилагать больше усилий для проталкивания этой крови. Вначале возникает гипертрофия левого желудочка, потом начинаются различного рода аритмии, а потом происходит инфаркт или инсульт. У сердца не хватает силы работать вместо пятисот с лишним мышц, которые должны качать кровь. Сердце должно работать при хорошей крови, не сгущённой, а жидкой, наполненной водой. Но как добиться этого, людей почти никто не учит.   </a:t>
            </a:r>
            <a:endParaRPr lang="ru-RU" sz="1700" dirty="0" smtClean="0"/>
          </a:p>
          <a:p>
            <a:pPr indent="266700" algn="just" fontAlgn="t"/>
            <a:r>
              <a:rPr lang="ru-RU" sz="1700" dirty="0" smtClean="0"/>
              <a:t>Мало </a:t>
            </a:r>
            <a:r>
              <a:rPr lang="ru-RU" sz="1700" dirty="0"/>
              <a:t>кто знает, что воду надо пить за 10–15 минут до еды – один-два стакана. Она свободно проходит по малой кривизне желудка и собирается в районе двенадцатиперстной кишки – там, где скапливается щёлочь. В результате вода не </a:t>
            </a:r>
            <a:r>
              <a:rPr lang="ru-RU" sz="1700" dirty="0" err="1"/>
              <a:t>закисляется</a:t>
            </a:r>
            <a:r>
              <a:rPr lang="ru-RU" sz="1700" dirty="0"/>
              <a:t> желудком, а ощелачивается</a:t>
            </a:r>
            <a:r>
              <a:rPr lang="ru-RU" sz="1700" dirty="0" smtClean="0"/>
              <a:t>.</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188" y="3789040"/>
            <a:ext cx="5046812" cy="30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550005"/>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97346"/>
            <a:ext cx="8640960" cy="6463308"/>
          </a:xfrm>
          <a:prstGeom prst="rect">
            <a:avLst/>
          </a:prstGeom>
        </p:spPr>
        <p:txBody>
          <a:bodyPr wrap="square">
            <a:spAutoFit/>
          </a:bodyPr>
          <a:lstStyle/>
          <a:p>
            <a:pPr indent="361950" algn="just"/>
            <a:r>
              <a:rPr lang="ru-RU" sz="2300" dirty="0"/>
              <a:t>Основы принципов питания закладываются нам в детстве. </a:t>
            </a:r>
            <a:endParaRPr lang="ru-RU" sz="2300" dirty="0" smtClean="0"/>
          </a:p>
          <a:p>
            <a:pPr indent="361950" algn="just"/>
            <a:r>
              <a:rPr lang="ru-RU" sz="2300" dirty="0" smtClean="0"/>
              <a:t>Мы </a:t>
            </a:r>
            <a:r>
              <a:rPr lang="ru-RU" sz="2300" dirty="0"/>
              <a:t>питаемся так, как учили нас родители. Часто бывает так, что сформировавшиеся пищевые привычки несут вред нашему здоровью. </a:t>
            </a:r>
            <a:endParaRPr lang="ru-RU" sz="2300" dirty="0" smtClean="0"/>
          </a:p>
          <a:p>
            <a:pPr indent="361950" algn="just"/>
            <a:r>
              <a:rPr lang="ru-RU" sz="2300" dirty="0" smtClean="0"/>
              <a:t>Если </a:t>
            </a:r>
            <a:r>
              <a:rPr lang="ru-RU" sz="2300" dirty="0"/>
              <a:t>Вы задались целью изучить принципы правильного здорового питания и сделать его частью своего образа жизни, то именно такой подход - наилучший способ воспитать правильные пищевые привычки не только у себя, но и у своих детей. </a:t>
            </a:r>
            <a:endParaRPr lang="ru-RU" sz="2300" dirty="0" smtClean="0"/>
          </a:p>
          <a:p>
            <a:pPr indent="361950" algn="just"/>
            <a:r>
              <a:rPr lang="ru-RU" sz="2300" dirty="0" smtClean="0"/>
              <a:t>Ведь </a:t>
            </a:r>
            <a:r>
              <a:rPr lang="ru-RU" sz="2300" dirty="0"/>
              <a:t>именно семья, родители - это источники примеров для подражания. К тому же вы как родитель несете ответственность за здоровье вашего ребенка и за его воспитание. </a:t>
            </a:r>
            <a:endParaRPr lang="ru-RU" sz="2300" dirty="0" smtClean="0"/>
          </a:p>
          <a:p>
            <a:pPr indent="361950" algn="just"/>
            <a:r>
              <a:rPr lang="ru-RU" sz="2300" dirty="0" smtClean="0"/>
              <a:t>Закладывание </a:t>
            </a:r>
            <a:r>
              <a:rPr lang="ru-RU" sz="2300" dirty="0"/>
              <a:t>правильных привычек в детстве - это способ значительно облегчить жизнь вашим детям, когда они уже станут взрослыми. </a:t>
            </a:r>
            <a:endParaRPr lang="ru-RU" sz="2300" dirty="0" smtClean="0"/>
          </a:p>
          <a:p>
            <a:pPr indent="361950" algn="just"/>
            <a:r>
              <a:rPr lang="ru-RU" sz="2300" dirty="0" smtClean="0"/>
              <a:t>Крепкое </a:t>
            </a:r>
            <a:r>
              <a:rPr lang="ru-RU" sz="2300" dirty="0"/>
              <a:t>здоровье, бодрость духа, возможность жить полноценной интересной жизнью, красивое тело стоят того, чтобы обеспечить этими возможностями своего ребенка, вырастить его здоровым и уверенным в себе.</a:t>
            </a:r>
          </a:p>
        </p:txBody>
      </p:sp>
    </p:spTree>
    <p:extLst>
      <p:ext uri="{BB962C8B-B14F-4D97-AF65-F5344CB8AC3E}">
        <p14:creationId xmlns:p14="http://schemas.microsoft.com/office/powerpoint/2010/main" val="2833035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4624"/>
            <a:ext cx="8640960" cy="2585323"/>
          </a:xfrm>
          <a:prstGeom prst="rect">
            <a:avLst/>
          </a:prstGeom>
        </p:spPr>
        <p:txBody>
          <a:bodyPr wrap="square">
            <a:spAutoFit/>
          </a:bodyPr>
          <a:lstStyle/>
          <a:p>
            <a:pPr indent="361950" algn="just"/>
            <a:r>
              <a:rPr lang="ru-RU" dirty="0"/>
              <a:t>Культура правильного здорового питания подразумевает понимание роли пищи в жизни человека, понимание базовых процессов, происходящих в организме под воздействием тех или иных продуктов, умение </a:t>
            </a:r>
            <a:r>
              <a:rPr lang="ru-RU" dirty="0" smtClean="0"/>
              <a:t>правильно </a:t>
            </a:r>
            <a:r>
              <a:rPr lang="ru-RU" dirty="0"/>
              <a:t>выбрать продукты и правильно их приготовить.</a:t>
            </a:r>
          </a:p>
          <a:p>
            <a:pPr indent="361950" algn="just"/>
            <a:r>
              <a:rPr lang="ru-RU" dirty="0"/>
              <a:t>Важное значение имеет как качественный, так и количественный состав пищи, а также режим ее употребления. Большая часть жителей нашей планеты сегодня имеет лишний вес именно из-за отсутствия культуры питания. Полнота влияет на самочувствие, внешний вид, самооценку, может привести к серьезным заболеваниям.</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09" r="13516"/>
          <a:stretch/>
        </p:blipFill>
        <p:spPr bwMode="auto">
          <a:xfrm>
            <a:off x="1885950" y="2276872"/>
            <a:ext cx="5819775" cy="45723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3510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197346"/>
            <a:ext cx="8424936" cy="5509200"/>
          </a:xfrm>
          <a:prstGeom prst="rect">
            <a:avLst/>
          </a:prstGeom>
        </p:spPr>
        <p:txBody>
          <a:bodyPr wrap="square">
            <a:spAutoFit/>
          </a:bodyPr>
          <a:lstStyle/>
          <a:p>
            <a:pPr indent="361950" algn="just"/>
            <a:r>
              <a:rPr lang="ru-RU" sz="2200" dirty="0" smtClean="0"/>
              <a:t>Наш </a:t>
            </a:r>
            <a:r>
              <a:rPr lang="ru-RU" sz="2200" dirty="0"/>
              <a:t>организм нуждается в разнообразном энергетическом и питательном материале. </a:t>
            </a:r>
            <a:endParaRPr lang="ru-RU" sz="2200" dirty="0" smtClean="0"/>
          </a:p>
          <a:p>
            <a:pPr indent="361950" algn="just"/>
            <a:r>
              <a:rPr lang="ru-RU" sz="2200" dirty="0" smtClean="0"/>
              <a:t>Употребляемая </a:t>
            </a:r>
            <a:r>
              <a:rPr lang="ru-RU" sz="2200" dirty="0"/>
              <a:t>пища должна обеспечить нас белками, жирами, углеводами, необходимыми минеральными веществами и витаминами, для того, чтобы мы оставались бодрыми, здоровыми, трудоспособными. </a:t>
            </a:r>
            <a:endParaRPr lang="ru-RU" sz="2200" dirty="0" smtClean="0"/>
          </a:p>
          <a:p>
            <a:pPr indent="361950" algn="just"/>
            <a:r>
              <a:rPr lang="ru-RU" sz="2200" dirty="0" smtClean="0"/>
              <a:t>Поэтому </a:t>
            </a:r>
            <a:r>
              <a:rPr lang="ru-RU" sz="2200" dirty="0"/>
              <a:t>питание обязательно должно быть разнообразным и обязательно сбалансированным по своему составу.</a:t>
            </a:r>
          </a:p>
          <a:p>
            <a:pPr indent="361950" algn="just"/>
            <a:r>
              <a:rPr lang="ru-RU" sz="2200" dirty="0"/>
              <a:t>И немаловажный фактор - еда должна приносить нам удовольствие! Ведь любые вкусовые ощущения несут собой глубокий физиологический смысл, они определяют некоторые защитные реакции нашего организма. </a:t>
            </a:r>
            <a:endParaRPr lang="ru-RU" sz="2200" dirty="0" smtClean="0"/>
          </a:p>
          <a:p>
            <a:pPr indent="361950" algn="just"/>
            <a:r>
              <a:rPr lang="ru-RU" sz="2200" dirty="0" smtClean="0"/>
              <a:t>К </a:t>
            </a:r>
            <a:r>
              <a:rPr lang="ru-RU" sz="2200" dirty="0"/>
              <a:t>примеру, неприятная на вкус еда воспринимается организмом как некая опасность – пища, не пригодная для употребления. </a:t>
            </a:r>
            <a:endParaRPr lang="ru-RU" sz="2200" dirty="0" smtClean="0"/>
          </a:p>
          <a:p>
            <a:pPr indent="361950" algn="just"/>
            <a:r>
              <a:rPr lang="ru-RU" sz="2200" dirty="0" smtClean="0"/>
              <a:t>Приятные </a:t>
            </a:r>
            <a:r>
              <a:rPr lang="ru-RU" sz="2200" dirty="0"/>
              <a:t>эмоции, сопровождающие трапезу, обеспечивают психологический комфорт, формируют вкусовую чувствительность.</a:t>
            </a:r>
          </a:p>
        </p:txBody>
      </p:sp>
    </p:spTree>
    <p:extLst>
      <p:ext uri="{BB962C8B-B14F-4D97-AF65-F5344CB8AC3E}">
        <p14:creationId xmlns:p14="http://schemas.microsoft.com/office/powerpoint/2010/main" val="961111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116632"/>
            <a:ext cx="8784976" cy="2585323"/>
          </a:xfrm>
          <a:prstGeom prst="rect">
            <a:avLst/>
          </a:prstGeom>
        </p:spPr>
        <p:txBody>
          <a:bodyPr wrap="square">
            <a:spAutoFit/>
          </a:bodyPr>
          <a:lstStyle/>
          <a:p>
            <a:pPr indent="361950" algn="just"/>
            <a:r>
              <a:rPr lang="ru-RU" dirty="0"/>
              <a:t>Люди, следящие за своим здоровьем, стремятся улучшать качество своей жизни и беречь свой организм. </a:t>
            </a:r>
            <a:endParaRPr lang="ru-RU" dirty="0" smtClean="0"/>
          </a:p>
          <a:p>
            <a:pPr indent="361950" algn="just"/>
            <a:r>
              <a:rPr lang="ru-RU" dirty="0" smtClean="0"/>
              <a:t>Здоровье </a:t>
            </a:r>
            <a:r>
              <a:rPr lang="ru-RU" dirty="0"/>
              <a:t>и красота - вещи друг от друга неотделимые. </a:t>
            </a:r>
            <a:endParaRPr lang="ru-RU" dirty="0" smtClean="0"/>
          </a:p>
          <a:p>
            <a:pPr indent="361950" algn="just"/>
            <a:r>
              <a:rPr lang="ru-RU" dirty="0" smtClean="0"/>
              <a:t>Рациональное </a:t>
            </a:r>
            <a:r>
              <a:rPr lang="ru-RU" dirty="0"/>
              <a:t>питание - одно из самых важных необходимых условий всегда чувствовать себя хорошо и отлично выглядеть. </a:t>
            </a:r>
            <a:endParaRPr lang="ru-RU" dirty="0" smtClean="0"/>
          </a:p>
          <a:p>
            <a:pPr indent="361950" algn="just"/>
            <a:r>
              <a:rPr lang="ru-RU" dirty="0" smtClean="0"/>
              <a:t>Культура </a:t>
            </a:r>
            <a:r>
              <a:rPr lang="ru-RU" dirty="0"/>
              <a:t>здорового питания - это в первую очередь персональная дисциплина. Если с умом организовать свой рацион, то организм отблагодарит Вас улучшением состояния внутренних органов, кожи, волос, укреплением здоровья, избавлением от избыточного веса.</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420888"/>
            <a:ext cx="6976976" cy="44371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54240"/>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9344"/>
            <a:ext cx="6696744" cy="682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054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520"/>
          <a:stretch/>
        </p:blipFill>
        <p:spPr bwMode="auto">
          <a:xfrm>
            <a:off x="2411760" y="0"/>
            <a:ext cx="4896544" cy="6810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442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 y="0"/>
            <a:ext cx="91519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862007"/>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332656"/>
            <a:ext cx="8568952" cy="2246769"/>
          </a:xfrm>
          <a:prstGeom prst="rect">
            <a:avLst/>
          </a:prstGeom>
        </p:spPr>
        <p:txBody>
          <a:bodyPr wrap="square">
            <a:spAutoFit/>
          </a:bodyPr>
          <a:lstStyle/>
          <a:p>
            <a:pPr indent="361950" algn="just"/>
            <a:r>
              <a:rPr lang="ru-RU" sz="2000" b="1" dirty="0"/>
              <a:t>Культура питания – это знание:</a:t>
            </a:r>
            <a:endParaRPr lang="ru-RU" sz="2000" dirty="0"/>
          </a:p>
          <a:p>
            <a:pPr indent="361950" algn="just"/>
            <a:r>
              <a:rPr lang="ru-RU" sz="2000" dirty="0"/>
              <a:t>• основ правильного питания;</a:t>
            </a:r>
          </a:p>
          <a:p>
            <a:pPr indent="361950" algn="just"/>
            <a:r>
              <a:rPr lang="ru-RU" sz="2000" dirty="0"/>
              <a:t>• свойств продуктов и их воздействия на организм, умение их правильно выбирать и готовить, по максимуму используя все полезные вещества;</a:t>
            </a:r>
          </a:p>
          <a:p>
            <a:pPr indent="361950" algn="just"/>
            <a:r>
              <a:rPr lang="ru-RU" sz="2000" dirty="0"/>
              <a:t>• правил подачи блюд и приёма пищи, т.е. знание культуры потребления готовой пищи;</a:t>
            </a:r>
          </a:p>
          <a:p>
            <a:pPr indent="361950" algn="just"/>
            <a:r>
              <a:rPr lang="ru-RU" sz="2000" dirty="0"/>
              <a:t>• экономичное отношение к продуктам питания.</a:t>
            </a:r>
          </a:p>
        </p:txBody>
      </p:sp>
      <p:sp>
        <p:nvSpPr>
          <p:cNvPr id="3" name="Прямоугольник 2"/>
          <p:cNvSpPr/>
          <p:nvPr/>
        </p:nvSpPr>
        <p:spPr>
          <a:xfrm>
            <a:off x="395536" y="2780928"/>
            <a:ext cx="8352928" cy="2862322"/>
          </a:xfrm>
          <a:prstGeom prst="rect">
            <a:avLst/>
          </a:prstGeom>
        </p:spPr>
        <p:txBody>
          <a:bodyPr wrap="square">
            <a:spAutoFit/>
          </a:bodyPr>
          <a:lstStyle/>
          <a:p>
            <a:pPr indent="361950" algn="just"/>
            <a:r>
              <a:rPr lang="ru-RU" sz="2000" dirty="0"/>
              <a:t>Особое внимание надо обращать на умеренность в питании, которая выражается не только в частоте приёма пищи, но, главным образом, в качественной стороне питания: соответствии химического состава пищи потребностям организма. Чтобы разумно питаться, необходимо иметь представление о составе продуктов, их биологической ценности, о превращениях пищевых веществ в организме</a:t>
            </a:r>
            <a:r>
              <a:rPr lang="ru-RU" sz="2000" dirty="0" smtClean="0"/>
              <a:t>.</a:t>
            </a:r>
          </a:p>
          <a:p>
            <a:pPr indent="361950" algn="just"/>
            <a:r>
              <a:rPr lang="ru-RU" sz="2000" dirty="0" smtClean="0"/>
              <a:t>Рациональное </a:t>
            </a:r>
            <a:r>
              <a:rPr lang="ru-RU" sz="2000" dirty="0"/>
              <a:t>питание следует рассматривать как одно из слагаемых здорового образа жизни, как один из факторов продления активного периода жизнедеятельности.</a:t>
            </a:r>
          </a:p>
        </p:txBody>
      </p:sp>
    </p:spTree>
    <p:extLst>
      <p:ext uri="{BB962C8B-B14F-4D97-AF65-F5344CB8AC3E}">
        <p14:creationId xmlns:p14="http://schemas.microsoft.com/office/powerpoint/2010/main" val="3111399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88"/>
          <a:stretch/>
        </p:blipFill>
        <p:spPr bwMode="auto">
          <a:xfrm>
            <a:off x="21754" y="6871"/>
            <a:ext cx="9122246" cy="685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47243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42" r="11572"/>
          <a:stretch/>
        </p:blipFill>
        <p:spPr bwMode="auto">
          <a:xfrm>
            <a:off x="-16371" y="0"/>
            <a:ext cx="91603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288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22" r="8756"/>
          <a:stretch/>
        </p:blipFill>
        <p:spPr bwMode="auto">
          <a:xfrm>
            <a:off x="34305" y="22101"/>
            <a:ext cx="9109695" cy="683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2996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7" t="11200" r="22689" b="12200"/>
          <a:stretch/>
        </p:blipFill>
        <p:spPr bwMode="auto">
          <a:xfrm>
            <a:off x="-10294" y="0"/>
            <a:ext cx="91542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566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080"/>
          <a:stretch/>
        </p:blipFill>
        <p:spPr bwMode="auto">
          <a:xfrm>
            <a:off x="10666" y="-3052"/>
            <a:ext cx="9133334" cy="686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8511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90736" y="115402"/>
            <a:ext cx="8928992" cy="3139321"/>
          </a:xfrm>
          <a:prstGeom prst="rect">
            <a:avLst/>
          </a:prstGeom>
        </p:spPr>
        <p:txBody>
          <a:bodyPr wrap="square">
            <a:spAutoFit/>
          </a:bodyPr>
          <a:lstStyle/>
          <a:p>
            <a:pPr indent="361950" algn="just"/>
            <a:r>
              <a:rPr lang="ru-RU" b="1" dirty="0"/>
              <a:t>Правильное питание – составляющая здорового образа жизни №1</a:t>
            </a:r>
          </a:p>
          <a:p>
            <a:pPr indent="361950" algn="just"/>
            <a:r>
              <a:rPr lang="ru-RU" dirty="0"/>
              <a:t>Чтобы оценить, насколько важен грамотный и ответственный подход к организации питания, не нужно обладать какими-либо специальными знаниями в области диетологии, медицины или физиологии. </a:t>
            </a:r>
            <a:endParaRPr lang="ru-RU" dirty="0" smtClean="0"/>
          </a:p>
          <a:p>
            <a:pPr indent="361950" algn="just"/>
            <a:r>
              <a:rPr lang="ru-RU" dirty="0" smtClean="0"/>
              <a:t>Достаточно </a:t>
            </a:r>
            <a:r>
              <a:rPr lang="ru-RU" dirty="0"/>
              <a:t>привнести в свою жизнь гармоничное меню, стараться придерживаться принципов ЗОЖ, связанных с ежедневным рационом, и вы сами заметите, насколько лучше, свежее и бодрее вы будете себя чувствовать в течение дня. </a:t>
            </a:r>
            <a:endParaRPr lang="ru-RU" dirty="0" smtClean="0"/>
          </a:p>
          <a:p>
            <a:pPr indent="361950" algn="just"/>
            <a:r>
              <a:rPr lang="ru-RU" dirty="0" smtClean="0"/>
              <a:t>Уйдёт </a:t>
            </a:r>
            <a:r>
              <a:rPr lang="ru-RU" dirty="0"/>
              <a:t>раздражительность и напряжение от некачественного ночного отдыха, появится прилив сил для выполнения текущих дел, организм начнёт работать «как часы», самочувствие заметно выправится, а количество лишних килограммов сдвинется с мертвой точки</a:t>
            </a:r>
            <a:r>
              <a:rPr lang="ru-RU" dirty="0" smtClean="0"/>
              <a:t>.</a:t>
            </a:r>
            <a:endParaRPr lang="ru-RU"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74" r="4269"/>
          <a:stretch/>
        </p:blipFill>
        <p:spPr bwMode="auto">
          <a:xfrm>
            <a:off x="3824833" y="3254723"/>
            <a:ext cx="5334000" cy="357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 y="3127995"/>
            <a:ext cx="3824833" cy="3416320"/>
          </a:xfrm>
          <a:prstGeom prst="rect">
            <a:avLst/>
          </a:prstGeom>
        </p:spPr>
        <p:txBody>
          <a:bodyPr wrap="square">
            <a:spAutoFit/>
          </a:bodyPr>
          <a:lstStyle/>
          <a:p>
            <a:pPr indent="361950" algn="just"/>
            <a:r>
              <a:rPr lang="ru-RU" b="1" dirty="0"/>
              <a:t>Здоровый образ жизни без культуры питания</a:t>
            </a:r>
            <a:r>
              <a:rPr lang="ru-RU" dirty="0"/>
              <a:t> невозможен в принципе – нельзя говорить о здоровье, держа в руках гамбургер! </a:t>
            </a:r>
            <a:endParaRPr lang="ru-RU" dirty="0" smtClean="0"/>
          </a:p>
          <a:p>
            <a:pPr indent="361950" algn="just"/>
            <a:r>
              <a:rPr lang="ru-RU" dirty="0" smtClean="0"/>
              <a:t>Поэтому </a:t>
            </a:r>
            <a:r>
              <a:rPr lang="ru-RU" dirty="0"/>
              <a:t>в обязательном порядке пересмотрите своё меню – возможно, там вы найдёте причину плохого самочувствия, упадка сил и общей апатии. </a:t>
            </a:r>
            <a:endParaRPr lang="ru-RU" dirty="0" smtClean="0"/>
          </a:p>
          <a:p>
            <a:pPr indent="361950" algn="just"/>
            <a:r>
              <a:rPr lang="ru-RU" dirty="0" smtClean="0"/>
              <a:t>Следите </a:t>
            </a:r>
            <a:r>
              <a:rPr lang="ru-RU" dirty="0"/>
              <a:t>за тем, что кладете в рот, чтобы не стать частым гостем в кабинете врача!</a:t>
            </a:r>
          </a:p>
        </p:txBody>
      </p:sp>
    </p:spTree>
    <p:extLst>
      <p:ext uri="{BB962C8B-B14F-4D97-AF65-F5344CB8AC3E}">
        <p14:creationId xmlns:p14="http://schemas.microsoft.com/office/powerpoint/2010/main" val="684573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55986"/>
            <a:ext cx="8156232" cy="51130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18170" y="332656"/>
            <a:ext cx="69076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solidFill>
                  <a:srgbClr val="00B050"/>
                </a:solidFill>
                <a:effectLst>
                  <a:outerShdw blurRad="50800" dist="39000" dir="5460000" algn="tl">
                    <a:srgbClr val="000000">
                      <a:alpha val="38000"/>
                    </a:srgbClr>
                  </a:outerShdw>
                </a:effectLst>
              </a:rPr>
              <a:t>Спасибо за внимание!</a:t>
            </a:r>
            <a:endParaRPr lang="ru-RU" sz="5400" b="1" cap="none" spc="0" dirty="0">
              <a:ln w="11430"/>
              <a:solidFill>
                <a:srgbClr val="00B05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088623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76838"/>
            <a:ext cx="8856984" cy="2585323"/>
          </a:xfrm>
          <a:prstGeom prst="rect">
            <a:avLst/>
          </a:prstGeom>
        </p:spPr>
        <p:txBody>
          <a:bodyPr wrap="square">
            <a:spAutoFit/>
          </a:bodyPr>
          <a:lstStyle/>
          <a:p>
            <a:pPr indent="361950" algn="just"/>
            <a:r>
              <a:rPr lang="ru-RU" dirty="0"/>
              <a:t>Организм человека подчиняется законам термодинамики. В соответствии с ними сформулирован </a:t>
            </a:r>
            <a:r>
              <a:rPr lang="ru-RU" i="1" u="sng" dirty="0"/>
              <a:t>первый принцип</a:t>
            </a:r>
            <a:r>
              <a:rPr lang="ru-RU" i="1" dirty="0"/>
              <a:t> </a:t>
            </a:r>
            <a:r>
              <a:rPr lang="ru-RU" dirty="0"/>
              <a:t>рационального питания: энергетическая ценность рациона должна соответствовать энергетическим затратам организма. К сожалению, на практике этот принцип часто нарушается. </a:t>
            </a:r>
            <a:endParaRPr lang="ru-RU" dirty="0" smtClean="0"/>
          </a:p>
          <a:p>
            <a:pPr indent="361950" algn="just"/>
            <a:r>
              <a:rPr lang="ru-RU" dirty="0" smtClean="0"/>
              <a:t>В </a:t>
            </a:r>
            <a:r>
              <a:rPr lang="ru-RU" dirty="0"/>
              <a:t>связи с избыточным потреблением энергоемких продуктов (хлеб, картофель, животные жиры, сахар и др.) энергетическая ценность суточных рационов часто превышает энергетические затраты. С увеличением возраста происходит накопление избыточной массы тела и развитие ожирения, ускоряющее появление многих хронических дегенеративных заболеваний.</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564904"/>
            <a:ext cx="6599307"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7445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260648"/>
            <a:ext cx="8568952" cy="1754326"/>
          </a:xfrm>
          <a:prstGeom prst="rect">
            <a:avLst/>
          </a:prstGeom>
        </p:spPr>
        <p:txBody>
          <a:bodyPr wrap="square">
            <a:spAutoFit/>
          </a:bodyPr>
          <a:lstStyle/>
          <a:p>
            <a:pPr indent="361950" algn="just"/>
            <a:r>
              <a:rPr lang="ru-RU" i="1" u="sng" dirty="0"/>
              <a:t>Второй принцип</a:t>
            </a:r>
            <a:r>
              <a:rPr lang="ru-RU" i="1" dirty="0"/>
              <a:t> </a:t>
            </a:r>
            <a:r>
              <a:rPr lang="ru-RU" dirty="0"/>
              <a:t>рационального питания – соответствие химического состава пищевых веществ физиологическим потребностям организма. Ежедневно в определенном количестве и соотношении в организм должно поступать около 70 ингредиентов, многие из которых не синтезируются в организме и поэтому являются жизненно необходимыми. Оптимальное снабжение организма этими пищевыми веществами возможно только при разнообразном питании.</a:t>
            </a:r>
          </a:p>
        </p:txBody>
      </p:sp>
      <p:sp>
        <p:nvSpPr>
          <p:cNvPr id="5" name="Прямоугольник 4"/>
          <p:cNvSpPr/>
          <p:nvPr/>
        </p:nvSpPr>
        <p:spPr>
          <a:xfrm>
            <a:off x="143508" y="1983264"/>
            <a:ext cx="8784976" cy="4801314"/>
          </a:xfrm>
          <a:prstGeom prst="rect">
            <a:avLst/>
          </a:prstGeom>
        </p:spPr>
        <p:txBody>
          <a:bodyPr wrap="square">
            <a:spAutoFit/>
          </a:bodyPr>
          <a:lstStyle/>
          <a:p>
            <a:pPr indent="361950" algn="just"/>
            <a:r>
              <a:rPr lang="ru-RU" sz="1700" dirty="0"/>
              <a:t>Максимальное разнообразие питания определяет </a:t>
            </a:r>
            <a:r>
              <a:rPr lang="ru-RU" sz="1700" i="1" u="sng" dirty="0"/>
              <a:t>третий принцип</a:t>
            </a:r>
            <a:r>
              <a:rPr lang="ru-RU" sz="1700" i="1" dirty="0"/>
              <a:t> </a:t>
            </a:r>
            <a:r>
              <a:rPr lang="ru-RU" sz="1700" dirty="0"/>
              <a:t>рационального питания.</a:t>
            </a:r>
          </a:p>
          <a:p>
            <a:pPr indent="361950" algn="just"/>
            <a:r>
              <a:rPr lang="ru-RU" sz="1700" dirty="0"/>
              <a:t>Наконец, соблюдение оптимального режима питания определяет </a:t>
            </a:r>
            <a:r>
              <a:rPr lang="ru-RU" sz="1700" i="1" u="sng" dirty="0"/>
              <a:t>четвертый принцип </a:t>
            </a:r>
            <a:r>
              <a:rPr lang="ru-RU" sz="1700" dirty="0"/>
              <a:t>рационального питания.</a:t>
            </a:r>
          </a:p>
          <a:p>
            <a:pPr indent="361950" algn="just"/>
            <a:r>
              <a:rPr lang="ru-RU" sz="1700" dirty="0"/>
              <a:t>Компоновка продуктов должна заключать в себе основной конечный принцип, а точнее цель – превратить подобранные продукты в полезную пищу, которая не принесет вреда организму.</a:t>
            </a:r>
          </a:p>
          <a:p>
            <a:pPr indent="361950" algn="just"/>
            <a:r>
              <a:rPr lang="ru-RU" sz="1700" dirty="0"/>
              <a:t>Для достижения данной цели, необходимо учитывать:</a:t>
            </a:r>
          </a:p>
          <a:p>
            <a:pPr indent="361950" algn="just"/>
            <a:r>
              <a:rPr lang="ru-RU" sz="1700" dirty="0"/>
              <a:t>• качество и энергетическую ценность используемых продуктов, кроме того, немаловажное значение имеет условие их хранения;</a:t>
            </a:r>
          </a:p>
          <a:p>
            <a:pPr indent="361950" algn="just"/>
            <a:r>
              <a:rPr lang="ru-RU" sz="1700" dirty="0"/>
              <a:t>• способ приготовления пищи, который должен обеспечить как вкусовые, так и питательные свойства блюд, а также их энергетическую ценность;</a:t>
            </a:r>
          </a:p>
          <a:p>
            <a:pPr indent="361950" algn="just"/>
            <a:r>
              <a:rPr lang="ru-RU" sz="1700" dirty="0"/>
              <a:t>• условия, кратность и время приёма пищи;</a:t>
            </a:r>
          </a:p>
          <a:p>
            <a:pPr indent="361950" algn="just"/>
            <a:r>
              <a:rPr lang="ru-RU" sz="1700" dirty="0"/>
              <a:t>• количество и </a:t>
            </a:r>
            <a:r>
              <a:rPr lang="ru-RU" sz="1700" dirty="0" err="1"/>
              <a:t>калораж</a:t>
            </a:r>
            <a:r>
              <a:rPr lang="ru-RU" sz="1700" dirty="0"/>
              <a:t> употребляемой пищи за сутки;</a:t>
            </a:r>
          </a:p>
          <a:p>
            <a:pPr indent="361950" algn="just"/>
            <a:r>
              <a:rPr lang="ru-RU" sz="1700" dirty="0"/>
              <a:t>• изменения режима питания в период интенсивных нагрузок.</a:t>
            </a:r>
          </a:p>
          <a:p>
            <a:pPr indent="361950" algn="just"/>
            <a:r>
              <a:rPr lang="ru-RU" sz="1700" dirty="0"/>
              <a:t>Соблюдение рекомендаций по рациональному питанию является основным источником повышения устойчивости организма к различным вредным воздействиям окружающей среды и снижения ряда неинфекционных хронических заболеваний.</a:t>
            </a:r>
          </a:p>
        </p:txBody>
      </p:sp>
    </p:spTree>
    <p:extLst>
      <p:ext uri="{BB962C8B-B14F-4D97-AF65-F5344CB8AC3E}">
        <p14:creationId xmlns:p14="http://schemas.microsoft.com/office/powerpoint/2010/main" val="1560402458"/>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57783" y="332656"/>
            <a:ext cx="8712968" cy="6524863"/>
          </a:xfrm>
          <a:prstGeom prst="rect">
            <a:avLst/>
          </a:prstGeom>
        </p:spPr>
        <p:txBody>
          <a:bodyPr wrap="square">
            <a:spAutoFit/>
          </a:bodyPr>
          <a:lstStyle/>
          <a:p>
            <a:pPr indent="447675" algn="just"/>
            <a:r>
              <a:rPr lang="ru-RU" sz="2200" b="1" dirty="0"/>
              <a:t>Режим питания </a:t>
            </a:r>
            <a:r>
              <a:rPr lang="ru-RU" sz="2200" dirty="0"/>
              <a:t>включает в себя </a:t>
            </a:r>
            <a:r>
              <a:rPr lang="ru-RU" sz="2200" i="1" dirty="0"/>
              <a:t>кратность приемов пищи, распределение пищи по отдельным приемам, интервалы между ними, время приема пищи. </a:t>
            </a:r>
            <a:r>
              <a:rPr lang="ru-RU" sz="2200" dirty="0"/>
              <a:t>Оптимальный режим питания обеспечивает ритмичность и эффективность работы пищеварительной системы, нормальное переваривание и усвоение пищи, высокий уровень обмена веществ, хорошую работоспособность и т.д.</a:t>
            </a:r>
          </a:p>
          <a:p>
            <a:pPr indent="447675" algn="just"/>
            <a:r>
              <a:rPr lang="ru-RU" sz="2200" i="1" dirty="0"/>
              <a:t>Кратность приемов пищи. </a:t>
            </a:r>
            <a:r>
              <a:rPr lang="ru-RU" sz="2200" dirty="0"/>
              <a:t>В современных условиях наиболее физиологически обоснован </a:t>
            </a:r>
            <a:r>
              <a:rPr lang="ru-RU" sz="2200" i="1" dirty="0"/>
              <a:t>4-х разовый </a:t>
            </a:r>
            <a:r>
              <a:rPr lang="ru-RU" sz="2200" dirty="0"/>
              <a:t>режим питания. Недопустимым является 1 или 2-х разовое питание. Исследования показали, что большое количество пищи, потребляемой за один прием, неблагоприятно сказывается на деятельности желудочно-кишечного тракта, нарушается переваривание, ухудшаются самочувствие, работа сердца, трудоспособность, чаще возникают ожирение, атеросклероз, панкреатиты и др.</a:t>
            </a:r>
          </a:p>
          <a:p>
            <a:pPr indent="447675" algn="just"/>
            <a:r>
              <a:rPr lang="ru-RU" sz="2200" i="1" dirty="0"/>
              <a:t>Распределение суточного рациона </a:t>
            </a:r>
            <a:r>
              <a:rPr lang="ru-RU" sz="2200" dirty="0"/>
              <a:t>при 4-х разовом режиме питания: завтрак – 25 %, второй завтрак – 15 %, обед – 35 %, ужин – 25 %. При необходимости второй завтрак переносится на полдник. Учитывая различные условия работы и учебы, допускается трехразовое питание: завтрак – 30 %, обед -45 °%, ужин – 25 %.</a:t>
            </a:r>
          </a:p>
        </p:txBody>
      </p:sp>
    </p:spTree>
    <p:extLst>
      <p:ext uri="{BB962C8B-B14F-4D97-AF65-F5344CB8AC3E}">
        <p14:creationId xmlns:p14="http://schemas.microsoft.com/office/powerpoint/2010/main" val="203782902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476672"/>
            <a:ext cx="8424936" cy="5355312"/>
          </a:xfrm>
          <a:prstGeom prst="rect">
            <a:avLst/>
          </a:prstGeom>
        </p:spPr>
        <p:txBody>
          <a:bodyPr wrap="square">
            <a:spAutoFit/>
          </a:bodyPr>
          <a:lstStyle/>
          <a:p>
            <a:r>
              <a:rPr lang="ru-RU" i="1" dirty="0"/>
              <a:t>Интервалы между приемами пищи </a:t>
            </a:r>
            <a:r>
              <a:rPr lang="ru-RU" dirty="0"/>
              <a:t>не должны превышать 4-5 часов. Длительные перерывы могут привести к перевозбуждению пищевого центра, выделению большого количества активного желудочного сока, который, вступая в контакт со слизистой оболочкой пустого желудка, может оказывать раздражающее действие, вплоть до возникновения воспаления (гастрита). Короткие интервалы между приемами пищи также нецелесообразны, так как принятая пища не успевает полностью перевариться и усвоиться к моменту следующего приема, что может привести к нарушению двигательной и выделительной функции пищеварительного тракта.</a:t>
            </a:r>
          </a:p>
          <a:p>
            <a:r>
              <a:rPr lang="ru-RU" i="1" dirty="0"/>
              <a:t>Определенное время приема пищи </a:t>
            </a:r>
            <a:r>
              <a:rPr lang="ru-RU" dirty="0"/>
              <a:t>имеет важное значение, так как позволяет органам пищеварения приспособиться к установленному режиму и выделять в определенные часы достаточное количество пищеварительных соков высокой активности и богатых ферментами. При любом режиме питания последний прием пищи должен быть за 2,5-3,0 часа до сна, так как органы пищеварения нуждаются в отдыхе. Непрерывная работа секреторных систем вызывает снижение переваривающей силы сока, уменьшает его отделение, приводит к перенапряжению и истощению пищеварительных желез. Для восстановления нормальной деятельности пищеварительных желез необходим 8-10 часовой отдых ежесуточно.</a:t>
            </a:r>
          </a:p>
        </p:txBody>
      </p:sp>
    </p:spTree>
    <p:extLst>
      <p:ext uri="{BB962C8B-B14F-4D97-AF65-F5344CB8AC3E}">
        <p14:creationId xmlns:p14="http://schemas.microsoft.com/office/powerpoint/2010/main" val="23387641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5516" y="116632"/>
            <a:ext cx="8712968" cy="2862322"/>
          </a:xfrm>
          <a:prstGeom prst="rect">
            <a:avLst/>
          </a:prstGeom>
        </p:spPr>
        <p:txBody>
          <a:bodyPr wrap="square">
            <a:spAutoFit/>
          </a:bodyPr>
          <a:lstStyle/>
          <a:p>
            <a:pPr indent="361950" algn="just"/>
            <a:r>
              <a:rPr lang="ru-RU" dirty="0"/>
              <a:t>Ежедневно мы, не задумываясь, кладём в рот множество химических соединений, минералов и прочих веществ. Одни из них несут несомненную пользу, другие – наоборот, вредят, а третьи балластом оседают в организме, не принося ничего, кроме временного насыщения. </a:t>
            </a:r>
            <a:endParaRPr lang="ru-RU" dirty="0" smtClean="0"/>
          </a:p>
          <a:p>
            <a:pPr indent="361950" algn="just"/>
            <a:r>
              <a:rPr lang="ru-RU" dirty="0" smtClean="0"/>
              <a:t>Именно </a:t>
            </a:r>
            <a:r>
              <a:rPr lang="ru-RU" dirty="0"/>
              <a:t>поэтому </a:t>
            </a:r>
            <a:r>
              <a:rPr lang="ru-RU" b="1" dirty="0"/>
              <a:t>здоровое питание как составляющая здорового образа жизни</a:t>
            </a:r>
            <a:r>
              <a:rPr lang="ru-RU" dirty="0"/>
              <a:t> занимает первостепенные позиции: от того, насколько сбалансированно составлен рацион, зависит запас жизненных сил, энергии, да и качество жизни в целом. </a:t>
            </a:r>
            <a:endParaRPr lang="ru-RU" dirty="0" smtClean="0"/>
          </a:p>
          <a:p>
            <a:pPr indent="361950" algn="just"/>
            <a:r>
              <a:rPr lang="ru-RU" dirty="0" smtClean="0"/>
              <a:t>Беспорядочное</a:t>
            </a:r>
            <a:r>
              <a:rPr lang="ru-RU" dirty="0"/>
              <a:t>, избыточное или, наоборот, недостаточное меню может разрушить организм в считанные недели, не говоря уже о хроническом нарушении питания.</a:t>
            </a:r>
          </a:p>
        </p:txBody>
      </p:sp>
      <p:sp>
        <p:nvSpPr>
          <p:cNvPr id="4" name="Прямоугольник 3"/>
          <p:cNvSpPr/>
          <p:nvPr/>
        </p:nvSpPr>
        <p:spPr>
          <a:xfrm>
            <a:off x="215516" y="2852936"/>
            <a:ext cx="8712968" cy="2862322"/>
          </a:xfrm>
          <a:prstGeom prst="rect">
            <a:avLst/>
          </a:prstGeom>
        </p:spPr>
        <p:txBody>
          <a:bodyPr wrap="square">
            <a:spAutoFit/>
          </a:bodyPr>
          <a:lstStyle/>
          <a:p>
            <a:pPr indent="361950" algn="just"/>
            <a:r>
              <a:rPr lang="ru-RU" dirty="0"/>
              <a:t>Во-первых, ни за что не пренебрегайте завтраком! Даже если иногда (в крайних случаях) ужином или одним из полдников можно пожертвовать, то утренним приёмом пищи – ни в коем случае. Именно он запускает метаболизм и обеспечивает работу внутренних органов в течение дня. </a:t>
            </a:r>
            <a:endParaRPr lang="ru-RU" dirty="0" smtClean="0"/>
          </a:p>
          <a:p>
            <a:pPr indent="361950" algn="just"/>
            <a:r>
              <a:rPr lang="ru-RU" dirty="0" smtClean="0"/>
              <a:t>Во-вторых</a:t>
            </a:r>
            <a:r>
              <a:rPr lang="ru-RU" dirty="0"/>
              <a:t>, старайтесь питаться 4-5 раз в день дробными порциями. </a:t>
            </a:r>
            <a:endParaRPr lang="ru-RU" dirty="0" smtClean="0"/>
          </a:p>
          <a:p>
            <a:pPr indent="361950" algn="just"/>
            <a:r>
              <a:rPr lang="ru-RU" dirty="0" smtClean="0"/>
              <a:t>В </a:t>
            </a:r>
            <a:r>
              <a:rPr lang="ru-RU" dirty="0"/>
              <a:t>идеале режим питания должен включать стандартные завтраки, обеды и ужины плюс 2 ежедневных перекуса. </a:t>
            </a:r>
            <a:endParaRPr lang="ru-RU" dirty="0" smtClean="0"/>
          </a:p>
          <a:p>
            <a:pPr indent="361950" algn="just"/>
            <a:r>
              <a:rPr lang="ru-RU" dirty="0" smtClean="0"/>
              <a:t>Ну </a:t>
            </a:r>
            <a:r>
              <a:rPr lang="ru-RU" dirty="0"/>
              <a:t>и в третьих, не пытайтесь компенсировать пропущенный приём пищи или, наоборот, наесться впрок – переедание приносит организму ещё больший вред, чем лёгкое чувство голода.</a:t>
            </a:r>
          </a:p>
        </p:txBody>
      </p:sp>
    </p:spTree>
    <p:extLst>
      <p:ext uri="{BB962C8B-B14F-4D97-AF65-F5344CB8AC3E}">
        <p14:creationId xmlns:p14="http://schemas.microsoft.com/office/powerpoint/2010/main" val="1845655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188640"/>
            <a:ext cx="4104456" cy="3970318"/>
          </a:xfrm>
          <a:prstGeom prst="rect">
            <a:avLst/>
          </a:prstGeom>
        </p:spPr>
        <p:txBody>
          <a:bodyPr wrap="square">
            <a:spAutoFit/>
          </a:bodyPr>
          <a:lstStyle/>
          <a:p>
            <a:pPr indent="361950" algn="just"/>
            <a:r>
              <a:rPr lang="ru-RU" b="1" dirty="0"/>
              <a:t>Завтрак</a:t>
            </a:r>
          </a:p>
          <a:p>
            <a:pPr indent="361950" algn="just"/>
            <a:r>
              <a:rPr lang="ru-RU" dirty="0"/>
              <a:t>Это первый и, пожалуй, самый важный приём пищи в сутках. Завтрак должен заряжать энергией, дарить бодрость и позволять организму раскрыть свой потенциал на всю мощь</a:t>
            </a:r>
            <a:r>
              <a:rPr lang="ru-RU" dirty="0" smtClean="0"/>
              <a:t>.</a:t>
            </a:r>
          </a:p>
          <a:p>
            <a:pPr indent="361950" algn="just"/>
            <a:r>
              <a:rPr lang="ru-RU" dirty="0" smtClean="0"/>
              <a:t> </a:t>
            </a:r>
            <a:r>
              <a:rPr lang="ru-RU" dirty="0"/>
              <a:t>Правда, стоит учитывать, что ЖКТ ещё не готов к сильным нагрузкам, поэтому лучше брать </a:t>
            </a:r>
            <a:r>
              <a:rPr lang="ru-RU" dirty="0" err="1"/>
              <a:t>легкоусваиваемые</a:t>
            </a:r>
            <a:r>
              <a:rPr lang="ru-RU" dirty="0"/>
              <a:t> и питательные блюда – это единственно верное решение, которое позволит сохранить работоспособность, не навредив при этом лишними нагрузками.</a:t>
            </a:r>
          </a:p>
        </p:txBody>
      </p:sp>
      <p:sp>
        <p:nvSpPr>
          <p:cNvPr id="3" name="Прямоугольник 2"/>
          <p:cNvSpPr/>
          <p:nvPr/>
        </p:nvSpPr>
        <p:spPr>
          <a:xfrm>
            <a:off x="179512" y="3995678"/>
            <a:ext cx="8964488" cy="2862322"/>
          </a:xfrm>
          <a:prstGeom prst="rect">
            <a:avLst/>
          </a:prstGeom>
        </p:spPr>
        <p:txBody>
          <a:bodyPr wrap="square">
            <a:spAutoFit/>
          </a:bodyPr>
          <a:lstStyle/>
          <a:p>
            <a:pPr indent="361950" algn="just"/>
            <a:r>
              <a:rPr lang="ru-RU" dirty="0"/>
              <a:t>Утренний рацион должен базироваться в первую очередь на клетчатке, «правильных» углеводах и растительном белке. Это могут быть всевозможные каши (наибольшей популярностью пользуется овсяная, гречневая или кукурузная) с какой-либо белковой добавкой (небольшая котлетка из бобов, горстка арахиса или миндаля). А чтобы получить запас витаминов и просто поднять себе настроение с утра, можно приготовить порцию фруктового салатика.</a:t>
            </a:r>
          </a:p>
          <a:p>
            <a:pPr indent="361950" algn="just"/>
            <a:r>
              <a:rPr lang="ru-RU" dirty="0"/>
              <a:t>Несмотря на сложившийся стереотип, использовать на завтрак свежевыжатый цитрусовый или яблочный сок – не самая лучшая идея. Лучше порадуйте желудок теплым травяным чаем с шиповником – это растение не только поднимает иммунитет, но и тонизирует.</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930" y="332656"/>
            <a:ext cx="4860032"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6981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2067</Words>
  <Application>Microsoft Office PowerPoint</Application>
  <PresentationFormat>Экран (4:3)</PresentationFormat>
  <Paragraphs>144</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Саня</dc:creator>
  <cp:lastModifiedBy>liliy</cp:lastModifiedBy>
  <cp:revision>16</cp:revision>
  <dcterms:created xsi:type="dcterms:W3CDTF">2019-06-23T06:02:59Z</dcterms:created>
  <dcterms:modified xsi:type="dcterms:W3CDTF">2021-04-12T09:29:24Z</dcterms:modified>
</cp:coreProperties>
</file>