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18" r:id="rId3"/>
    <p:sldId id="284" r:id="rId4"/>
    <p:sldId id="260" r:id="rId5"/>
    <p:sldId id="261" r:id="rId6"/>
    <p:sldId id="262" r:id="rId7"/>
    <p:sldId id="321" r:id="rId8"/>
    <p:sldId id="322" r:id="rId9"/>
    <p:sldId id="293" r:id="rId10"/>
    <p:sldId id="316" r:id="rId11"/>
    <p:sldId id="317" r:id="rId12"/>
    <p:sldId id="294" r:id="rId13"/>
    <p:sldId id="295" r:id="rId14"/>
    <p:sldId id="265" r:id="rId15"/>
    <p:sldId id="266" r:id="rId16"/>
    <p:sldId id="267" r:id="rId17"/>
    <p:sldId id="301" r:id="rId18"/>
    <p:sldId id="285" r:id="rId19"/>
    <p:sldId id="286" r:id="rId20"/>
    <p:sldId id="290" r:id="rId21"/>
    <p:sldId id="306" r:id="rId22"/>
    <p:sldId id="307" r:id="rId23"/>
    <p:sldId id="308" r:id="rId24"/>
    <p:sldId id="309" r:id="rId25"/>
    <p:sldId id="310" r:id="rId26"/>
    <p:sldId id="311" r:id="rId27"/>
    <p:sldId id="314" r:id="rId28"/>
    <p:sldId id="315" r:id="rId29"/>
    <p:sldId id="282" r:id="rId30"/>
    <p:sldId id="276" r:id="rId31"/>
    <p:sldId id="281" r:id="rId32"/>
    <p:sldId id="300" r:id="rId33"/>
    <p:sldId id="272" r:id="rId34"/>
    <p:sldId id="273" r:id="rId35"/>
    <p:sldId id="274" r:id="rId36"/>
    <p:sldId id="319" r:id="rId37"/>
    <p:sldId id="320" r:id="rId38"/>
    <p:sldId id="305" r:id="rId39"/>
    <p:sldId id="302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219" autoAdjust="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2;&#1083;&#1072;&#1076;&#1080;&#1084;&#1080;&#1088;\Documents\&#1048;&#1058;&#1054;&#1043;&#1054;&#1042;&#1040;&#1071;%20&#1040;&#1058;&#1058;&#1045;&#1057;&#1058;&#1040;&#1062;&#1048;&#1071;\&#1045;&#1043;&#1069;\2015\_&#1055;&#1088;&#1086;&#1090;&#1086;&#1082;&#1086;&#1083;&#1099;_2015\11\12_&#1048;&#1058;&#1054;&#1043;_&#1057;&#1074;&#1086;&#1076;_&#1045;&#1043;&#1069;_2015_&#1087;&#1077;&#1088;&#1077;&#1089;&#1076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2;&#1083;&#1072;&#1076;&#1080;&#1084;&#1080;&#1088;\Documents\&#1048;&#1058;&#1054;&#1043;&#1054;&#1042;&#1040;&#1071;%20&#1040;&#1058;&#1058;&#1045;&#1057;&#1058;&#1040;&#1062;&#1048;&#1071;\&#1045;&#1043;&#1069;\2015\_&#1055;&#1088;&#1086;&#1090;&#1086;&#1082;&#1086;&#1083;&#1099;_2015\11\12_&#1048;&#1058;&#1054;&#1043;_&#1057;&#1074;&#1086;&#1076;_&#1045;&#1043;&#1069;_2015_&#1087;&#1077;&#1088;&#1077;&#1089;&#1076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школа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17.2</c:v>
                </c:pt>
                <c:pt idx="1">
                  <c:v>15</c:v>
                </c:pt>
                <c:pt idx="2">
                  <c:v>22.4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СГО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13.6</c:v>
                </c:pt>
                <c:pt idx="1">
                  <c:v>13.4</c:v>
                </c:pt>
                <c:pt idx="2">
                  <c:v>19.059999999999999</c:v>
                </c:pt>
              </c:numCache>
            </c:numRef>
          </c:val>
        </c:ser>
        <c:axId val="66942848"/>
        <c:axId val="66944384"/>
      </c:barChart>
      <c:catAx>
        <c:axId val="669428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3200"/>
            </a:pPr>
            <a:endParaRPr lang="ru-RU"/>
          </a:p>
        </c:txPr>
        <c:crossAx val="66944384"/>
        <c:crosses val="autoZero"/>
        <c:auto val="1"/>
        <c:lblAlgn val="ctr"/>
        <c:lblOffset val="100"/>
      </c:catAx>
      <c:valAx>
        <c:axId val="66944384"/>
        <c:scaling>
          <c:orientation val="minMax"/>
        </c:scaling>
        <c:axPos val="l"/>
        <c:majorGridlines/>
        <c:numFmt formatCode="General" sourceLinked="1"/>
        <c:tickLblPos val="nextTo"/>
        <c:crossAx val="6694284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3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title>
      <c:tx>
        <c:rich>
          <a:bodyPr/>
          <a:lstStyle/>
          <a:p>
            <a:pPr>
              <a:defRPr sz="3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3200" b="1"/>
              <a:t>Средний балл </a:t>
            </a:r>
            <a:r>
              <a:rPr lang="ru-RU" sz="3200" b="1">
                <a:solidFill>
                  <a:srgbClr val="FF0000"/>
                </a:solidFill>
              </a:rPr>
              <a:t>по математике базовой</a:t>
            </a:r>
          </a:p>
        </c:rich>
      </c:tx>
      <c:layout>
        <c:manualLayout>
          <c:xMode val="edge"/>
          <c:yMode val="edge"/>
          <c:x val="0.13205707666260186"/>
          <c:y val="4.3676879096403713E-2"/>
        </c:manualLayout>
      </c:layout>
      <c:overlay val="1"/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6.3185613359024034E-2"/>
          <c:y val="3.7053062678063103E-2"/>
          <c:w val="0.91438342967244657"/>
          <c:h val="0.76719515669516436"/>
        </c:manualLayout>
      </c:layout>
      <c:barChart>
        <c:barDir val="col"/>
        <c:grouping val="clustered"/>
        <c:ser>
          <c:idx val="0"/>
          <c:order val="0"/>
          <c:tx>
            <c:v>по школе</c:v>
          </c:tx>
          <c:spPr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12000000" scaled="0"/>
            </a:gradFill>
            <a:ln w="6350">
              <a:solidFill>
                <a:srgbClr val="FFC000"/>
              </a:solidFill>
            </a:ln>
          </c:spPr>
          <c:dLbls>
            <c:dLbl>
              <c:idx val="0"/>
              <c:delete val="1"/>
            </c:dLbl>
            <c:dLbl>
              <c:idx val="1"/>
              <c:layout>
                <c:manualLayout>
                  <c:x val="0"/>
                  <c:y val="-6.9935315894801547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0510335917312402E-3"/>
                  <c:y val="-2.2613960113960451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-1.9246861713319428E-2"/>
                </c:manualLayout>
              </c:layout>
              <c:dLblPos val="outEnd"/>
              <c:showVal val="1"/>
            </c:dLbl>
            <c:dLbl>
              <c:idx val="11"/>
              <c:delet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МАТ_б!$T$3:$T$16</c:f>
              <c:strCache>
                <c:ptCount val="14"/>
                <c:pt idx="0">
                  <c:v>№ 1</c:v>
                </c:pt>
                <c:pt idx="1">
                  <c:v>№ 2</c:v>
                </c:pt>
                <c:pt idx="2">
                  <c:v>№ 3</c:v>
                </c:pt>
                <c:pt idx="3">
                  <c:v>№ 5</c:v>
                </c:pt>
                <c:pt idx="4">
                  <c:v>№ 6</c:v>
                </c:pt>
                <c:pt idx="5">
                  <c:v>№ 7</c:v>
                </c:pt>
                <c:pt idx="6">
                  <c:v>№ 8</c:v>
                </c:pt>
                <c:pt idx="7">
                  <c:v>№ 9</c:v>
                </c:pt>
                <c:pt idx="8">
                  <c:v>№ 10</c:v>
                </c:pt>
                <c:pt idx="9">
                  <c:v>№ 16</c:v>
                </c:pt>
                <c:pt idx="10">
                  <c:v>№ 18</c:v>
                </c:pt>
                <c:pt idx="11">
                  <c:v>№ 19</c:v>
                </c:pt>
                <c:pt idx="12">
                  <c:v>№ 23</c:v>
                </c:pt>
                <c:pt idx="13">
                  <c:v>ВШ</c:v>
                </c:pt>
              </c:strCache>
            </c:strRef>
          </c:cat>
          <c:val>
            <c:numRef>
              <c:f>МАТ_б!$AC$3:$AC$16</c:f>
              <c:numCache>
                <c:formatCode>0.0</c:formatCode>
                <c:ptCount val="14"/>
                <c:pt idx="0">
                  <c:v>0</c:v>
                </c:pt>
                <c:pt idx="1">
                  <c:v>3.9090909090909087</c:v>
                </c:pt>
                <c:pt idx="2">
                  <c:v>4.5454545454545459</c:v>
                </c:pt>
                <c:pt idx="3">
                  <c:v>4</c:v>
                </c:pt>
                <c:pt idx="4">
                  <c:v>4.1428571428571415</c:v>
                </c:pt>
                <c:pt idx="5">
                  <c:v>4.3333333333333641</c:v>
                </c:pt>
                <c:pt idx="6">
                  <c:v>3.8571428571428572</c:v>
                </c:pt>
                <c:pt idx="7">
                  <c:v>4.4285714285714288</c:v>
                </c:pt>
                <c:pt idx="8">
                  <c:v>3.5</c:v>
                </c:pt>
                <c:pt idx="9">
                  <c:v>4</c:v>
                </c:pt>
                <c:pt idx="10">
                  <c:v>4.8333333333333641</c:v>
                </c:pt>
                <c:pt idx="11">
                  <c:v>0</c:v>
                </c:pt>
                <c:pt idx="12">
                  <c:v>4.615384615384615</c:v>
                </c:pt>
                <c:pt idx="13">
                  <c:v>3.1538461538461537</c:v>
                </c:pt>
              </c:numCache>
            </c:numRef>
          </c:val>
        </c:ser>
        <c:gapWidth val="200"/>
        <c:axId val="56298112"/>
        <c:axId val="56344960"/>
      </c:barChart>
      <c:lineChart>
        <c:grouping val="standard"/>
        <c:ser>
          <c:idx val="1"/>
          <c:order val="1"/>
          <c:tx>
            <c:v>по области</c:v>
          </c:tx>
          <c:spPr>
            <a:ln w="25400">
              <a:solidFill>
                <a:srgbClr val="FF0000"/>
              </a:solidFill>
              <a:prstDash val="lgDash"/>
            </a:ln>
          </c:spPr>
          <c:marker>
            <c:symbol val="none"/>
          </c:marker>
          <c:cat>
            <c:strRef>
              <c:f>РУС!$S$5:$S$18</c:f>
              <c:strCache>
                <c:ptCount val="14"/>
                <c:pt idx="0">
                  <c:v>№ 1</c:v>
                </c:pt>
                <c:pt idx="1">
                  <c:v>№ 2</c:v>
                </c:pt>
                <c:pt idx="2">
                  <c:v>№ 3</c:v>
                </c:pt>
                <c:pt idx="3">
                  <c:v>№ 5</c:v>
                </c:pt>
                <c:pt idx="4">
                  <c:v>№ 6</c:v>
                </c:pt>
                <c:pt idx="5">
                  <c:v>№ 7</c:v>
                </c:pt>
                <c:pt idx="6">
                  <c:v>№ 8</c:v>
                </c:pt>
                <c:pt idx="7">
                  <c:v>№ 9</c:v>
                </c:pt>
                <c:pt idx="8">
                  <c:v>№ 10</c:v>
                </c:pt>
                <c:pt idx="9">
                  <c:v>№ 16</c:v>
                </c:pt>
                <c:pt idx="10">
                  <c:v>№ 18</c:v>
                </c:pt>
                <c:pt idx="11">
                  <c:v>№ 19</c:v>
                </c:pt>
                <c:pt idx="12">
                  <c:v>№ 23</c:v>
                </c:pt>
                <c:pt idx="13">
                  <c:v>ВШ</c:v>
                </c:pt>
              </c:strCache>
            </c:strRef>
          </c:cat>
          <c:val>
            <c:numRef>
              <c:f>МАТ_б!$AH$3:$AH$16</c:f>
              <c:numCache>
                <c:formatCode>0.0</c:formatCode>
                <c:ptCount val="14"/>
                <c:pt idx="0" formatCode="General">
                  <c:v>4.1499999999999995</c:v>
                </c:pt>
                <c:pt idx="1">
                  <c:v>4.1499999999999995</c:v>
                </c:pt>
                <c:pt idx="2">
                  <c:v>4.1499999999999995</c:v>
                </c:pt>
                <c:pt idx="3">
                  <c:v>4.1499999999999995</c:v>
                </c:pt>
                <c:pt idx="4">
                  <c:v>4.1499999999999995</c:v>
                </c:pt>
                <c:pt idx="5">
                  <c:v>4.1499999999999995</c:v>
                </c:pt>
                <c:pt idx="6">
                  <c:v>4.1499999999999995</c:v>
                </c:pt>
                <c:pt idx="7">
                  <c:v>4.1499999999999995</c:v>
                </c:pt>
                <c:pt idx="8">
                  <c:v>4.1499999999999995</c:v>
                </c:pt>
                <c:pt idx="9">
                  <c:v>4.1499999999999995</c:v>
                </c:pt>
                <c:pt idx="10">
                  <c:v>4.1499999999999995</c:v>
                </c:pt>
                <c:pt idx="11">
                  <c:v>4.1499999999999995</c:v>
                </c:pt>
                <c:pt idx="12">
                  <c:v>4.1499999999999995</c:v>
                </c:pt>
                <c:pt idx="13">
                  <c:v>4.1499999999999995</c:v>
                </c:pt>
              </c:numCache>
            </c:numRef>
          </c:val>
        </c:ser>
        <c:marker val="1"/>
        <c:axId val="56298112"/>
        <c:axId val="56344960"/>
      </c:lineChart>
      <c:catAx>
        <c:axId val="56298112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56344960"/>
        <c:crosses val="autoZero"/>
        <c:auto val="1"/>
        <c:lblAlgn val="ctr"/>
        <c:lblOffset val="100"/>
      </c:catAx>
      <c:valAx>
        <c:axId val="56344960"/>
        <c:scaling>
          <c:orientation val="minMax"/>
        </c:scaling>
        <c:axPos val="l"/>
        <c:numFmt formatCode="0" sourceLinked="0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56298112"/>
        <c:crosses val="autoZero"/>
        <c:crossBetween val="between"/>
      </c:valAx>
      <c:spPr>
        <a:solidFill>
          <a:srgbClr val="B7F1F7"/>
        </a:solidFill>
      </c:spPr>
    </c:plotArea>
    <c:legend>
      <c:legendPos val="b"/>
      <c:layout/>
      <c:txPr>
        <a:bodyPr/>
        <a:lstStyle/>
        <a:p>
          <a:pPr>
            <a:defRPr sz="2800"/>
          </a:pPr>
          <a:endParaRPr lang="ru-RU"/>
        </a:p>
      </c:txPr>
    </c:legend>
    <c:plotVisOnly val="1"/>
    <c:dispBlanksAs val="gap"/>
  </c:chart>
  <c:spPr>
    <a:solidFill>
      <a:schemeClr val="accent6">
        <a:lumMod val="40000"/>
        <a:lumOff val="60000"/>
      </a:schemeClr>
    </a:solidFill>
    <a:ln w="6350"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title>
      <c:tx>
        <c:rich>
          <a:bodyPr/>
          <a:lstStyle/>
          <a:p>
            <a:pPr algn="ctr" rtl="0">
              <a:defRPr sz="2800" b="0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2800" b="1"/>
              <a:t>Средний балл </a:t>
            </a:r>
            <a:r>
              <a:rPr lang="ru-RU" sz="2800" b="1">
                <a:solidFill>
                  <a:srgbClr val="FF0000"/>
                </a:solidFill>
              </a:rPr>
              <a:t>по математике профильной</a:t>
            </a:r>
          </a:p>
          <a:p>
            <a:pPr algn="ctr" rtl="0">
              <a:defRPr sz="2800" b="0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2800" b="1" i="0" u="none" strike="noStrike" kern="1200" baseline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(участники ЕГЭ, преодолевшие минимальный порог)</a:t>
            </a:r>
          </a:p>
        </c:rich>
      </c:tx>
      <c:layout>
        <c:manualLayout>
          <c:xMode val="edge"/>
          <c:yMode val="edge"/>
          <c:x val="0.10889631973088792"/>
          <c:y val="5.4532774854405337E-2"/>
        </c:manualLayout>
      </c:layout>
      <c:overlay val="1"/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6.3185613359023923E-2"/>
          <c:y val="3.7053062678063034E-2"/>
          <c:w val="0.91438342967244657"/>
          <c:h val="0.76719515669516469"/>
        </c:manualLayout>
      </c:layout>
      <c:barChart>
        <c:barDir val="col"/>
        <c:grouping val="clustered"/>
        <c:ser>
          <c:idx val="0"/>
          <c:order val="0"/>
          <c:tx>
            <c:v>по школе</c:v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600000" scaled="0"/>
            </a:gradFill>
            <a:ln w="6350">
              <a:solidFill>
                <a:srgbClr val="FFC000"/>
              </a:solidFill>
            </a:ln>
          </c:spPr>
          <c:dLbls>
            <c:dLbl>
              <c:idx val="0"/>
              <c:delete val="1"/>
            </c:dLbl>
            <c:dLbl>
              <c:idx val="1"/>
              <c:layout>
                <c:manualLayout>
                  <c:x val="0"/>
                  <c:y val="-6.993531589480146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0510335917312285E-3"/>
                  <c:y val="-2.2613960113960406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-1.9246861713319453E-2"/>
                </c:manualLayout>
              </c:layout>
              <c:dLblPos val="outEnd"/>
              <c:showVal val="1"/>
            </c:dLbl>
            <c:dLbl>
              <c:idx val="11"/>
              <c:delet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МАТ_п!$S$5:$S$18</c:f>
              <c:strCache>
                <c:ptCount val="14"/>
                <c:pt idx="0">
                  <c:v>№ 1</c:v>
                </c:pt>
                <c:pt idx="1">
                  <c:v>№ 2</c:v>
                </c:pt>
                <c:pt idx="2">
                  <c:v>№ 3</c:v>
                </c:pt>
                <c:pt idx="3">
                  <c:v>№ 5</c:v>
                </c:pt>
                <c:pt idx="4">
                  <c:v>№ 6</c:v>
                </c:pt>
                <c:pt idx="5">
                  <c:v>№ 7</c:v>
                </c:pt>
                <c:pt idx="6">
                  <c:v>№ 8</c:v>
                </c:pt>
                <c:pt idx="7">
                  <c:v>№ 9</c:v>
                </c:pt>
                <c:pt idx="8">
                  <c:v>№ 10</c:v>
                </c:pt>
                <c:pt idx="9">
                  <c:v>№ 16</c:v>
                </c:pt>
                <c:pt idx="10">
                  <c:v>№ 18</c:v>
                </c:pt>
                <c:pt idx="11">
                  <c:v>№ 19</c:v>
                </c:pt>
                <c:pt idx="12">
                  <c:v>№ 23</c:v>
                </c:pt>
                <c:pt idx="13">
                  <c:v>ВШ</c:v>
                </c:pt>
              </c:strCache>
            </c:strRef>
          </c:cat>
          <c:val>
            <c:numRef>
              <c:f>МАТ_п!$Z$5:$Z$18</c:f>
              <c:numCache>
                <c:formatCode>0.0</c:formatCode>
                <c:ptCount val="14"/>
                <c:pt idx="1">
                  <c:v>41.6</c:v>
                </c:pt>
                <c:pt idx="2">
                  <c:v>40.875</c:v>
                </c:pt>
                <c:pt idx="3">
                  <c:v>41.5</c:v>
                </c:pt>
                <c:pt idx="4">
                  <c:v>48.6875</c:v>
                </c:pt>
                <c:pt idx="5">
                  <c:v>43.75</c:v>
                </c:pt>
                <c:pt idx="6">
                  <c:v>40</c:v>
                </c:pt>
                <c:pt idx="7">
                  <c:v>52.5</c:v>
                </c:pt>
                <c:pt idx="8">
                  <c:v>31</c:v>
                </c:pt>
                <c:pt idx="9">
                  <c:v>33</c:v>
                </c:pt>
                <c:pt idx="10">
                  <c:v>52.5</c:v>
                </c:pt>
                <c:pt idx="12">
                  <c:v>45.5</c:v>
                </c:pt>
                <c:pt idx="13">
                  <c:v>50</c:v>
                </c:pt>
              </c:numCache>
            </c:numRef>
          </c:val>
        </c:ser>
        <c:gapWidth val="200"/>
        <c:axId val="56502528"/>
        <c:axId val="56516608"/>
      </c:barChart>
      <c:lineChart>
        <c:grouping val="standard"/>
        <c:ser>
          <c:idx val="1"/>
          <c:order val="1"/>
          <c:tx>
            <c:v>по области</c:v>
          </c:tx>
          <c:spPr>
            <a:ln w="25400">
              <a:solidFill>
                <a:srgbClr val="FF0000"/>
              </a:solidFill>
              <a:prstDash val="lgDash"/>
            </a:ln>
          </c:spPr>
          <c:marker>
            <c:symbol val="none"/>
          </c:marker>
          <c:cat>
            <c:strRef>
              <c:f>РУС!$S$5:$S$18</c:f>
              <c:strCache>
                <c:ptCount val="14"/>
                <c:pt idx="0">
                  <c:v>№ 1</c:v>
                </c:pt>
                <c:pt idx="1">
                  <c:v>№ 2</c:v>
                </c:pt>
                <c:pt idx="2">
                  <c:v>№ 3</c:v>
                </c:pt>
                <c:pt idx="3">
                  <c:v>№ 5</c:v>
                </c:pt>
                <c:pt idx="4">
                  <c:v>№ 6</c:v>
                </c:pt>
                <c:pt idx="5">
                  <c:v>№ 7</c:v>
                </c:pt>
                <c:pt idx="6">
                  <c:v>№ 8</c:v>
                </c:pt>
                <c:pt idx="7">
                  <c:v>№ 9</c:v>
                </c:pt>
                <c:pt idx="8">
                  <c:v>№ 10</c:v>
                </c:pt>
                <c:pt idx="9">
                  <c:v>№ 16</c:v>
                </c:pt>
                <c:pt idx="10">
                  <c:v>№ 18</c:v>
                </c:pt>
                <c:pt idx="11">
                  <c:v>№ 19</c:v>
                </c:pt>
                <c:pt idx="12">
                  <c:v>№ 23</c:v>
                </c:pt>
                <c:pt idx="13">
                  <c:v>ВШ</c:v>
                </c:pt>
              </c:strCache>
            </c:strRef>
          </c:cat>
          <c:val>
            <c:numRef>
              <c:f>МАТ_п!$AE$5:$AE$18</c:f>
              <c:numCache>
                <c:formatCode>0.0</c:formatCode>
                <c:ptCount val="14"/>
                <c:pt idx="0" formatCode="General">
                  <c:v>41.220000000000013</c:v>
                </c:pt>
                <c:pt idx="1">
                  <c:v>41.220000000000013</c:v>
                </c:pt>
                <c:pt idx="2">
                  <c:v>41.220000000000013</c:v>
                </c:pt>
                <c:pt idx="3">
                  <c:v>41.220000000000013</c:v>
                </c:pt>
                <c:pt idx="4">
                  <c:v>41.220000000000013</c:v>
                </c:pt>
                <c:pt idx="5">
                  <c:v>41.220000000000013</c:v>
                </c:pt>
                <c:pt idx="6">
                  <c:v>41.220000000000013</c:v>
                </c:pt>
                <c:pt idx="7">
                  <c:v>41.220000000000013</c:v>
                </c:pt>
                <c:pt idx="8">
                  <c:v>41.220000000000013</c:v>
                </c:pt>
                <c:pt idx="9">
                  <c:v>41.220000000000013</c:v>
                </c:pt>
                <c:pt idx="10">
                  <c:v>41.220000000000013</c:v>
                </c:pt>
                <c:pt idx="11">
                  <c:v>41.220000000000013</c:v>
                </c:pt>
                <c:pt idx="12">
                  <c:v>41.220000000000013</c:v>
                </c:pt>
                <c:pt idx="13">
                  <c:v>41.220000000000013</c:v>
                </c:pt>
              </c:numCache>
            </c:numRef>
          </c:val>
        </c:ser>
        <c:marker val="1"/>
        <c:axId val="56502528"/>
        <c:axId val="56516608"/>
      </c:lineChart>
      <c:catAx>
        <c:axId val="56502528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56516608"/>
        <c:crosses val="autoZero"/>
        <c:auto val="1"/>
        <c:lblAlgn val="ctr"/>
        <c:lblOffset val="100"/>
      </c:catAx>
      <c:valAx>
        <c:axId val="56516608"/>
        <c:scaling>
          <c:orientation val="minMax"/>
          <c:max val="100"/>
        </c:scaling>
        <c:axPos val="l"/>
        <c:numFmt formatCode="0" sourceLinked="0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56502528"/>
        <c:crosses val="autoZero"/>
        <c:crossBetween val="between"/>
        <c:majorUnit val="20"/>
      </c:valAx>
      <c:spPr>
        <a:solidFill>
          <a:srgbClr val="FFFF00"/>
        </a:solidFill>
      </c:spPr>
    </c:plotArea>
    <c:legend>
      <c:legendPos val="b"/>
      <c:layout/>
      <c:txPr>
        <a:bodyPr/>
        <a:lstStyle/>
        <a:p>
          <a:pPr>
            <a:defRPr sz="2800"/>
          </a:pPr>
          <a:endParaRPr lang="ru-RU"/>
        </a:p>
      </c:txPr>
    </c:legend>
    <c:plotVisOnly val="1"/>
    <c:dispBlanksAs val="gap"/>
  </c:chart>
  <c:spPr>
    <a:solidFill>
      <a:srgbClr val="66FFFF"/>
    </a:solidFill>
    <a:ln w="6350"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BF14F-4E97-496E-B4FA-2CAE9D622272}" type="datetimeFigureOut">
              <a:rPr lang="ru-RU" smtClean="0"/>
              <a:pPr/>
              <a:t>06.10.2015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D4C18-B511-4C68-A626-0B0F9E54AB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ристина.Кристина-ПК\Desktop\ose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714356"/>
            <a:ext cx="8215370" cy="2613033"/>
          </a:xfrm>
        </p:spPr>
        <p:txBody>
          <a:bodyPr>
            <a:normAutofit/>
          </a:bodyPr>
          <a:lstStyle/>
          <a:p>
            <a:r>
              <a:rPr lang="ru-RU" b="1" dirty="0" smtClean="0"/>
              <a:t>Результаты педагогической деятельности за 2011-2015годы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357562"/>
            <a:ext cx="4857784" cy="28575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учителя математики Александровой Ирины Александровны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МАОУ СОШ №3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П.ДВУРЕЧЕНСК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DSC07470.JPG"/>
          <p:cNvPicPr/>
          <p:nvPr/>
        </p:nvPicPr>
        <p:blipFill>
          <a:blip r:embed="rId3" cstate="print"/>
          <a:srcRect l="31361" t="15171" r="50454" b="45826"/>
          <a:stretch>
            <a:fillRect/>
          </a:stretch>
        </p:blipFill>
        <p:spPr>
          <a:xfrm rot="900000">
            <a:off x="6018362" y="3015477"/>
            <a:ext cx="2480738" cy="33730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Результаты ГИА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64305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РЕЗУЛЬТАТЫ ЕГЭ 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714488"/>
          <a:ext cx="8229600" cy="415672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43200"/>
                <a:gridCol w="2743200"/>
                <a:gridCol w="2743200"/>
              </a:tblGrid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УЧЕБНЫЙ ГОД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СРЕДНИЙ БАЛЛ ПО</a:t>
                      </a:r>
                    </a:p>
                    <a:p>
                      <a:pPr algn="ctr"/>
                      <a:r>
                        <a:rPr lang="ru-RU" sz="2400" dirty="0" smtClean="0"/>
                        <a:t>ШКОЛЕ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СРЕДНИЙ БАЛЛ ПО</a:t>
                      </a:r>
                    </a:p>
                    <a:p>
                      <a:pPr algn="ctr"/>
                      <a:r>
                        <a:rPr lang="ru-RU" sz="2400" dirty="0" smtClean="0"/>
                        <a:t>СГО</a:t>
                      </a:r>
                      <a:endParaRPr lang="ru-RU" sz="2400" b="1" dirty="0"/>
                    </a:p>
                  </a:txBody>
                  <a:tcPr/>
                </a:tc>
              </a:tr>
              <a:tr h="1347793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2013-2014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45,6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39,6</a:t>
                      </a:r>
                      <a:endParaRPr lang="ru-RU" sz="4400" dirty="0"/>
                    </a:p>
                  </a:txBody>
                  <a:tcPr/>
                </a:tc>
              </a:tr>
              <a:tr h="1347793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2014-2015</a:t>
                      </a:r>
                    </a:p>
                    <a:p>
                      <a:pPr algn="ctr"/>
                      <a:r>
                        <a:rPr lang="ru-RU" sz="3600" dirty="0" smtClean="0"/>
                        <a:t>базовый</a:t>
                      </a:r>
                    </a:p>
                    <a:p>
                      <a:pPr algn="ctr"/>
                      <a:r>
                        <a:rPr lang="ru-RU" sz="3600" dirty="0" smtClean="0"/>
                        <a:t>уровень 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4,5</a:t>
                      </a:r>
                      <a:endParaRPr lang="ru-RU" sz="4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4,23</a:t>
                      </a:r>
                      <a:endParaRPr lang="ru-RU" sz="4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14282" y="214290"/>
          <a:ext cx="8715436" cy="6429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85720" y="285728"/>
          <a:ext cx="8572560" cy="635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600078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Медалисты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2014 год</a:t>
            </a:r>
            <a:br>
              <a:rPr lang="ru-RU" sz="3600" b="1" dirty="0" smtClean="0"/>
            </a:br>
            <a:r>
              <a:rPr lang="ru-RU" sz="3600" b="1" dirty="0" smtClean="0"/>
              <a:t>Белоусова Анна </a:t>
            </a:r>
            <a:r>
              <a:rPr lang="ru-RU" sz="3600" b="1" dirty="0"/>
              <a:t>(золото</a:t>
            </a:r>
            <a:r>
              <a:rPr lang="ru-RU" sz="3600" b="1" dirty="0" smtClean="0"/>
              <a:t>) </a:t>
            </a:r>
            <a:br>
              <a:rPr lang="ru-RU" sz="3600" b="1" dirty="0" smtClean="0"/>
            </a:br>
            <a:r>
              <a:rPr lang="ru-RU" sz="3600" b="1" dirty="0" smtClean="0"/>
              <a:t>Тюменцева Алёна </a:t>
            </a:r>
            <a:r>
              <a:rPr lang="ru-RU" sz="3600" b="1" dirty="0"/>
              <a:t>(золото</a:t>
            </a:r>
            <a:r>
              <a:rPr lang="ru-RU" sz="3600" b="1" dirty="0" smtClean="0"/>
              <a:t>) </a:t>
            </a:r>
            <a:br>
              <a:rPr lang="ru-RU" sz="3600" b="1" dirty="0" smtClean="0"/>
            </a:br>
            <a:r>
              <a:rPr lang="ru-RU" sz="3600" b="1" dirty="0" smtClean="0"/>
              <a:t>2015 год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dirty="0" err="1" smtClean="0"/>
              <a:t>Блинова</a:t>
            </a:r>
            <a:r>
              <a:rPr lang="ru-RU" sz="3600" b="1" dirty="0" smtClean="0"/>
              <a:t> Вероника </a:t>
            </a:r>
            <a:r>
              <a:rPr lang="ru-RU" sz="3600" b="1" dirty="0"/>
              <a:t>(золото</a:t>
            </a:r>
            <a:r>
              <a:rPr lang="ru-RU" sz="3600" b="1" dirty="0" smtClean="0"/>
              <a:t>)</a:t>
            </a:r>
            <a:endParaRPr lang="ru-RU" sz="3600" dirty="0"/>
          </a:p>
        </p:txBody>
      </p:sp>
      <p:pic>
        <p:nvPicPr>
          <p:cNvPr id="3" name="Picture 2" descr="E:\09.10.12 Александрова\неделя математики 14-18.10.13\Александрова 14.10.13\DSCN6884.JPG"/>
          <p:cNvPicPr>
            <a:picLocks noChangeAspect="1" noChangeArrowheads="1"/>
          </p:cNvPicPr>
          <p:nvPr/>
        </p:nvPicPr>
        <p:blipFill>
          <a:blip r:embed="rId2" cstate="print"/>
          <a:srcRect l="50619" t="43391" r="36107" b="31106"/>
          <a:stretch>
            <a:fillRect/>
          </a:stretch>
        </p:blipFill>
        <p:spPr bwMode="auto">
          <a:xfrm>
            <a:off x="3500430" y="214290"/>
            <a:ext cx="2143140" cy="2766383"/>
          </a:xfrm>
          <a:prstGeom prst="rect">
            <a:avLst/>
          </a:prstGeom>
          <a:noFill/>
        </p:spPr>
      </p:pic>
      <p:pic>
        <p:nvPicPr>
          <p:cNvPr id="7" name="Picture 2" descr="E:\тюм3.jpg"/>
          <p:cNvPicPr>
            <a:picLocks noChangeAspect="1" noChangeArrowheads="1"/>
          </p:cNvPicPr>
          <p:nvPr/>
        </p:nvPicPr>
        <p:blipFill>
          <a:blip r:embed="rId3" cstate="print"/>
          <a:srcRect l="50782" t="17268" r="7892" b="47167"/>
          <a:stretch>
            <a:fillRect/>
          </a:stretch>
        </p:blipFill>
        <p:spPr bwMode="auto">
          <a:xfrm>
            <a:off x="6286512" y="214290"/>
            <a:ext cx="2214578" cy="2857520"/>
          </a:xfrm>
          <a:prstGeom prst="rect">
            <a:avLst/>
          </a:prstGeom>
          <a:noFill/>
        </p:spPr>
      </p:pic>
      <p:pic>
        <p:nvPicPr>
          <p:cNvPr id="6" name="Picture 2" descr="E:\тюм2.jpg"/>
          <p:cNvPicPr>
            <a:picLocks noChangeAspect="1" noChangeArrowheads="1"/>
          </p:cNvPicPr>
          <p:nvPr/>
        </p:nvPicPr>
        <p:blipFill>
          <a:blip r:embed="rId4" cstate="print"/>
          <a:srcRect l="29412" t="732" r="31764" b="69238"/>
          <a:stretch>
            <a:fillRect/>
          </a:stretch>
        </p:blipFill>
        <p:spPr bwMode="auto">
          <a:xfrm>
            <a:off x="500034" y="285728"/>
            <a:ext cx="2286016" cy="276130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6286536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rgbClr val="FF0000"/>
                </a:solidFill>
              </a:rPr>
              <a:t>             ДОСТИЖЕНИЯ УЧАЩИХСЯ</a:t>
            </a:r>
            <a:r>
              <a:rPr lang="ru-RU" sz="6700" b="1" dirty="0" smtClean="0">
                <a:solidFill>
                  <a:srgbClr val="FF0000"/>
                </a:solidFill>
              </a:rPr>
              <a:t> 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3600" b="1" dirty="0" smtClean="0"/>
              <a:t>Мои ученики принимают активное участие в школьных и районных турах олимпиады «Всероссийской олимпиады школьников»: </a:t>
            </a:r>
            <a:br>
              <a:rPr lang="ru-RU" sz="3600" b="1" dirty="0" smtClean="0"/>
            </a:br>
            <a:r>
              <a:rPr lang="ru-RU" sz="3600" b="1" i="1" dirty="0" smtClean="0"/>
              <a:t>2011</a:t>
            </a:r>
            <a:r>
              <a:rPr lang="ru-RU" sz="3600" b="1" dirty="0" smtClean="0"/>
              <a:t> -  победитель школьного тура Савушкина Наталья, ученица 9а класса, 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i="1" dirty="0" smtClean="0"/>
              <a:t>2012</a:t>
            </a:r>
            <a:r>
              <a:rPr lang="ru-RU" sz="3600" b="1" dirty="0" smtClean="0"/>
              <a:t> год победители -  </a:t>
            </a:r>
            <a:r>
              <a:rPr lang="ru-RU" sz="3600" b="1" dirty="0" err="1" smtClean="0"/>
              <a:t>Блинова</a:t>
            </a:r>
            <a:r>
              <a:rPr lang="ru-RU" sz="3600" b="1" dirty="0" smtClean="0"/>
              <a:t> Вероника, Бороздина Юлия, Лобанова Наталья, ученицы 9 класса  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i="1" dirty="0" smtClean="0"/>
              <a:t>2013</a:t>
            </a:r>
            <a:r>
              <a:rPr lang="ru-RU" sz="3600" b="1" dirty="0" smtClean="0"/>
              <a:t> год  победители ученицы 11 класса  Белоусова Анна, Вдовина Дарья и Мартинович Дарья 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6000784"/>
          </a:xfrm>
        </p:spPr>
        <p:txBody>
          <a:bodyPr>
            <a:noAutofit/>
          </a:bodyPr>
          <a:lstStyle/>
          <a:p>
            <a:pPr algn="l"/>
            <a:r>
              <a:rPr lang="ru-RU" sz="2800" b="1" i="1" dirty="0" smtClean="0"/>
              <a:t>2014 </a:t>
            </a:r>
            <a:r>
              <a:rPr lang="ru-RU" sz="2800" b="1" dirty="0" smtClean="0"/>
              <a:t>год призёр школьного тура</a:t>
            </a:r>
            <a:r>
              <a:rPr lang="en-US" sz="2800" b="1" dirty="0" smtClean="0"/>
              <a:t>-</a:t>
            </a:r>
            <a:r>
              <a:rPr lang="ru-RU" sz="2800" b="1" dirty="0" smtClean="0"/>
              <a:t> ученица 6б класса Тюменцева Александра</a:t>
            </a:r>
            <a:br>
              <a:rPr lang="ru-RU" sz="2800" b="1" dirty="0" smtClean="0"/>
            </a:br>
            <a:r>
              <a:rPr lang="ru-RU" sz="2800" b="1" i="1" dirty="0" smtClean="0"/>
              <a:t>2015 </a:t>
            </a:r>
            <a:r>
              <a:rPr lang="ru-RU" sz="2800" b="1" dirty="0" smtClean="0"/>
              <a:t>год призёры  - ученики 7 класса Ваулина Елизавета и Банных Даниил.</a:t>
            </a:r>
            <a:br>
              <a:rPr lang="ru-RU" sz="2800" b="1" dirty="0" smtClean="0"/>
            </a:br>
            <a:r>
              <a:rPr lang="ru-RU" sz="2800" b="1" i="1" dirty="0" smtClean="0"/>
              <a:t>2011</a:t>
            </a:r>
            <a:r>
              <a:rPr lang="ru-RU" sz="2800" b="1" dirty="0" smtClean="0"/>
              <a:t> год 6 учащихся приняли участие в заочной международной олимпиаде по математике, а Белоусова Анна стала участницей 2 тура.  </a:t>
            </a:r>
            <a:br>
              <a:rPr lang="ru-RU" sz="2800" b="1" dirty="0" smtClean="0"/>
            </a:br>
            <a:r>
              <a:rPr lang="ru-RU" sz="2800" b="1" i="1" dirty="0" smtClean="0"/>
              <a:t>2012</a:t>
            </a:r>
            <a:r>
              <a:rPr lang="ru-RU" sz="2800" b="1" dirty="0" smtClean="0"/>
              <a:t>год в общероссийском  конкурсе  «</a:t>
            </a:r>
            <a:r>
              <a:rPr lang="ru-RU" sz="2800" b="1" dirty="0" err="1" smtClean="0"/>
              <a:t>Мультитест</a:t>
            </a:r>
            <a:r>
              <a:rPr lang="ru-RU" sz="2800" b="1" dirty="0" smtClean="0"/>
              <a:t>» приняли участие 15 человек, 6 стали лауреатами.  </a:t>
            </a:r>
            <a:br>
              <a:rPr lang="ru-RU" sz="2800" b="1" dirty="0" smtClean="0"/>
            </a:br>
            <a:r>
              <a:rPr lang="ru-RU" sz="2800" b="1" i="1" dirty="0" smtClean="0"/>
              <a:t>2013</a:t>
            </a:r>
            <a:r>
              <a:rPr lang="ru-RU" sz="2800" b="1" dirty="0" smtClean="0"/>
              <a:t> год 6 учащихся приняли участие в общероссийском конкурсе  «</a:t>
            </a:r>
            <a:r>
              <a:rPr lang="ru-RU" sz="2800" b="1" dirty="0" err="1" smtClean="0"/>
              <a:t>Олимпус</a:t>
            </a:r>
            <a:r>
              <a:rPr lang="ru-RU" sz="2800" b="1" dirty="0" smtClean="0"/>
              <a:t>»,  двое стали лауреатами.  </a:t>
            </a:r>
            <a:endParaRPr lang="ru-RU" sz="3200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642942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600" b="1" dirty="0" smtClean="0"/>
              <a:t> 2013- 2014 учебный год  участие в общероссийском конкурсе «РЕБУС»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b="1" dirty="0" smtClean="0"/>
              <a:t> </a:t>
            </a:r>
            <a:r>
              <a:rPr lang="ru-RU" sz="3600" b="1" dirty="0" smtClean="0"/>
              <a:t>В 2014, 2015 годах в районном конкурсе «Математический марафон» в составе команды школы  принимали участие Старицына Светлана, Тюменцева Александра, Ваулина Елизавета. В 2014 году команда школы заняла 3 место, в 2015 году 2 место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Кристина.Кристина-ПК\Pictures\2015-09-20 4\4 001.jpg"/>
          <p:cNvPicPr>
            <a:picLocks noChangeAspect="1" noChangeArrowheads="1"/>
          </p:cNvPicPr>
          <p:nvPr/>
        </p:nvPicPr>
        <p:blipFill>
          <a:blip r:embed="rId2" cstate="print"/>
          <a:srcRect l="20592" t="19342" r="15573" b="12963"/>
          <a:stretch>
            <a:fillRect/>
          </a:stretch>
        </p:blipFill>
        <p:spPr bwMode="auto">
          <a:xfrm>
            <a:off x="213410" y="357166"/>
            <a:ext cx="8644869" cy="6215105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ристина.Кристина-ПК\Desktop\DSCN7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572560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09.10.12 Александрова\10 декабря\DSC01630.JPG"/>
          <p:cNvPicPr>
            <a:picLocks noChangeAspect="1" noChangeArrowheads="1"/>
          </p:cNvPicPr>
          <p:nvPr/>
        </p:nvPicPr>
        <p:blipFill>
          <a:blip r:embed="rId2" cstate="print"/>
          <a:srcRect l="11475" t="14345" r="4098" b="13987"/>
          <a:stretch>
            <a:fillRect/>
          </a:stretch>
        </p:blipFill>
        <p:spPr bwMode="auto">
          <a:xfrm>
            <a:off x="1000100" y="357166"/>
            <a:ext cx="7143800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ристина.Кристина-ПК\Desktop\DSCN7440.JPG"/>
          <p:cNvPicPr>
            <a:picLocks noGrp="1" noChangeAspect="1" noChangeArrowheads="1"/>
          </p:cNvPicPr>
          <p:nvPr/>
        </p:nvPicPr>
        <p:blipFill>
          <a:blip r:embed="rId2" cstate="print"/>
          <a:srcRect l="43393" t="14937" r="14981"/>
          <a:stretch>
            <a:fillRect/>
          </a:stretch>
        </p:blipFill>
        <p:spPr bwMode="auto">
          <a:xfrm>
            <a:off x="2143108" y="214290"/>
            <a:ext cx="5143536" cy="642942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        </a:t>
            </a:r>
            <a:r>
              <a:rPr lang="ru-RU" sz="4900" b="1" dirty="0" smtClean="0">
                <a:solidFill>
                  <a:srgbClr val="FF0000"/>
                </a:solidFill>
              </a:rPr>
              <a:t>Внеклассные мероприятия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en-US" b="1" dirty="0" smtClean="0"/>
              <a:t>2011</a:t>
            </a:r>
            <a:r>
              <a:rPr lang="ru-RU" b="1" dirty="0" smtClean="0"/>
              <a:t>г. «Своя игра» 7 класс</a:t>
            </a:r>
            <a:br>
              <a:rPr lang="ru-RU" b="1" dirty="0" smtClean="0"/>
            </a:br>
            <a:r>
              <a:rPr lang="ru-RU" b="1" dirty="0" smtClean="0"/>
              <a:t> «Турнир смекалистых» 8 класс </a:t>
            </a:r>
            <a:br>
              <a:rPr lang="ru-RU" b="1" dirty="0" smtClean="0"/>
            </a:br>
            <a:r>
              <a:rPr lang="ru-RU" b="1" dirty="0" smtClean="0"/>
              <a:t>2012г.«Математическое кафе «Эврика»»9-10 класс</a:t>
            </a:r>
            <a:br>
              <a:rPr lang="ru-RU" b="1" dirty="0" smtClean="0"/>
            </a:br>
            <a:r>
              <a:rPr lang="ru-RU" b="1" dirty="0" smtClean="0"/>
              <a:t>2013г.«Самый смышлёный» </a:t>
            </a:r>
            <a:br>
              <a:rPr lang="ru-RU" b="1" dirty="0" smtClean="0"/>
            </a:br>
            <a:r>
              <a:rPr lang="ru-RU" b="1" dirty="0" smtClean="0"/>
              <a:t>10-11 класс </a:t>
            </a:r>
            <a:br>
              <a:rPr lang="ru-RU" b="1" dirty="0" smtClean="0"/>
            </a:br>
            <a:r>
              <a:rPr lang="ru-RU" b="1" dirty="0" smtClean="0"/>
              <a:t>2014г.«Морской бой» 10-11 класс</a:t>
            </a:r>
            <a:br>
              <a:rPr lang="ru-RU" b="1" dirty="0" smtClean="0"/>
            </a:br>
            <a:r>
              <a:rPr lang="ru-RU" b="1" dirty="0" smtClean="0"/>
              <a:t>«Математические гонки» 6 класс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09.10.12 Александрова\неделя математики 14-18.10.13\Александрова 14.10.13\DSCN6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643998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ристина.Кристина-ПК\Desktop\ajnhh\09.10.12 Александрова\DSCN29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ристина.Кристина-ПК\Desktop\ajnhh\09.10.12 Александрова\DSCN29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429684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ристина.Кристина-ПК\Desktop\DSCN8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2560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ристина.Кристина-ПК\Desktop\DSCN8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572560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428604"/>
            <a:ext cx="850112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              МЕТОДИЧЕСКАЯ РАБОТА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 *Развитие познавательной активности</a:t>
            </a:r>
            <a:br>
              <a:rPr lang="ru-RU" sz="3600" b="1" dirty="0" smtClean="0"/>
            </a:br>
            <a:r>
              <a:rPr lang="ru-RU" sz="3600" b="1" dirty="0" smtClean="0"/>
              <a:t>               на уроках математики</a:t>
            </a:r>
            <a:br>
              <a:rPr lang="ru-RU" sz="3600" b="1" dirty="0" smtClean="0"/>
            </a:br>
            <a:r>
              <a:rPr lang="ru-RU" sz="3600" b="1" dirty="0" smtClean="0"/>
              <a:t>*Нетрадиционные формы организации </a:t>
            </a:r>
            <a:br>
              <a:rPr lang="ru-RU" sz="3600" b="1" dirty="0" smtClean="0"/>
            </a:br>
            <a:r>
              <a:rPr lang="ru-RU" sz="3600" b="1" dirty="0" smtClean="0"/>
              <a:t>    тематического контроля на уроках</a:t>
            </a:r>
            <a:br>
              <a:rPr lang="ru-RU" sz="3600" b="1" dirty="0" smtClean="0"/>
            </a:br>
            <a:r>
              <a:rPr lang="ru-RU" sz="3600" b="1" dirty="0" smtClean="0"/>
              <a:t>                      математики</a:t>
            </a:r>
            <a:br>
              <a:rPr lang="ru-RU" sz="3600" b="1" dirty="0" smtClean="0"/>
            </a:br>
            <a:r>
              <a:rPr lang="ru-RU" sz="3600" b="1" dirty="0" smtClean="0"/>
              <a:t>*Развитие мышления на уроках</a:t>
            </a:r>
            <a:br>
              <a:rPr lang="ru-RU" sz="3600" b="1" dirty="0" smtClean="0"/>
            </a:br>
            <a:r>
              <a:rPr lang="ru-RU" sz="3600" b="1" dirty="0" smtClean="0"/>
              <a:t>                      математики </a:t>
            </a:r>
            <a:br>
              <a:rPr lang="ru-RU" sz="3600" b="1" dirty="0" smtClean="0"/>
            </a:br>
            <a:r>
              <a:rPr lang="ru-RU" sz="3600" b="1" dirty="0" smtClean="0"/>
              <a:t>*Дифференцированное обучение на</a:t>
            </a:r>
            <a:br>
              <a:rPr lang="ru-RU" sz="3600" b="1" dirty="0" smtClean="0"/>
            </a:br>
            <a:r>
              <a:rPr lang="ru-RU" sz="3600" b="1" dirty="0" smtClean="0"/>
              <a:t>                   уроках математики</a:t>
            </a:r>
            <a:endParaRPr lang="ru-RU" sz="36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 smtClean="0"/>
              <a:t>Выступление </a:t>
            </a:r>
            <a:r>
              <a:rPr lang="ru-RU" sz="3200" dirty="0" smtClean="0"/>
              <a:t>на</a:t>
            </a:r>
            <a:r>
              <a:rPr lang="ru-RU" sz="3600" dirty="0" smtClean="0"/>
              <a:t> </a:t>
            </a:r>
            <a:r>
              <a:rPr lang="ru-RU" sz="3200" dirty="0" smtClean="0"/>
              <a:t>заседании </a:t>
            </a:r>
            <a:r>
              <a:rPr lang="ru-RU" sz="2800" dirty="0" smtClean="0"/>
              <a:t>педагогического совета в январе   2015 года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« Мотивация учения – основное условие успешного обучения школьников</a:t>
            </a:r>
            <a:r>
              <a:rPr lang="ru-RU" sz="3200" b="1" dirty="0" smtClean="0">
                <a:solidFill>
                  <a:srgbClr val="FF0000"/>
                </a:solidFill>
              </a:rPr>
              <a:t>»</a:t>
            </a:r>
            <a:endParaRPr lang="ru-RU" sz="28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5" name="Picture 2" descr="C:\Users\Кристина.Кристина-ПК\Desktop\DSCN92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133" r="10302"/>
          <a:stretch>
            <a:fillRect/>
          </a:stretch>
        </p:blipFill>
        <p:spPr bwMode="auto">
          <a:xfrm>
            <a:off x="4211960" y="692696"/>
            <a:ext cx="3816424" cy="530522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6000784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b="1" dirty="0" smtClean="0">
                <a:solidFill>
                  <a:srgbClr val="FF0000"/>
                </a:solidFill>
              </a:rPr>
              <a:t>             Открытые уроки </a:t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sz="4900" b="1" dirty="0" smtClean="0"/>
              <a:t>*</a:t>
            </a:r>
            <a:r>
              <a:rPr lang="ru-RU" b="1" dirty="0" smtClean="0"/>
              <a:t>Определение арифметической прогрессии. Формула </a:t>
            </a:r>
            <a:r>
              <a:rPr lang="ru-RU" b="1" dirty="0" err="1" smtClean="0"/>
              <a:t>п-члена</a:t>
            </a:r>
            <a:r>
              <a:rPr lang="ru-RU" b="1" dirty="0" smtClean="0"/>
              <a:t>  арифметической прогрессии</a:t>
            </a:r>
            <a:br>
              <a:rPr lang="ru-RU" b="1" dirty="0" smtClean="0"/>
            </a:br>
            <a:r>
              <a:rPr lang="ru-RU" b="1" dirty="0" smtClean="0"/>
              <a:t>                 9 класс </a:t>
            </a:r>
            <a:br>
              <a:rPr lang="ru-RU" b="1" dirty="0" smtClean="0"/>
            </a:br>
            <a:r>
              <a:rPr lang="ru-RU" b="1" dirty="0" smtClean="0"/>
              <a:t>*Умножение натуральных чисел </a:t>
            </a:r>
            <a:br>
              <a:rPr lang="ru-RU" b="1" dirty="0" smtClean="0"/>
            </a:br>
            <a:r>
              <a:rPr lang="ru-RU" b="1" dirty="0" smtClean="0"/>
              <a:t>                  5 класс </a:t>
            </a:r>
            <a:br>
              <a:rPr lang="ru-RU" b="1" dirty="0" smtClean="0"/>
            </a:br>
            <a:r>
              <a:rPr lang="ru-RU" b="1" dirty="0" smtClean="0"/>
              <a:t>*Координаты на прямой 6 класс</a:t>
            </a:r>
            <a:br>
              <a:rPr lang="ru-RU" b="1" dirty="0" smtClean="0"/>
            </a:br>
            <a:r>
              <a:rPr lang="ru-RU" b="1" dirty="0" smtClean="0"/>
              <a:t>*Угол между прямыми </a:t>
            </a:r>
            <a:br>
              <a:rPr lang="ru-RU" b="1" dirty="0" smtClean="0"/>
            </a:br>
            <a:r>
              <a:rPr lang="ru-RU" b="1" dirty="0" smtClean="0"/>
              <a:t>       в пространстве 11 класс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6000784"/>
          </a:xfrm>
        </p:spPr>
        <p:txBody>
          <a:bodyPr>
            <a:noAutofit/>
          </a:bodyPr>
          <a:lstStyle/>
          <a:p>
            <a:pPr algn="l"/>
            <a:r>
              <a:rPr lang="ru-RU" sz="3200" b="1" i="1" dirty="0" smtClean="0">
                <a:solidFill>
                  <a:srgbClr val="FF0000"/>
                </a:solidFill>
              </a:rPr>
              <a:t>         </a:t>
            </a:r>
            <a:r>
              <a:rPr lang="ru-RU" sz="3600" b="1" i="1" dirty="0" smtClean="0">
                <a:solidFill>
                  <a:srgbClr val="FF0000"/>
                </a:solidFill>
              </a:rPr>
              <a:t>Основные задачи обучения 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                      математике </a:t>
            </a:r>
            <a:r>
              <a:rPr lang="ru-RU" sz="2000" b="1" i="1" dirty="0" smtClean="0">
                <a:solidFill>
                  <a:srgbClr val="FF0000"/>
                </a:solidFill>
              </a:rPr>
              <a:t/>
            </a:r>
            <a:br>
              <a:rPr lang="ru-RU" sz="2000" b="1" i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*</a:t>
            </a:r>
            <a:r>
              <a:rPr lang="ru-RU" sz="2400" b="1" dirty="0" smtClean="0"/>
              <a:t>дать обучающимся качественное образование по математике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FF0000"/>
                </a:solidFill>
              </a:rPr>
              <a:t>*</a:t>
            </a:r>
            <a:r>
              <a:rPr lang="ru-RU" sz="2400" b="1" dirty="0" smtClean="0"/>
              <a:t>раскрыть математические способности, интеллектуальный, творческий и нравственный потенциал каждого обучаемого, прививая навыки самостоятельной работы с ориентацией на дальнейшее обучение в различных учебных заведениях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FF0000"/>
                </a:solidFill>
              </a:rPr>
              <a:t>*</a:t>
            </a:r>
            <a:r>
              <a:rPr lang="ru-RU" sz="2400" b="1" dirty="0" smtClean="0"/>
              <a:t>совершенствовать формы организации учебной деятельности, развивать и укреплять интерес к математике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FF0000"/>
                </a:solidFill>
              </a:rPr>
              <a:t>*</a:t>
            </a:r>
            <a:r>
              <a:rPr lang="ru-RU" sz="2400" b="1" dirty="0" smtClean="0"/>
              <a:t>использовать новые образовательные технологии, эффективные методики обучения</a:t>
            </a:r>
            <a:endParaRPr lang="ru-RU" sz="24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09.10.12 Александрова\10 декабря\DSC016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89659"/>
            <a:ext cx="8501122" cy="607868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09.10.12 Александрова\10 декабря\DSC016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89659"/>
            <a:ext cx="8572560" cy="607868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ристина.Кристина-ПК\Desktop\ajnhh\разное\свидетельство Александрова.jpg"/>
          <p:cNvPicPr>
            <a:picLocks noChangeAspect="1" noChangeArrowheads="1"/>
          </p:cNvPicPr>
          <p:nvPr/>
        </p:nvPicPr>
        <p:blipFill>
          <a:blip r:embed="rId2" cstate="print"/>
          <a:srcRect l="5952" r="4762"/>
          <a:stretch>
            <a:fillRect/>
          </a:stretch>
        </p:blipFill>
        <p:spPr bwMode="auto">
          <a:xfrm>
            <a:off x="251520" y="980728"/>
            <a:ext cx="3131840" cy="4255258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t="7717" r="14635" b="5471"/>
          <a:stretch>
            <a:fillRect/>
          </a:stretch>
        </p:blipFill>
        <p:spPr bwMode="auto">
          <a:xfrm>
            <a:off x="3476650" y="1484784"/>
            <a:ext cx="552450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              ПОВЫШЕНИЕ КВАЛИФИКАЦИИ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600" dirty="0" smtClean="0"/>
              <a:t>*</a:t>
            </a:r>
            <a:r>
              <a:rPr lang="ru-RU" sz="3100" b="1" dirty="0" smtClean="0"/>
              <a:t>2011г.   ИРО «Элементы теории вероятностей в школьном курсе математики», 6 часов</a:t>
            </a:r>
            <a:br>
              <a:rPr lang="ru-RU" sz="3100" b="1" dirty="0" smtClean="0"/>
            </a:br>
            <a:r>
              <a:rPr lang="ru-RU" sz="3600" b="1" dirty="0" smtClean="0"/>
              <a:t>*</a:t>
            </a:r>
            <a:r>
              <a:rPr lang="ru-RU" sz="3100" b="1" dirty="0" smtClean="0"/>
              <a:t>2012г.    ИРО «Обучение </a:t>
            </a:r>
            <a:r>
              <a:rPr lang="ru-RU" sz="3100" b="1" dirty="0" err="1" smtClean="0"/>
              <a:t>тьюторов</a:t>
            </a:r>
            <a:r>
              <a:rPr lang="ru-RU" sz="3100" b="1" dirty="0" smtClean="0"/>
              <a:t>  для подготовки педагогов к проведению государственной (итоговой) аттестации (ГИА-9) в новой форме по математике» в объёме 108 часов</a:t>
            </a:r>
            <a:br>
              <a:rPr lang="ru-RU" sz="3100" b="1" dirty="0" smtClean="0"/>
            </a:br>
            <a:r>
              <a:rPr lang="ru-RU" sz="3600" b="1" dirty="0" smtClean="0"/>
              <a:t>*</a:t>
            </a:r>
            <a:r>
              <a:rPr lang="ru-RU" sz="3100" b="1" dirty="0" smtClean="0"/>
              <a:t>2012г.  ИРО «Содержательные и структурные особенности УМК «алгебра и начала математического анализа» для 10 и 11 классов под редакцией Ю.М.Колягина», 6 часов 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6000784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/>
              <a:t>*</a:t>
            </a:r>
            <a:r>
              <a:rPr lang="ru-RU" sz="2800" b="1" dirty="0" smtClean="0"/>
              <a:t>2013г  ИРО «Реализация Федерального государственного стандарта основного общего образования в обучении математике» в объеме 120 часов</a:t>
            </a:r>
            <a:br>
              <a:rPr lang="ru-RU" sz="2800" b="1" dirty="0" smtClean="0"/>
            </a:br>
            <a:r>
              <a:rPr lang="ru-RU" sz="3600" b="1" dirty="0" smtClean="0"/>
              <a:t>*</a:t>
            </a:r>
            <a:r>
              <a:rPr lang="ru-RU" sz="2800" b="1" dirty="0" smtClean="0"/>
              <a:t>2014г    ИРО  «Подготовка организаторов единого государственного экзамена и основного государственного экзамена» Модуль №1 для организаторов в ППЭ, ассистентов для участников ЕГЭ, ОГЭ с ОВЗ» в объёме 20 часов</a:t>
            </a:r>
            <a:br>
              <a:rPr lang="ru-RU" sz="2800" b="1" dirty="0" smtClean="0"/>
            </a:br>
            <a:r>
              <a:rPr lang="ru-RU" sz="3600" b="1" dirty="0" smtClean="0"/>
              <a:t>*</a:t>
            </a:r>
            <a:r>
              <a:rPr lang="ru-RU" sz="2800" b="1" dirty="0" smtClean="0"/>
              <a:t>2015г  «Методика подготовки выпускников к ЕГЭ и ОГЭ по геометрии», 6 часов</a:t>
            </a:r>
            <a:endParaRPr lang="ru-RU" sz="28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6072222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                           НАГРАДЫ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 smtClean="0"/>
              <a:t>*Почетная </a:t>
            </a:r>
            <a:r>
              <a:rPr lang="ru-RU" sz="2700" b="1" dirty="0"/>
              <a:t>грамота Министерства образования и науки Российской Федерации </a:t>
            </a:r>
            <a:r>
              <a:rPr lang="ru-RU" sz="2700" b="1" dirty="0" smtClean="0"/>
              <a:t>2011г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/>
              <a:t> </a:t>
            </a:r>
            <a:r>
              <a:rPr lang="ru-RU" sz="2700" b="1" dirty="0" smtClean="0"/>
              <a:t>*С </a:t>
            </a:r>
            <a:r>
              <a:rPr lang="ru-RU" sz="2700" b="1" dirty="0"/>
              <a:t>2012 года Ветеран труда Свердловской области, с 2013 года Ветеран труда Российской </a:t>
            </a:r>
            <a:r>
              <a:rPr lang="ru-RU" sz="2700" b="1" dirty="0" smtClean="0"/>
              <a:t>Федерации 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 smtClean="0"/>
              <a:t>*Почётная </a:t>
            </a:r>
            <a:r>
              <a:rPr lang="ru-RU" sz="2700" b="1" dirty="0"/>
              <a:t>грамота МКОУ «Организационно-методический центр» </a:t>
            </a:r>
            <a:r>
              <a:rPr lang="ru-RU" sz="2700" b="1" dirty="0" smtClean="0"/>
              <a:t>2014г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 smtClean="0"/>
              <a:t>*Благодарственное </a:t>
            </a:r>
            <a:r>
              <a:rPr lang="ru-RU" sz="2700" b="1" dirty="0"/>
              <a:t>письмо МКОУ «Организационно-методический центр» 2015 </a:t>
            </a:r>
            <a:r>
              <a:rPr lang="ru-RU" sz="2700" b="1" dirty="0" smtClean="0"/>
              <a:t>г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 smtClean="0"/>
              <a:t>*Почётная </a:t>
            </a:r>
            <a:r>
              <a:rPr lang="ru-RU" sz="2700" b="1" dirty="0"/>
              <a:t>грамота МОУ «Средняя общеобразовательная школа №3» 2011г.,2012г., 2013г</a:t>
            </a:r>
            <a:r>
              <a:rPr lang="ru-RU" sz="2700" b="1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ристина.Кристина-ПК\Pictures\2015-09-20 6\6 001.jpg"/>
          <p:cNvPicPr>
            <a:picLocks noChangeAspect="1" noChangeArrowheads="1"/>
          </p:cNvPicPr>
          <p:nvPr/>
        </p:nvPicPr>
        <p:blipFill>
          <a:blip r:embed="rId2" cstate="print"/>
          <a:srcRect l="12182" t="-622" r="613" b="1619"/>
          <a:stretch>
            <a:fillRect/>
          </a:stretch>
        </p:blipFill>
        <p:spPr bwMode="auto">
          <a:xfrm>
            <a:off x="4572000" y="214290"/>
            <a:ext cx="4357718" cy="6357982"/>
          </a:xfrm>
          <a:prstGeom prst="rect">
            <a:avLst/>
          </a:prstGeom>
          <a:noFill/>
        </p:spPr>
      </p:pic>
      <p:pic>
        <p:nvPicPr>
          <p:cNvPr id="1027" name="Picture 3" descr="C:\Users\Кристина.Кристина-ПК\Pictures\2015-09-20 9\9 001.jpg"/>
          <p:cNvPicPr>
            <a:picLocks noChangeAspect="1" noChangeArrowheads="1"/>
          </p:cNvPicPr>
          <p:nvPr/>
        </p:nvPicPr>
        <p:blipFill>
          <a:blip r:embed="rId3" cstate="print"/>
          <a:srcRect l="9884" t="5208" r="5586" b="8333"/>
          <a:stretch>
            <a:fillRect/>
          </a:stretch>
        </p:blipFill>
        <p:spPr bwMode="auto">
          <a:xfrm>
            <a:off x="214282" y="214290"/>
            <a:ext cx="4000528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ристина.Кристина-ПК\Pictures\2015-09-20 7\7 001.jpg"/>
          <p:cNvPicPr>
            <a:picLocks noChangeAspect="1" noChangeArrowheads="1"/>
          </p:cNvPicPr>
          <p:nvPr/>
        </p:nvPicPr>
        <p:blipFill>
          <a:blip r:embed="rId2" cstate="print"/>
          <a:srcRect l="2721" t="3125" r="9884" b="4166"/>
          <a:stretch>
            <a:fillRect/>
          </a:stretch>
        </p:blipFill>
        <p:spPr bwMode="auto">
          <a:xfrm>
            <a:off x="4572000" y="285728"/>
            <a:ext cx="4357718" cy="6357982"/>
          </a:xfrm>
          <a:prstGeom prst="rect">
            <a:avLst/>
          </a:prstGeom>
          <a:noFill/>
        </p:spPr>
      </p:pic>
      <p:pic>
        <p:nvPicPr>
          <p:cNvPr id="2051" name="Picture 3" descr="C:\Users\Кристина.Кристина-ПК\Pictures\2015-09-20 8\8 001.jpg"/>
          <p:cNvPicPr>
            <a:picLocks noChangeAspect="1" noChangeArrowheads="1"/>
          </p:cNvPicPr>
          <p:nvPr/>
        </p:nvPicPr>
        <p:blipFill>
          <a:blip r:embed="rId3" cstate="print"/>
          <a:srcRect l="9885" r="4153" b="3125"/>
          <a:stretch>
            <a:fillRect/>
          </a:stretch>
        </p:blipFill>
        <p:spPr bwMode="auto">
          <a:xfrm>
            <a:off x="214282" y="285728"/>
            <a:ext cx="4286248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Совершенствование образовательной среды как условие развития логического и критического мышления обучающихся на уроках математики в соответствии с требованиями ФГОС 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/>
              <a:t>Спасибо за внимание</a:t>
            </a:r>
            <a:endParaRPr lang="ru-RU" b="1" i="1" dirty="0"/>
          </a:p>
        </p:txBody>
      </p:sp>
      <p:pic>
        <p:nvPicPr>
          <p:cNvPr id="3" name="Рисунок 2" descr="http://www.solnet.ee/gallery/pic/osen/s203.jpg"/>
          <p:cNvPicPr>
            <a:picLocks/>
          </p:cNvPicPr>
          <p:nvPr/>
        </p:nvPicPr>
        <p:blipFill>
          <a:blip r:embed="rId2" cstate="print"/>
          <a:srcRect l="7186" t="1515" r="9790" b="1515"/>
          <a:stretch>
            <a:fillRect/>
          </a:stretch>
        </p:blipFill>
        <p:spPr bwMode="auto">
          <a:xfrm>
            <a:off x="1000100" y="142852"/>
            <a:ext cx="742955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643998" cy="6000784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FF0000"/>
                </a:solidFill>
              </a:rPr>
              <a:t>         </a:t>
            </a:r>
            <a:r>
              <a:rPr lang="ru-RU" b="1" dirty="0" smtClean="0">
                <a:solidFill>
                  <a:srgbClr val="FF0000"/>
                </a:solidFill>
              </a:rPr>
              <a:t>Нормативные документы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*Конвенция о правах ребёнка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200" b="1" dirty="0"/>
              <a:t>*</a:t>
            </a:r>
            <a:r>
              <a:rPr lang="ru-RU" sz="3200" b="1" dirty="0" smtClean="0"/>
              <a:t>Закон </a:t>
            </a:r>
            <a:r>
              <a:rPr lang="ru-RU" sz="3200" b="1" dirty="0"/>
              <a:t>«Об образовании РФ</a:t>
            </a:r>
            <a:r>
              <a:rPr lang="ru-RU" sz="3200" b="1" dirty="0" smtClean="0"/>
              <a:t>»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 </a:t>
            </a:r>
            <a:r>
              <a:rPr lang="ru-RU" sz="3200" b="1" dirty="0" smtClean="0"/>
              <a:t>*Образовательный </a:t>
            </a:r>
            <a:r>
              <a:rPr lang="ru-RU" sz="3200" b="1" dirty="0"/>
              <a:t>стандарт образования по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   математике</a:t>
            </a:r>
            <a:br>
              <a:rPr lang="ru-RU" sz="3200" b="1" dirty="0" smtClean="0"/>
            </a:br>
            <a:r>
              <a:rPr lang="ru-RU" sz="3200" b="1" dirty="0" smtClean="0"/>
              <a:t> *ФГОС ООО второго поколения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 </a:t>
            </a:r>
            <a:r>
              <a:rPr lang="ru-RU" sz="3200" b="1" dirty="0" smtClean="0"/>
              <a:t>*Примерная </a:t>
            </a:r>
            <a:r>
              <a:rPr lang="ru-RU" sz="3200" b="1" dirty="0"/>
              <a:t>программа по </a:t>
            </a:r>
            <a:r>
              <a:rPr lang="ru-RU" sz="3200" b="1" dirty="0" smtClean="0"/>
              <a:t>математике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 </a:t>
            </a:r>
            <a:r>
              <a:rPr lang="ru-RU" sz="3200" b="1" dirty="0" smtClean="0"/>
              <a:t>*Учебный </a:t>
            </a:r>
            <a:r>
              <a:rPr lang="ru-RU" sz="3200" b="1" dirty="0"/>
              <a:t>план </a:t>
            </a:r>
            <a:r>
              <a:rPr lang="ru-RU" sz="3200" b="1" dirty="0" smtClean="0"/>
              <a:t>школы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 </a:t>
            </a:r>
            <a:r>
              <a:rPr lang="ru-RU" sz="3200" b="1" dirty="0" smtClean="0"/>
              <a:t>*Федеральный </a:t>
            </a:r>
            <a:r>
              <a:rPr lang="ru-RU" sz="3200" b="1" dirty="0"/>
              <a:t>перечень </a:t>
            </a:r>
            <a:r>
              <a:rPr lang="ru-RU" sz="3200" b="1" dirty="0" smtClean="0"/>
              <a:t>учебников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 </a:t>
            </a:r>
            <a:r>
              <a:rPr lang="ru-RU" sz="3200" b="1" dirty="0" smtClean="0"/>
              <a:t>*Рабочие </a:t>
            </a:r>
            <a:r>
              <a:rPr lang="ru-RU" sz="3200" b="1" dirty="0"/>
              <a:t>учебные </a:t>
            </a:r>
            <a:r>
              <a:rPr lang="ru-RU" sz="3200" b="1" dirty="0" smtClean="0"/>
              <a:t>программы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 </a:t>
            </a:r>
            <a:r>
              <a:rPr lang="ru-RU" sz="3200" b="1" dirty="0" smtClean="0"/>
              <a:t>*Тематическое </a:t>
            </a:r>
            <a:r>
              <a:rPr lang="ru-RU" sz="3200" b="1" dirty="0"/>
              <a:t>и поурочное </a:t>
            </a:r>
            <a:r>
              <a:rPr lang="ru-RU" sz="3200" b="1" dirty="0" smtClean="0"/>
              <a:t>планирование</a:t>
            </a:r>
            <a:endParaRPr lang="ru-RU" sz="36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6143660"/>
          </a:xfrm>
        </p:spPr>
        <p:txBody>
          <a:bodyPr>
            <a:normAutofit/>
          </a:bodyPr>
          <a:lstStyle/>
          <a:p>
            <a:pPr algn="l"/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           </a:t>
            </a:r>
            <a:r>
              <a:rPr lang="ru-RU" b="1" dirty="0" smtClean="0">
                <a:solidFill>
                  <a:srgbClr val="FF0000"/>
                </a:solidFill>
              </a:rPr>
              <a:t>Ключевые </a:t>
            </a:r>
            <a:r>
              <a:rPr lang="ru-RU" b="1" dirty="0">
                <a:solidFill>
                  <a:srgbClr val="FF0000"/>
                </a:solidFill>
              </a:rPr>
              <a:t>компетенции 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                  учеников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6000" dirty="0" smtClean="0"/>
              <a:t>*</a:t>
            </a:r>
            <a:r>
              <a:rPr lang="ru-RU" sz="4900" b="1" i="1" dirty="0" smtClean="0"/>
              <a:t>учебно-познавательные </a:t>
            </a:r>
            <a:r>
              <a:rPr lang="ru-RU" dirty="0"/>
              <a:t/>
            </a:r>
            <a:br>
              <a:rPr lang="ru-RU" dirty="0"/>
            </a:br>
            <a:r>
              <a:rPr lang="ru-RU" sz="6000" dirty="0" smtClean="0"/>
              <a:t>*</a:t>
            </a:r>
            <a:r>
              <a:rPr lang="ru-RU" sz="4900" b="1" i="1" dirty="0" smtClean="0"/>
              <a:t>информационные </a:t>
            </a:r>
            <a:r>
              <a:rPr lang="ru-RU" dirty="0"/>
              <a:t/>
            </a:r>
            <a:br>
              <a:rPr lang="ru-RU" dirty="0"/>
            </a:br>
            <a:r>
              <a:rPr lang="ru-RU" sz="6000" dirty="0" smtClean="0"/>
              <a:t>*</a:t>
            </a:r>
            <a:r>
              <a:rPr lang="ru-RU" sz="4900" b="1" i="1" dirty="0" smtClean="0"/>
              <a:t>коммуникативные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r>
              <a:rPr lang="ru-RU" b="1" dirty="0" smtClean="0"/>
              <a:t>Дифференцированное </a:t>
            </a:r>
            <a:r>
              <a:rPr lang="ru-RU" b="1" dirty="0"/>
              <a:t>обучение как одно из направлений личностно-ориентированного подхода к процессу обучения и </a:t>
            </a:r>
            <a:r>
              <a:rPr lang="ru-RU" b="1" dirty="0" smtClean="0"/>
              <a:t>воспитания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>
                <a:solidFill>
                  <a:srgbClr val="FF0000"/>
                </a:solidFill>
              </a:rPr>
              <a:t/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ПРИЁМЫ ПОСТАНОВКИ ПРОБЛЕМНОЙ СИТУАЦИИ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3100" b="1" dirty="0" smtClean="0"/>
              <a:t>*Подведение учащихся </a:t>
            </a:r>
            <a:r>
              <a:rPr lang="ru-RU" sz="3100" b="1" dirty="0" smtClean="0"/>
              <a:t>к противоречию и </a:t>
            </a:r>
            <a:r>
              <a:rPr lang="ru-RU" sz="3100" b="1" dirty="0" smtClean="0"/>
              <a:t>предложение самим </a:t>
            </a:r>
            <a:r>
              <a:rPr lang="ru-RU" sz="3100" b="1" dirty="0" smtClean="0"/>
              <a:t>найти способ его </a:t>
            </a:r>
            <a:r>
              <a:rPr lang="ru-RU" sz="3100" b="1" dirty="0" smtClean="0"/>
              <a:t>разрешения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*При </a:t>
            </a:r>
            <a:r>
              <a:rPr lang="ru-RU" sz="3100" b="1" dirty="0" smtClean="0"/>
              <a:t>ответе на один и тот же вопрос  </a:t>
            </a:r>
            <a:r>
              <a:rPr lang="ru-RU" sz="3100" b="1" dirty="0" smtClean="0"/>
              <a:t>рассмотрение разных точек </a:t>
            </a:r>
            <a:r>
              <a:rPr lang="ru-RU" sz="3100" b="1" dirty="0" smtClean="0"/>
              <a:t>зрения, обсуждая и доказывая </a:t>
            </a:r>
            <a:r>
              <a:rPr lang="ru-RU" sz="3100" b="1" dirty="0" smtClean="0"/>
              <a:t>их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*Побуждение учащихся </a:t>
            </a:r>
            <a:r>
              <a:rPr lang="ru-RU" sz="3100" b="1" dirty="0" smtClean="0"/>
              <a:t>делать сравнения, обобщения, выводы из ситуации, сопоставлять </a:t>
            </a:r>
            <a:r>
              <a:rPr lang="ru-RU" sz="3100" b="1" dirty="0" smtClean="0"/>
              <a:t>факты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*Совместное составление вопросов (на </a:t>
            </a:r>
            <a:r>
              <a:rPr lang="ru-RU" sz="3100" b="1" dirty="0" smtClean="0"/>
              <a:t>обобщение, </a:t>
            </a:r>
            <a:r>
              <a:rPr lang="ru-RU" sz="3100" b="1" dirty="0" smtClean="0"/>
              <a:t>обоснование, </a:t>
            </a:r>
            <a:r>
              <a:rPr lang="ru-RU" sz="3100" b="1" dirty="0" smtClean="0"/>
              <a:t>конкретизацию, логику рассуждения</a:t>
            </a:r>
            <a:r>
              <a:rPr lang="ru-RU" sz="3100" b="1" dirty="0" smtClean="0"/>
              <a:t>)</a:t>
            </a:r>
            <a:r>
              <a:rPr lang="ru-RU" sz="4900" b="1" dirty="0" smtClean="0"/>
              <a:t/>
            </a:r>
            <a:br>
              <a:rPr lang="ru-RU" sz="4900" b="1" dirty="0" smtClean="0"/>
            </a:br>
            <a:r>
              <a:rPr lang="ru-RU" sz="4000" b="1" dirty="0" smtClean="0"/>
              <a:t>*</a:t>
            </a:r>
            <a:r>
              <a:rPr lang="ru-RU" sz="3600" b="1" dirty="0" smtClean="0"/>
              <a:t>Постановка</a:t>
            </a:r>
            <a:r>
              <a:rPr lang="ru-RU" sz="4000" b="1" dirty="0" smtClean="0"/>
              <a:t> </a:t>
            </a:r>
            <a:r>
              <a:rPr lang="ru-RU" sz="3100" b="1" dirty="0" smtClean="0"/>
              <a:t>перед </a:t>
            </a:r>
            <a:r>
              <a:rPr lang="ru-RU" sz="3100" b="1" dirty="0" smtClean="0"/>
              <a:t>учащимися </a:t>
            </a:r>
            <a:r>
              <a:rPr lang="ru-RU" sz="3100" b="1" dirty="0" smtClean="0"/>
              <a:t>проблемных задач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pPr lvl="0" algn="l"/>
            <a:r>
              <a:rPr lang="ru-RU" sz="3100" dirty="0" smtClean="0">
                <a:solidFill>
                  <a:srgbClr val="FF0000"/>
                </a:solidFill>
              </a:rPr>
              <a:t>                ПОЛОЖИТЕЛЬНЫЕ МОМЕНТЫ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*Повышение мотивации учащихся </a:t>
            </a:r>
            <a:r>
              <a:rPr lang="ru-RU" sz="3100" dirty="0" smtClean="0"/>
              <a:t>к изучению </a:t>
            </a:r>
            <a:r>
              <a:rPr lang="ru-RU" sz="3100" dirty="0" smtClean="0"/>
              <a:t>математики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*Мотивация ученика </a:t>
            </a:r>
            <a:r>
              <a:rPr lang="ru-RU" sz="3100" dirty="0" smtClean="0"/>
              <a:t>к активной учебной </a:t>
            </a:r>
            <a:r>
              <a:rPr lang="ru-RU" sz="3100" dirty="0" smtClean="0"/>
              <a:t>деятельности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*Формирование большинства </a:t>
            </a:r>
            <a:r>
              <a:rPr lang="ru-RU" sz="3100" dirty="0" smtClean="0"/>
              <a:t>учебных навыков, вплоть до </a:t>
            </a:r>
            <a:r>
              <a:rPr lang="ru-RU" sz="3100" dirty="0" smtClean="0"/>
              <a:t>творческих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*Организация учебной  деятельности ученика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*Создание благоприятного психологического климата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*Развитие самостоятельности в </a:t>
            </a:r>
            <a:r>
              <a:rPr lang="ru-RU" sz="3100" dirty="0" smtClean="0"/>
              <a:t>нахождении способов решений учебных </a:t>
            </a:r>
            <a:r>
              <a:rPr lang="ru-RU" sz="3100" dirty="0" smtClean="0"/>
              <a:t>задач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*Повышение качества обучения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Качество образования</a:t>
            </a:r>
            <a:endParaRPr lang="ru-RU" sz="5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00174"/>
          <a:ext cx="8229600" cy="500636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28850"/>
                <a:gridCol w="3157550"/>
                <a:gridCol w="2743200"/>
              </a:tblGrid>
              <a:tr h="809631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Учебный год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Качество образования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Средний балл</a:t>
                      </a:r>
                      <a:endParaRPr lang="ru-RU" sz="3200" b="1" dirty="0"/>
                    </a:p>
                  </a:txBody>
                  <a:tcPr/>
                </a:tc>
              </a:tr>
              <a:tr h="809631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2010-2011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45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3,5</a:t>
                      </a:r>
                      <a:endParaRPr lang="ru-RU" sz="4000" dirty="0"/>
                    </a:p>
                  </a:txBody>
                  <a:tcPr/>
                </a:tc>
              </a:tr>
              <a:tr h="809631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2011-2012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45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3,5</a:t>
                      </a:r>
                      <a:endParaRPr lang="ru-RU" sz="4000" dirty="0"/>
                    </a:p>
                  </a:txBody>
                  <a:tcPr/>
                </a:tc>
              </a:tr>
              <a:tr h="809631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2012-2013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45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3,6</a:t>
                      </a:r>
                      <a:endParaRPr lang="ru-RU" sz="4000" dirty="0"/>
                    </a:p>
                  </a:txBody>
                  <a:tcPr/>
                </a:tc>
              </a:tr>
              <a:tr h="809631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2013-2014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65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3,7</a:t>
                      </a:r>
                      <a:endParaRPr lang="ru-RU" sz="4000" dirty="0"/>
                    </a:p>
                  </a:txBody>
                  <a:tcPr/>
                </a:tc>
              </a:tr>
              <a:tr h="48102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2014-2015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69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3,9</a:t>
                      </a:r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</TotalTime>
  <Words>192</Words>
  <Application>Microsoft Office PowerPoint</Application>
  <PresentationFormat>Экран (4:3)</PresentationFormat>
  <Paragraphs>68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Результаты педагогической деятельности за 2011-2015годы</vt:lpstr>
      <vt:lpstr>Слайд 2</vt:lpstr>
      <vt:lpstr>         Основные задачи обучения                        математике  *дать обучающимся качественное образование по математике *раскрыть математические способности, интеллектуальный, творческий и нравственный потенциал каждого обучаемого, прививая навыки самостоятельной работы с ориентацией на дальнейшее обучение в различных учебных заведениях *совершенствовать формы организации учебной деятельности, развивать и укреплять интерес к математике *использовать новые образовательные технологии, эффективные методики обучения</vt:lpstr>
      <vt:lpstr>         Нормативные документы *Конвенция о правах ребёнка  *Закон «Об образовании РФ»  *Образовательный стандарт образования по     математике  *ФГОС ООО второго поколения  *Примерная программа по математике  *Учебный план школы  *Федеральный перечень учебников  *Рабочие учебные программы  *Тематическое и поурочное планирование</vt:lpstr>
      <vt:lpstr>            Ключевые компетенции                      учеников *учебно-познавательные  *информационные  *коммуникативные  </vt:lpstr>
      <vt:lpstr>Дифференцированное обучение как одно из направлений личностно-ориентированного подхода к процессу обучения и воспитания</vt:lpstr>
      <vt:lpstr> ПРИЁМЫ ПОСТАНОВКИ ПРОБЛЕМНОЙ СИТУАЦИИ  *Подведение учащихся к противоречию и предложение самим найти способ его разрешения *При ответе на один и тот же вопрос  рассмотрение разных точек зрения, обсуждая и доказывая их *Побуждение учащихся делать сравнения, обобщения, выводы из ситуации, сопоставлять факты *Совместное составление вопросов (на обобщение, обоснование, конкретизацию, логику рассуждения) *Постановка перед учащимися проблемных задач </vt:lpstr>
      <vt:lpstr>                ПОЛОЖИТЕЛЬНЫЕ МОМЕНТЫ *Повышение мотивации учащихся к изучению математики *Мотивация ученика к активной учебной деятельности *Формирование большинства учебных навыков, вплоть до творческих *Организация учебной  деятельности ученика *Создание благоприятного психологического климата *Развитие самостоятельности в нахождении способов решений учебных задач *Повышение качества обучения </vt:lpstr>
      <vt:lpstr>Качество образования</vt:lpstr>
      <vt:lpstr>Результаты ГИА</vt:lpstr>
      <vt:lpstr>РЕЗУЛЬТАТЫ ЕГЭ </vt:lpstr>
      <vt:lpstr>Слайд 12</vt:lpstr>
      <vt:lpstr>Слайд 13</vt:lpstr>
      <vt:lpstr>    Медалисты  2014 год Белоусова Анна (золото)  Тюменцева Алёна (золото)  2015 год  Блинова Вероника (золото)</vt:lpstr>
      <vt:lpstr>             ДОСТИЖЕНИЯ УЧАЩИХСЯ  Мои ученики принимают активное участие в школьных и районных турах олимпиады «Всероссийской олимпиады школьников»:  2011 -  победитель школьного тура Савушкина Наталья, ученица 9а класса,   2012 год победители -  Блинова Вероника, Бороздина Юлия, Лобанова Наталья, ученицы 9 класса    2013 год  победители ученицы 11 класса  Белоусова Анна, Вдовина Дарья и Мартинович Дарья  </vt:lpstr>
      <vt:lpstr>2014 год призёр школьного тура- ученица 6б класса Тюменцева Александра 2015 год призёры  - ученики 7 класса Ваулина Елизавета и Банных Даниил. 2011 год 6 учащихся приняли участие в заочной международной олимпиаде по математике, а Белоусова Анна стала участницей 2 тура.   2012год в общероссийском  конкурсе  «Мультитест» приняли участие 15 человек, 6 стали лауреатами.   2013 год 6 учащихся приняли участие в общероссийском конкурсе  «Олимпус»,  двое стали лауреатами.  </vt:lpstr>
      <vt:lpstr>  2013- 2014 учебный год  участие в общероссийском конкурсе «РЕБУС»  В 2014, 2015 годах в районном конкурсе «Математический марафон» в составе команды школы  принимали участие Старицына Светлана, Тюменцева Александра, Ваулина Елизавета. В 2014 году команда школы заняла 3 место, в 2015 году 2 место </vt:lpstr>
      <vt:lpstr>Слайд 18</vt:lpstr>
      <vt:lpstr>Слайд 19</vt:lpstr>
      <vt:lpstr>Слайд 20</vt:lpstr>
      <vt:lpstr>        Внеклассные мероприятия 2011г. «Своя игра» 7 класс  «Турнир смекалистых» 8 класс  2012г.«Математическое кафе «Эврика»»9-10 класс 2013г.«Самый смышлёный»  10-11 класс  2014г.«Морской бой» 10-11 класс «Математические гонки» 6 класс</vt:lpstr>
      <vt:lpstr>Слайд 22</vt:lpstr>
      <vt:lpstr>Слайд 23</vt:lpstr>
      <vt:lpstr>Слайд 24</vt:lpstr>
      <vt:lpstr>Слайд 25</vt:lpstr>
      <vt:lpstr>Слайд 26</vt:lpstr>
      <vt:lpstr> </vt:lpstr>
      <vt:lpstr>Слайд 28</vt:lpstr>
      <vt:lpstr>             Открытые уроки  *Определение арифметической прогрессии. Формула п-члена  арифметической прогрессии                  9 класс  *Умножение натуральных чисел                    5 класс  *Координаты на прямой 6 класс *Угол между прямыми         в пространстве 11 класс</vt:lpstr>
      <vt:lpstr>Слайд 30</vt:lpstr>
      <vt:lpstr>Слайд 31</vt:lpstr>
      <vt:lpstr>Слайд 32</vt:lpstr>
      <vt:lpstr>              ПОВЫШЕНИЕ КВАЛИФИКАЦИИ *2011г.   ИРО «Элементы теории вероятностей в школьном курсе математики», 6 часов *2012г.    ИРО «Обучение тьюторов  для подготовки педагогов к проведению государственной (итоговой) аттестации (ГИА-9) в новой форме по математике» в объёме 108 часов *2012г.  ИРО «Содержательные и структурные особенности УМК «алгебра и начала математического анализа» для 10 и 11 классов под редакцией Ю.М.Колягина», 6 часов  </vt:lpstr>
      <vt:lpstr>*2013г  ИРО «Реализация Федерального государственного стандарта основного общего образования в обучении математике» в объеме 120 часов *2014г    ИРО  «Подготовка организаторов единого государственного экзамена и основного государственного экзамена» Модуль №1 для организаторов в ППЭ, ассистентов для участников ЕГЭ, ОГЭ с ОВЗ» в объёме 20 часов *2015г  «Методика подготовки выпускников к ЕГЭ и ОГЭ по геометрии», 6 часов</vt:lpstr>
      <vt:lpstr>                           НАГРАДЫ *Почетная грамота Министерства образования и науки Российской Федерации 2011г  *С 2012 года Ветеран труда Свердловской области, с 2013 года Ветеран труда Российской Федерации  *Почётная грамота МКОУ «Организационно-методический центр» 2014г *Благодарственное письмо МКОУ «Организационно-методический центр» 2015 г *Почётная грамота МОУ «Средняя общеобразовательная школа №3» 2011г.,2012г., 2013г. </vt:lpstr>
      <vt:lpstr>Слайд 36</vt:lpstr>
      <vt:lpstr>Слайд 37</vt:lpstr>
      <vt:lpstr>Совершенствование образовательной среды как условие развития логического и критического мышления обучающихся на уроках математики в соответствии с требованиями ФГОС </vt:lpstr>
      <vt:lpstr>        Спасибо за внимание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педагогической деятельности за 2011-2015годы</dc:title>
  <dc:creator>Black.User</dc:creator>
  <cp:lastModifiedBy>Пользователь Windows</cp:lastModifiedBy>
  <cp:revision>70</cp:revision>
  <dcterms:created xsi:type="dcterms:W3CDTF">2015-09-20T03:38:50Z</dcterms:created>
  <dcterms:modified xsi:type="dcterms:W3CDTF">2015-10-06T08:10:37Z</dcterms:modified>
</cp:coreProperties>
</file>