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66" r:id="rId2"/>
    <p:sldId id="267" r:id="rId3"/>
    <p:sldId id="269" r:id="rId4"/>
    <p:sldId id="270" r:id="rId5"/>
    <p:sldId id="271" r:id="rId6"/>
    <p:sldId id="268" r:id="rId7"/>
    <p:sldId id="265" r:id="rId8"/>
    <p:sldId id="27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D8D8"/>
    <a:srgbClr val="05790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A14C5-7EC2-4945-8F94-0B402D35878E}" type="datetimeFigureOut">
              <a:rPr lang="ru-RU"/>
              <a:pPr>
                <a:defRPr/>
              </a:pPr>
              <a:t>11.12.2017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1EEE8-64CE-40B4-8D30-CC7E7BB8E9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DFE9E-D2A8-4F5E-A656-6D2E63BDEC3B}" type="datetimeFigureOut">
              <a:rPr lang="ru-RU"/>
              <a:pPr>
                <a:defRPr/>
              </a:pPr>
              <a:t>11.12.2017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13536-FDAA-41E8-AAF4-E3CC0F6A85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1751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9D1CD9-ED2E-4300-BC44-38D3C6AC50BF}" type="datetimeFigureOut">
              <a:rPr lang="ru-RU"/>
              <a:pPr>
                <a:defRPr/>
              </a:pPr>
              <a:t>11.12.2017</a:t>
            </a:fld>
            <a:endParaRPr lang="ru-RU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FB1169-49B8-43F8-BDE1-312C7D0865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600" b="1" smtClean="0">
                <a:latin typeface="Calibri" pitchFamily="34" charset="0"/>
              </a:rPr>
              <a:t>РОДИТЕЛИ, ЭТО ВАЖНО!</a:t>
            </a:r>
            <a:r>
              <a:rPr lang="ru-RU" sz="4600" smtClean="0">
                <a:latin typeface="Calibri" pitchFamily="34" charset="0"/>
              </a:rPr>
              <a:t/>
            </a:r>
            <a:br>
              <a:rPr lang="ru-RU" sz="4600" smtClean="0">
                <a:latin typeface="Calibri" pitchFamily="34" charset="0"/>
              </a:rPr>
            </a:br>
            <a:endParaRPr lang="ru-RU" sz="4600" smtClean="0">
              <a:latin typeface="Calibri" pitchFamily="34" charset="0"/>
            </a:endParaRPr>
          </a:p>
        </p:txBody>
      </p:sp>
      <p:sp>
        <p:nvSpPr>
          <p:cNvPr id="2355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Если у вашего ребенка есть хоть один из этих признаков: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СИСТЕМНО: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упадок общего физического состояния;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Трудности концентрации внимания, рассеянность;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Апатия, отсутствие интереса к учебе;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Нарушение сна;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Резкие перепады настроения;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Появляются тайны, новые знакомые, сленг.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600" smtClean="0">
                <a:latin typeface="Calibri" pitchFamily="34" charset="0"/>
              </a:rPr>
              <a:t>ПЕРИОДИЧЕСКИ ПОВТОРЯЮЩИЕСЯ: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Кашель;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Частое потребление жидкости;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Мутный либо покрасневший белок глаз;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Нарушение координации, дефект речи, заторможенность;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 Бледность, учащенный пульс;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- Приступы неудержимого смеха.</a:t>
            </a:r>
          </a:p>
          <a:p>
            <a:pPr>
              <a:lnSpc>
                <a:spcPct val="90000"/>
              </a:lnSpc>
            </a:pPr>
            <a:r>
              <a:rPr lang="ru-RU" smtClean="0">
                <a:latin typeface="Constantia" pitchFamily="18" charset="0"/>
              </a:rPr>
              <a:t>Или вы дома обнаружили: порошок, похожий на соду; пластиковую бутылку с дыркой или разные трубочки.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600" b="1" smtClean="0">
                <a:latin typeface="Calibri" pitchFamily="34" charset="0"/>
              </a:rPr>
              <a:t>ЧЕГО НЕЛЬЗЯ ДЕЛАТЬ!</a:t>
            </a:r>
            <a:r>
              <a:rPr lang="ru-RU" sz="4600" smtClean="0">
                <a:latin typeface="Calibri" pitchFamily="34" charset="0"/>
              </a:rPr>
              <a:t/>
            </a:r>
            <a:br>
              <a:rPr lang="ru-RU" sz="4600" smtClean="0">
                <a:latin typeface="Calibri" pitchFamily="34" charset="0"/>
              </a:rPr>
            </a:br>
            <a:endParaRPr lang="ru-RU" sz="4600" smtClean="0">
              <a:latin typeface="Calibri" pitchFamily="34" charset="0"/>
            </a:endParaRPr>
          </a:p>
        </p:txBody>
      </p:sp>
      <p:sp>
        <p:nvSpPr>
          <p:cNvPr id="2662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mtClean="0">
                <a:latin typeface="Constantia" pitchFamily="18" charset="0"/>
              </a:rPr>
              <a:t>- Ругать или наказывать ребенка, когда он в состоянии алкогольного или наркотического опьянения;</a:t>
            </a:r>
          </a:p>
          <a:p>
            <a:r>
              <a:rPr lang="ru-RU" smtClean="0">
                <a:latin typeface="Constantia" pitchFamily="18" charset="0"/>
              </a:rPr>
              <a:t>- Унижать ребенка, демонстративно обыскивать его карманы, обнюхивая, осматривая его;</a:t>
            </a:r>
          </a:p>
          <a:p>
            <a:r>
              <a:rPr lang="ru-RU" smtClean="0">
                <a:latin typeface="Constantia" pitchFamily="18" charset="0"/>
              </a:rPr>
              <a:t>- «Срывать» на ребенке накопившееся раздражение;</a:t>
            </a:r>
          </a:p>
          <a:p>
            <a:r>
              <a:rPr lang="ru-RU" smtClean="0">
                <a:latin typeface="Constantia" pitchFamily="18" charset="0"/>
              </a:rPr>
              <a:t>- Отчаиваться, решив, что все кончено, - безнадежных случаев не бывает.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600" b="1" smtClean="0">
                <a:latin typeface="Calibri" pitchFamily="34" charset="0"/>
              </a:rPr>
              <a:t>ЧТО ДЕЛАТЬ И КТО МОЖЕТ ПОМОЧЬ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mtClean="0">
                <a:latin typeface="Constantia" pitchFamily="18" charset="0"/>
              </a:rPr>
              <a:t>ПРИ НАЛИЧИИ ХОТЯ БЫ ОДНОГО ИЗ ПРИЗНАКОВ, ПЕРЕЧИСЛЕННЫХ НИЖЕ, НЕОБХОДИМО ВЫЗВАТЬ «СКОРУЮ ПОМОЩЬ»!</a:t>
            </a:r>
          </a:p>
          <a:p>
            <a:r>
              <a:rPr lang="ru-RU" smtClean="0">
                <a:latin typeface="Constantia" pitchFamily="18" charset="0"/>
              </a:rPr>
              <a:t>- Уровень сознания снижен (потеря сознания);</a:t>
            </a:r>
          </a:p>
          <a:p>
            <a:r>
              <a:rPr lang="ru-RU" smtClean="0">
                <a:latin typeface="Constantia" pitchFamily="18" charset="0"/>
              </a:rPr>
              <a:t>- Боль в груди по типу стенокардической (давящая, сжимающая);</a:t>
            </a:r>
          </a:p>
          <a:p>
            <a:r>
              <a:rPr lang="ru-RU" smtClean="0">
                <a:latin typeface="Constantia" pitchFamily="18" charset="0"/>
              </a:rPr>
              <a:t>- Судорожные припадки по типу эпилептических, или однократный судорожный припадок;</a:t>
            </a:r>
          </a:p>
          <a:p>
            <a:r>
              <a:rPr lang="ru-RU" smtClean="0">
                <a:latin typeface="Constantia" pitchFamily="18" charset="0"/>
              </a:rPr>
              <a:t>- Температура тела более 40 при однократном измерении;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>
              <a:latin typeface="Calibri" pitchFamily="34" charset="0"/>
            </a:endParaRPr>
          </a:p>
        </p:txBody>
      </p:sp>
      <p:sp>
        <p:nvSpPr>
          <p:cNvPr id="28674" name="Rectangle 7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mtClean="0">
                <a:latin typeface="Constantia" pitchFamily="18" charset="0"/>
              </a:rPr>
              <a:t>- Частота сердечных сокращений, превышающая 140 сокращений в минуту на протяжении 15 минут и более;</a:t>
            </a:r>
          </a:p>
          <a:p>
            <a:r>
              <a:rPr lang="ru-RU" smtClean="0">
                <a:latin typeface="Constantia" pitchFamily="18" charset="0"/>
              </a:rPr>
              <a:t>- Артериальное давление: систолическое менее 90 или более 180, диастолическое более 110 при повторных измерениях с интервалом в 5-10 минут;</a:t>
            </a:r>
          </a:p>
          <a:p>
            <a:r>
              <a:rPr lang="ru-RU" smtClean="0">
                <a:latin typeface="Constantia" pitchFamily="18" charset="0"/>
              </a:rPr>
              <a:t>- Спутанность сознания, агрессивное поведение, не проходящее в течении 15 минут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4600" smtClean="0">
                <a:latin typeface="Calibri" pitchFamily="34" charset="0"/>
              </a:rPr>
              <a:t>Велика вероятность, что ваш ребенок познакомился с </a:t>
            </a:r>
            <a:r>
              <a:rPr lang="ru-RU" sz="4600" b="1" smtClean="0">
                <a:latin typeface="Calibri" pitchFamily="34" charset="0"/>
              </a:rPr>
              <a:t>НАРКОТИКАМИ.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dirty="0" smtClean="0">
              <a:latin typeface="Constantia" pitchFamily="18" charset="0"/>
            </a:endParaRPr>
          </a:p>
          <a:p>
            <a:endParaRPr lang="ru-RU" dirty="0" smtClean="0">
              <a:latin typeface="Constantia" pitchFamily="18" charset="0"/>
            </a:endParaRPr>
          </a:p>
          <a:p>
            <a:r>
              <a:rPr lang="ru-RU" dirty="0" smtClean="0">
                <a:latin typeface="Constantia" pitchFamily="18" charset="0"/>
              </a:rPr>
              <a:t>ЕСЛИ УГРОЗЫ ЖИЗНИ НЕТ</a:t>
            </a:r>
          </a:p>
          <a:p>
            <a:r>
              <a:rPr lang="ru-RU" dirty="0" smtClean="0">
                <a:latin typeface="Constantia" pitchFamily="18" charset="0"/>
              </a:rPr>
              <a:t>Обратиться к </a:t>
            </a:r>
            <a:r>
              <a:rPr lang="ru-RU" dirty="0" err="1" smtClean="0">
                <a:latin typeface="Constantia" pitchFamily="18" charset="0"/>
              </a:rPr>
              <a:t>врачу-наркоголу</a:t>
            </a:r>
            <a:endParaRPr lang="ru-RU" dirty="0" smtClean="0">
              <a:latin typeface="Constantia" pitchFamily="18" charset="0"/>
            </a:endParaRPr>
          </a:p>
          <a:p>
            <a:r>
              <a:rPr lang="ru-RU" smtClean="0">
                <a:latin typeface="Constantia" pitchFamily="18" charset="0"/>
              </a:rPr>
              <a:t>Информационно-консультационная линия :        </a:t>
            </a:r>
            <a:r>
              <a:rPr lang="ru-RU" smtClean="0">
                <a:latin typeface="Constantia" pitchFamily="18" charset="0"/>
              </a:rPr>
              <a:t>  </a:t>
            </a:r>
            <a:r>
              <a:rPr lang="ru-RU" sz="3200" smtClean="0">
                <a:latin typeface="Constantia" pitchFamily="18" charset="0"/>
              </a:rPr>
              <a:t>8-922-202-10-10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6227" y="1566317"/>
            <a:ext cx="7786064" cy="172819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smtClean="0">
                <a:solidFill>
                  <a:srgbClr val="FFC000"/>
                </a:solidFill>
              </a:rPr>
              <a:t>СПАСИБО ЗА ВНИАНИЕ!</a:t>
            </a:r>
            <a:endParaRPr lang="ru-RU" sz="400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>
              <a:latin typeface="Calibri" pitchFamily="34" charset="0"/>
            </a:endParaRPr>
          </a:p>
        </p:txBody>
      </p:sp>
      <p:sp>
        <p:nvSpPr>
          <p:cNvPr id="3277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366</TotalTime>
  <Words>313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РОДИТЕЛИ, ЭТО ВАЖНО! </vt:lpstr>
      <vt:lpstr>ПЕРИОДИЧЕСКИ ПОВТОРЯЮЩИЕСЯ:</vt:lpstr>
      <vt:lpstr>ЧЕГО НЕЛЬЗЯ ДЕЛАТЬ! </vt:lpstr>
      <vt:lpstr>ЧТО ДЕЛАТЬ И КТО МОЖЕТ ПОМОЧЬ</vt:lpstr>
      <vt:lpstr>Слайд 5</vt:lpstr>
      <vt:lpstr>Велика вероятность, что ваш ребенок познакомился с НАРКОТИКАМИ.</vt:lpstr>
      <vt:lpstr>СПАСИБО ЗА ВНИАНИЕ!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Сквозная схема реабилитации в РЦ «Альтернатива»  </dc:title>
  <dc:creator>Admin</dc:creator>
  <cp:lastModifiedBy>Пользователь</cp:lastModifiedBy>
  <cp:revision>23</cp:revision>
  <dcterms:created xsi:type="dcterms:W3CDTF">2015-06-21T12:27:35Z</dcterms:created>
  <dcterms:modified xsi:type="dcterms:W3CDTF">2017-12-11T11:15:11Z</dcterms:modified>
</cp:coreProperties>
</file>