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97" r:id="rId5"/>
    <p:sldId id="294" r:id="rId6"/>
    <p:sldId id="302" r:id="rId7"/>
    <p:sldId id="293" r:id="rId8"/>
    <p:sldId id="303" r:id="rId9"/>
    <p:sldId id="296" r:id="rId10"/>
    <p:sldId id="305" r:id="rId11"/>
    <p:sldId id="307" r:id="rId12"/>
    <p:sldId id="306" r:id="rId13"/>
    <p:sldId id="308" r:id="rId14"/>
    <p:sldId id="309" r:id="rId15"/>
    <p:sldId id="310" r:id="rId16"/>
    <p:sldId id="295" r:id="rId17"/>
    <p:sldId id="298" r:id="rId18"/>
    <p:sldId id="300" r:id="rId19"/>
    <p:sldId id="30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/>
                </a:solidFill>
              </a:rPr>
              <a:pPr/>
              <a:t>18.11.2015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0993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/>
                </a:solidFill>
              </a:rPr>
              <a:pPr/>
              <a:t>18.11.2015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1282E"/>
                </a:solidFill>
              </a:rPr>
              <a:pPr/>
              <a:t>‹#›</a:t>
            </a:fld>
            <a:endParaRPr lang="ru-RU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5958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/>
                </a:solidFill>
              </a:rPr>
              <a:pPr/>
              <a:t>18.11.2015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1282E"/>
                </a:solidFill>
              </a:rPr>
              <a:pPr/>
              <a:t>‹#›</a:t>
            </a:fld>
            <a:endParaRPr lang="ru-RU">
              <a:solidFill>
                <a:srgbClr val="D1282E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105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/>
                </a:solidFill>
              </a:rPr>
              <a:pPr/>
              <a:t>18.11.2015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1282E"/>
                </a:solidFill>
              </a:rPr>
              <a:pPr/>
              <a:t>‹#›</a:t>
            </a:fld>
            <a:endParaRPr lang="ru-RU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463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/>
                </a:solidFill>
              </a:rPr>
              <a:pPr/>
              <a:t>18.11.2015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1282E"/>
                </a:solidFill>
              </a:rPr>
              <a:pPr/>
              <a:t>‹#›</a:t>
            </a:fld>
            <a:endParaRPr lang="ru-RU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0196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/>
                </a:solidFill>
              </a:rPr>
              <a:pPr/>
              <a:t>18.11.2015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1282E"/>
                </a:solidFill>
              </a:rPr>
              <a:pPr/>
              <a:t>‹#›</a:t>
            </a:fld>
            <a:endParaRPr lang="ru-RU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5406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/>
                </a:solidFill>
              </a:rPr>
              <a:pPr/>
              <a:t>18.11.2015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1282E"/>
                </a:solidFill>
              </a:rPr>
              <a:pPr/>
              <a:t>‹#›</a:t>
            </a:fld>
            <a:endParaRPr lang="ru-RU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7674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/>
                </a:solidFill>
              </a:rPr>
              <a:pPr/>
              <a:t>18.11.2015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1282E"/>
                </a:solidFill>
              </a:rPr>
              <a:pPr/>
              <a:t>‹#›</a:t>
            </a:fld>
            <a:endParaRPr lang="ru-RU">
              <a:solidFill>
                <a:srgbClr val="D1282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1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/>
                </a:solidFill>
              </a:rPr>
              <a:pPr/>
              <a:t>18.11.2015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3269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/>
                </a:solidFill>
              </a:rPr>
              <a:pPr/>
              <a:t>18.11.2015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1282E"/>
                </a:solidFill>
              </a:rPr>
              <a:pPr/>
              <a:t>‹#›</a:t>
            </a:fld>
            <a:endParaRPr lang="ru-RU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6971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/>
                </a:solidFill>
              </a:rPr>
              <a:pPr/>
              <a:t>18.11.2015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1282E"/>
                </a:solidFill>
              </a:rPr>
              <a:pPr/>
              <a:t>‹#›</a:t>
            </a:fld>
            <a:endParaRPr lang="ru-RU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4022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/>
                </a:solidFill>
              </a:rPr>
              <a:pPr/>
              <a:t>18.11.2015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8457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/>
                </a:solidFill>
              </a:rPr>
              <a:pPr/>
              <a:t>18.11.2015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1282E"/>
                </a:solidFill>
              </a:rPr>
              <a:pPr/>
              <a:t>‹#›</a:t>
            </a:fld>
            <a:endParaRPr lang="ru-RU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6000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/>
                </a:solidFill>
              </a:rPr>
              <a:pPr/>
              <a:t>18.11.2015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1282E"/>
                </a:solidFill>
              </a:rPr>
              <a:pPr/>
              <a:t>‹#›</a:t>
            </a:fld>
            <a:endParaRPr lang="ru-RU">
              <a:solidFill>
                <a:srgbClr val="D1282E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6073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/>
                </a:solidFill>
              </a:rPr>
              <a:pPr/>
              <a:t>18.11.2015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1282E"/>
                </a:solidFill>
              </a:rPr>
              <a:pPr/>
              <a:t>‹#›</a:t>
            </a:fld>
            <a:endParaRPr lang="ru-RU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5835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/>
                </a:solidFill>
              </a:rPr>
              <a:pPr/>
              <a:t>18.11.2015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1282E"/>
                </a:solidFill>
              </a:rPr>
              <a:pPr/>
              <a:t>‹#›</a:t>
            </a:fld>
            <a:endParaRPr lang="ru-RU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9600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/>
                </a:solidFill>
              </a:rPr>
              <a:pPr/>
              <a:t>18.11.2015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1282E"/>
                </a:solidFill>
              </a:rPr>
              <a:pPr/>
              <a:t>‹#›</a:t>
            </a:fld>
            <a:endParaRPr lang="ru-RU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5820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/>
                </a:solidFill>
              </a:rPr>
              <a:pPr/>
              <a:t>18.11.2015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1282E"/>
                </a:solidFill>
              </a:rPr>
              <a:pPr/>
              <a:t>‹#›</a:t>
            </a:fld>
            <a:endParaRPr lang="ru-RU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48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/>
                </a:solidFill>
              </a:rPr>
              <a:pPr/>
              <a:t>18.11.2015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1282E"/>
                </a:solidFill>
              </a:rPr>
              <a:pPr/>
              <a:t>‹#›</a:t>
            </a:fld>
            <a:endParaRPr lang="ru-RU">
              <a:solidFill>
                <a:srgbClr val="D1282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339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/>
                </a:solidFill>
              </a:rPr>
              <a:pPr/>
              <a:t>18.11.2015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6933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/>
                </a:solidFill>
              </a:rPr>
              <a:pPr/>
              <a:t>18.11.2015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1282E"/>
                </a:solidFill>
              </a:rPr>
              <a:pPr/>
              <a:t>‹#›</a:t>
            </a:fld>
            <a:endParaRPr lang="ru-RU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9263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/>
                </a:solidFill>
              </a:rPr>
              <a:pPr/>
              <a:t>18.11.2015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1282E"/>
                </a:solidFill>
              </a:rPr>
              <a:pPr/>
              <a:t>‹#›</a:t>
            </a:fld>
            <a:endParaRPr lang="ru-RU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1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00000"/>
                </a:solidFill>
              </a:rPr>
              <a:pPr/>
              <a:t>18.11.2015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D1282E"/>
                </a:solidFill>
              </a:rPr>
              <a:pPr/>
              <a:t>‹#›</a:t>
            </a:fld>
            <a:endParaRPr lang="ru-RU">
              <a:solidFill>
                <a:srgbClr val="D1282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024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00000"/>
                </a:solidFill>
              </a:rPr>
              <a:pPr/>
              <a:t>18.11.2015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D1282E"/>
                </a:solidFill>
              </a:rPr>
              <a:pPr/>
              <a:t>‹#›</a:t>
            </a:fld>
            <a:endParaRPr lang="ru-RU">
              <a:solidFill>
                <a:srgbClr val="D1282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349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terlado.ru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496944" cy="259228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Роль </a:t>
            </a:r>
            <a:r>
              <a:rPr lang="ru-RU" dirty="0">
                <a:solidFill>
                  <a:schemeClr val="tx1"/>
                </a:solidFill>
              </a:rPr>
              <a:t>сотрудников учреждений </a:t>
            </a:r>
            <a:r>
              <a:rPr lang="ru-RU" dirty="0" smtClean="0">
                <a:solidFill>
                  <a:schemeClr val="tx1"/>
                </a:solidFill>
              </a:rPr>
              <a:t>образования </a:t>
            </a:r>
            <a:r>
              <a:rPr lang="ru-RU" dirty="0">
                <a:solidFill>
                  <a:schemeClr val="tx1"/>
                </a:solidFill>
              </a:rPr>
              <a:t>в </a:t>
            </a:r>
            <a:r>
              <a:rPr lang="ru-RU" dirty="0" smtClean="0">
                <a:solidFill>
                  <a:schemeClr val="tx1"/>
                </a:solidFill>
              </a:rPr>
              <a:t>профилактике жестокого обращения в отношении детей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18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3789040"/>
            <a:ext cx="77048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200" dirty="0">
                <a:ea typeface="+mj-ea"/>
                <a:cs typeface="+mj-cs"/>
              </a:rPr>
              <a:t>Руководитель реабилитационного отдела ГБОУ СО «Центр психолого-педагогической реабилитации и коррекции «Ладо»</a:t>
            </a:r>
            <a:br>
              <a:rPr lang="ru-RU" sz="2200" dirty="0">
                <a:ea typeface="+mj-ea"/>
                <a:cs typeface="+mj-cs"/>
              </a:rPr>
            </a:br>
            <a:r>
              <a:rPr lang="ru-RU" sz="2200" dirty="0" smtClean="0">
                <a:ea typeface="+mj-ea"/>
                <a:cs typeface="+mj-cs"/>
              </a:rPr>
              <a:t>Ирина Андреевна </a:t>
            </a:r>
            <a:r>
              <a:rPr lang="ru-RU" sz="2200" dirty="0" err="1" smtClean="0">
                <a:ea typeface="+mj-ea"/>
                <a:cs typeface="+mj-cs"/>
              </a:rPr>
              <a:t>Стенникова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1115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683994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Последствия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буллинга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64704"/>
            <a:ext cx="8568952" cy="6093296"/>
          </a:xfrm>
        </p:spPr>
        <p:txBody>
          <a:bodyPr numCol="2"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ru-RU" sz="8400" u="sng" dirty="0" smtClean="0">
                <a:latin typeface="Times New Roman" pitchFamily="18" charset="0"/>
                <a:cs typeface="Times New Roman" pitchFamily="18" charset="0"/>
              </a:rPr>
              <a:t>Для жертвы: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8400" b="0" dirty="0" smtClean="0">
                <a:latin typeface="Times New Roman" pitchFamily="18" charset="0"/>
                <a:cs typeface="Times New Roman" pitchFamily="18" charset="0"/>
              </a:rPr>
              <a:t>Коммуникативные проблемы,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8400" b="0" dirty="0" smtClean="0">
                <a:latin typeface="Times New Roman" pitchFamily="18" charset="0"/>
                <a:cs typeface="Times New Roman" pitchFamily="18" charset="0"/>
              </a:rPr>
              <a:t> низкая самооценка,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8400" b="0" dirty="0" smtClean="0">
                <a:latin typeface="Times New Roman" pitchFamily="18" charset="0"/>
                <a:cs typeface="Times New Roman" pitchFamily="18" charset="0"/>
              </a:rPr>
              <a:t>Страх перед выступлением.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8400" b="0" dirty="0" smtClean="0">
                <a:latin typeface="Times New Roman" pitchFamily="18" charset="0"/>
                <a:cs typeface="Times New Roman" pitchFamily="18" charset="0"/>
              </a:rPr>
              <a:t>Недоверие к людям.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8400" b="0" dirty="0" smtClean="0">
                <a:latin typeface="Times New Roman" pitchFamily="18" charset="0"/>
                <a:cs typeface="Times New Roman" pitchFamily="18" charset="0"/>
              </a:rPr>
              <a:t>Может повышаться агрессия.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8400" b="0" dirty="0" smtClean="0">
                <a:latin typeface="Times New Roman" pitchFamily="18" charset="0"/>
                <a:cs typeface="Times New Roman" pitchFamily="18" charset="0"/>
              </a:rPr>
              <a:t>Высокий суицидальный риск,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8400" b="0" dirty="0" smtClean="0">
                <a:latin typeface="Times New Roman" pitchFamily="18" charset="0"/>
                <a:cs typeface="Times New Roman" pitchFamily="18" charset="0"/>
              </a:rPr>
              <a:t>Депрессия,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8400" b="0" dirty="0" smtClean="0">
                <a:latin typeface="Times New Roman" pitchFamily="18" charset="0"/>
                <a:cs typeface="Times New Roman" pitchFamily="18" charset="0"/>
              </a:rPr>
              <a:t>Уходы из школы,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8400" b="0" dirty="0" smtClean="0">
                <a:latin typeface="Times New Roman" pitchFamily="18" charset="0"/>
                <a:cs typeface="Times New Roman" pitchFamily="18" charset="0"/>
              </a:rPr>
              <a:t>Чувство тревоги,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8400" b="0" dirty="0" smtClean="0">
                <a:latin typeface="Times New Roman" pitchFamily="18" charset="0"/>
                <a:cs typeface="Times New Roman" pitchFamily="18" charset="0"/>
              </a:rPr>
              <a:t>Соматические реакции,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8400" b="0" dirty="0" smtClean="0">
                <a:latin typeface="Times New Roman" pitchFamily="18" charset="0"/>
                <a:cs typeface="Times New Roman" pitchFamily="18" charset="0"/>
              </a:rPr>
              <a:t>Когнитивные нарушения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8400" b="0" dirty="0" smtClean="0">
                <a:latin typeface="Times New Roman" pitchFamily="18" charset="0"/>
                <a:cs typeface="Times New Roman" pitchFamily="18" charset="0"/>
              </a:rPr>
              <a:t>Снижение успеваемости.</a:t>
            </a:r>
          </a:p>
          <a:p>
            <a:pPr>
              <a:lnSpc>
                <a:spcPct val="120000"/>
              </a:lnSpc>
            </a:pPr>
            <a:r>
              <a:rPr lang="ru-RU" sz="8400" u="sng" dirty="0" smtClean="0">
                <a:latin typeface="Times New Roman" pitchFamily="18" charset="0"/>
                <a:cs typeface="Times New Roman" pitchFamily="18" charset="0"/>
              </a:rPr>
              <a:t>Для агрессора: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8400" b="0" dirty="0" smtClean="0">
                <a:latin typeface="Times New Roman" pitchFamily="18" charset="0"/>
                <a:cs typeface="Times New Roman" pitchFamily="18" charset="0"/>
              </a:rPr>
              <a:t>Чувство вины,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8400" b="0" dirty="0" smtClean="0">
                <a:latin typeface="Times New Roman" pitchFamily="18" charset="0"/>
                <a:cs typeface="Times New Roman" pitchFamily="18" charset="0"/>
              </a:rPr>
              <a:t>Негативные эмоции  со стороны окружающих,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8400" b="0" dirty="0" smtClean="0">
                <a:latin typeface="Times New Roman" pitchFamily="18" charset="0"/>
                <a:cs typeface="Times New Roman" pitchFamily="18" charset="0"/>
              </a:rPr>
              <a:t>Высокий риск попасть в криминальные группировки,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8400" b="0" dirty="0" smtClean="0">
                <a:latin typeface="Times New Roman" pitchFamily="18" charset="0"/>
                <a:cs typeface="Times New Roman" pitchFamily="18" charset="0"/>
              </a:rPr>
              <a:t> Отвержение.</a:t>
            </a:r>
          </a:p>
        </p:txBody>
      </p:sp>
    </p:spTree>
    <p:extLst>
      <p:ext uri="{BB962C8B-B14F-4D97-AF65-F5344CB8AC3E}">
        <p14:creationId xmlns:p14="http://schemas.microsoft.com/office/powerpoint/2010/main" val="3384657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дети становятся агрессорами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sz="2100" b="0" dirty="0" smtClean="0">
                <a:latin typeface="Times New Roman" pitchFamily="18" charset="0"/>
                <a:cs typeface="Times New Roman" pitchFamily="18" charset="0"/>
              </a:rPr>
              <a:t> К которым применялась агрессия, в семьях у которых </a:t>
            </a:r>
            <a:r>
              <a:rPr lang="ru-RU" sz="2100" b="0" dirty="0">
                <a:latin typeface="Times New Roman" pitchFamily="18" charset="0"/>
                <a:cs typeface="Times New Roman" pitchFamily="18" charset="0"/>
              </a:rPr>
              <a:t>приняты агрессивные формы поведения </a:t>
            </a:r>
            <a:r>
              <a:rPr lang="ru-RU" sz="2100" b="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100" b="0" dirty="0">
                <a:latin typeface="Times New Roman" pitchFamily="18" charset="0"/>
                <a:cs typeface="Times New Roman" pitchFamily="18" charset="0"/>
              </a:rPr>
              <a:t>заложена </a:t>
            </a:r>
            <a:r>
              <a:rPr lang="ru-RU" sz="2100" b="0" dirty="0" err="1">
                <a:latin typeface="Times New Roman" pitchFamily="18" charset="0"/>
                <a:cs typeface="Times New Roman" pitchFamily="18" charset="0"/>
              </a:rPr>
              <a:t>ранговость</a:t>
            </a:r>
            <a:r>
              <a:rPr lang="ru-RU" sz="2100" b="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100" b="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100" b="0" dirty="0" smtClean="0">
                <a:latin typeface="Times New Roman" pitchFamily="18" charset="0"/>
                <a:cs typeface="Times New Roman" pitchFamily="18" charset="0"/>
              </a:rPr>
              <a:t> С определенными личностными особенностями (склонность к доминированию)</a:t>
            </a:r>
          </a:p>
        </p:txBody>
      </p:sp>
    </p:spTree>
    <p:extLst>
      <p:ext uri="{BB962C8B-B14F-4D97-AF65-F5344CB8AC3E}">
        <p14:creationId xmlns:p14="http://schemas.microsoft.com/office/powerpoint/2010/main" val="2036882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дети становятся Жертвами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8147248" cy="43735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100" b="0" dirty="0">
                <a:latin typeface="Times New Roman" pitchFamily="18" charset="0"/>
                <a:cs typeface="Times New Roman" pitchFamily="18" charset="0"/>
              </a:rPr>
              <a:t> К которым применялась агрессия (снижается сопротивляемость</a:t>
            </a:r>
            <a:r>
              <a:rPr lang="ru-RU" sz="2100" b="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100" b="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100" b="0" dirty="0" smtClean="0">
                <a:latin typeface="Times New Roman" pitchFamily="18" charset="0"/>
                <a:cs typeface="Times New Roman" pitchFamily="18" charset="0"/>
              </a:rPr>
              <a:t> Дети которые чем-то отличаются от остальных (по национальному признаку; дети </a:t>
            </a:r>
            <a:r>
              <a:rPr lang="ru-RU" sz="2100" b="0" dirty="0">
                <a:latin typeface="Times New Roman" pitchFamily="18" charset="0"/>
                <a:cs typeface="Times New Roman" pitchFamily="18" charset="0"/>
              </a:rPr>
              <a:t>с моторной </a:t>
            </a:r>
            <a:r>
              <a:rPr lang="ru-RU" sz="2100" b="0" dirty="0" smtClean="0">
                <a:latin typeface="Times New Roman" pitchFamily="18" charset="0"/>
                <a:cs typeface="Times New Roman" pitchFamily="18" charset="0"/>
              </a:rPr>
              <a:t>неловкостью и др.)</a:t>
            </a:r>
          </a:p>
        </p:txBody>
      </p:sp>
    </p:spTree>
    <p:extLst>
      <p:ext uri="{BB962C8B-B14F-4D97-AF65-F5344CB8AC3E}">
        <p14:creationId xmlns:p14="http://schemas.microsoft.com/office/powerpoint/2010/main" val="1057288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787208" cy="115212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может сделать учитель для профилактики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буллинга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8568952" cy="482453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0" dirty="0" smtClean="0">
                <a:latin typeface="Times New Roman" pitchFamily="18" charset="0"/>
                <a:cs typeface="Times New Roman" pitchFamily="18" charset="0"/>
              </a:rPr>
              <a:t>Групповые внеклассные мероприятия направленные на сплочение класса;</a:t>
            </a:r>
          </a:p>
          <a:p>
            <a:pPr>
              <a:buFontTx/>
              <a:buChar char="-"/>
            </a:pPr>
            <a:r>
              <a:rPr lang="ru-RU" sz="2100" b="0" dirty="0" smtClean="0">
                <a:latin typeface="Times New Roman" pitchFamily="18" charset="0"/>
                <a:cs typeface="Times New Roman" pitchFamily="18" charset="0"/>
              </a:rPr>
              <a:t> «Хвалить при всех, ругать наедине»;</a:t>
            </a:r>
          </a:p>
          <a:p>
            <a:pPr>
              <a:buFontTx/>
              <a:buChar char="-"/>
            </a:pPr>
            <a:r>
              <a:rPr lang="ru-RU" sz="2100" b="0" dirty="0" smtClean="0">
                <a:latin typeface="Times New Roman" pitchFamily="18" charset="0"/>
                <a:cs typeface="Times New Roman" pitchFamily="18" charset="0"/>
              </a:rPr>
              <a:t> Поздравление с днем рождения каждого ученика;</a:t>
            </a:r>
          </a:p>
          <a:p>
            <a:pPr>
              <a:buFontTx/>
              <a:buChar char="-"/>
            </a:pPr>
            <a:r>
              <a:rPr lang="ru-RU" sz="2100" b="0" dirty="0" smtClean="0">
                <a:latin typeface="Times New Roman" pitchFamily="18" charset="0"/>
                <a:cs typeface="Times New Roman" pitchFamily="18" charset="0"/>
              </a:rPr>
              <a:t> Совместные праздники и чаепития.</a:t>
            </a:r>
          </a:p>
          <a:p>
            <a:pPr>
              <a:buFontTx/>
              <a:buChar char="-"/>
            </a:pPr>
            <a:endParaRPr lang="ru-RU" sz="21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100" b="0" u="sng" dirty="0" smtClean="0">
                <a:latin typeface="Times New Roman" pitchFamily="18" charset="0"/>
                <a:cs typeface="Times New Roman" pitchFamily="18" charset="0"/>
              </a:rPr>
              <a:t>Столкнувшись с явлением </a:t>
            </a:r>
            <a:r>
              <a:rPr lang="ru-RU" sz="2100" b="0" u="sng" dirty="0" err="1" smtClean="0">
                <a:latin typeface="Times New Roman" pitchFamily="18" charset="0"/>
                <a:cs typeface="Times New Roman" pitchFamily="18" charset="0"/>
              </a:rPr>
              <a:t>буллинга</a:t>
            </a:r>
            <a:r>
              <a:rPr lang="ru-RU" sz="2100" b="0" u="sng" dirty="0" smtClean="0">
                <a:latin typeface="Times New Roman" pitchFamily="18" charset="0"/>
                <a:cs typeface="Times New Roman" pitchFamily="18" charset="0"/>
              </a:rPr>
              <a:t> необходимо, в зависимости от сложности ситуации:</a:t>
            </a:r>
          </a:p>
          <a:p>
            <a:r>
              <a:rPr lang="ru-RU" sz="2100" b="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100" b="0" dirty="0" smtClean="0">
                <a:latin typeface="Times New Roman" pitchFamily="18" charset="0"/>
                <a:cs typeface="Times New Roman" pitchFamily="18" charset="0"/>
              </a:rPr>
              <a:t>Поставить в известность родителей, администрацию школы (совет профилактики</a:t>
            </a:r>
            <a:r>
              <a:rPr lang="ru-RU" sz="2100" b="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100" b="0" dirty="0" smtClean="0">
                <a:latin typeface="Times New Roman" pitchFamily="18" charset="0"/>
                <a:cs typeface="Times New Roman" pitchFamily="18" charset="0"/>
              </a:rPr>
              <a:t>обратиться </a:t>
            </a:r>
            <a:r>
              <a:rPr lang="ru-RU" sz="2100" b="0" dirty="0">
                <a:latin typeface="Times New Roman" pitchFamily="18" charset="0"/>
                <a:cs typeface="Times New Roman" pitchFamily="18" charset="0"/>
              </a:rPr>
              <a:t>к школьному </a:t>
            </a:r>
            <a:r>
              <a:rPr lang="ru-RU" sz="2100" b="0" dirty="0" smtClean="0">
                <a:latin typeface="Times New Roman" pitchFamily="18" charset="0"/>
                <a:cs typeface="Times New Roman" pitchFamily="18" charset="0"/>
              </a:rPr>
              <a:t>психологу</a:t>
            </a:r>
            <a:r>
              <a:rPr lang="ru-RU" sz="2100" b="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1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100" b="0" dirty="0" smtClean="0">
                <a:latin typeface="Times New Roman" pitchFamily="18" charset="0"/>
                <a:cs typeface="Times New Roman" pitchFamily="18" charset="0"/>
              </a:rPr>
              <a:t>- Составить представление в КДН и ЗП, ПДН.</a:t>
            </a:r>
          </a:p>
        </p:txBody>
      </p:sp>
    </p:spTree>
    <p:extLst>
      <p:ext uri="{BB962C8B-B14F-4D97-AF65-F5344CB8AC3E}">
        <p14:creationId xmlns:p14="http://schemas.microsoft.com/office/powerpoint/2010/main" val="2849337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68952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ru-RU" sz="2400" dirty="0" smtClean="0">
                <a:solidFill>
                  <a:prstClr val="black"/>
                </a:solidFill>
              </a:rPr>
              <a:t>3. Первичная профилактика жестокого обращения в отношении детей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608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i="1" dirty="0" smtClean="0"/>
              <a:t>Работа с обучающимися</a:t>
            </a:r>
          </a:p>
          <a:p>
            <a:pPr>
              <a:spcBef>
                <a:spcPts val="1200"/>
              </a:spcBef>
            </a:pPr>
            <a:r>
              <a:rPr lang="ru-RU" sz="2400" dirty="0"/>
              <a:t>развитие коммуникативных навыков, навыков работы в команде</a:t>
            </a:r>
          </a:p>
          <a:p>
            <a:pPr>
              <a:spcBef>
                <a:spcPts val="1200"/>
              </a:spcBef>
            </a:pPr>
            <a:r>
              <a:rPr lang="ru-RU" sz="2400" dirty="0"/>
              <a:t>закрепление принципов уважительно межличностного общения</a:t>
            </a:r>
          </a:p>
          <a:p>
            <a:pPr>
              <a:spcBef>
                <a:spcPts val="1200"/>
              </a:spcBef>
            </a:pPr>
            <a:r>
              <a:rPr lang="ru-RU" sz="2400" dirty="0"/>
              <a:t>оказание помощи в самореализации, формирование внутренних критериев самооценки</a:t>
            </a:r>
          </a:p>
          <a:p>
            <a:pPr>
              <a:spcBef>
                <a:spcPts val="1200"/>
              </a:spcBef>
            </a:pPr>
            <a:r>
              <a:rPr lang="ru-RU" sz="2400" dirty="0" smtClean="0"/>
              <a:t>развитие умения дифференцировать и выражать эмоции</a:t>
            </a:r>
          </a:p>
        </p:txBody>
      </p:sp>
    </p:spTree>
    <p:extLst>
      <p:ext uri="{BB962C8B-B14F-4D97-AF65-F5344CB8AC3E}">
        <p14:creationId xmlns:p14="http://schemas.microsoft.com/office/powerpoint/2010/main" val="37649203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xn--80aaflrac7bhmdoe.xn--p1ai/images/photos/medium/article142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33056"/>
            <a:ext cx="3888432" cy="2746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395536" y="332656"/>
            <a:ext cx="8352928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296" indent="0" algn="ctr">
              <a:buClr>
                <a:srgbClr val="A9A57C"/>
              </a:buClr>
              <a:buFont typeface="Arial" pitchFamily="34" charset="0"/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Открытый доступ для скачивания всех материалов</a:t>
            </a:r>
          </a:p>
          <a:p>
            <a:pPr marL="82296" indent="0" algn="ctr">
              <a:buClr>
                <a:srgbClr val="A9A57C"/>
              </a:buClr>
              <a:buFont typeface="Arial" pitchFamily="34" charset="0"/>
              <a:buNone/>
            </a:pP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Clr>
                <a:srgbClr val="A9A57C"/>
              </a:buClr>
              <a:buFont typeface="Arial" pitchFamily="34" charset="0"/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На официальном сайте </a:t>
            </a:r>
          </a:p>
          <a:p>
            <a:pPr marL="82296" indent="0" algn="ctr">
              <a:buClr>
                <a:srgbClr val="A9A57C"/>
              </a:buClr>
              <a:buFont typeface="Arial" pitchFamily="34" charset="0"/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ГБОУ СО «Центр психолого-педагогической реабилитации и коррекции «Ладо»</a:t>
            </a:r>
          </a:p>
          <a:p>
            <a:pPr marL="82296" indent="0" algn="ctr">
              <a:buClr>
                <a:srgbClr val="A9A57C"/>
              </a:buClr>
              <a:buFont typeface="Arial" pitchFamily="34" charset="0"/>
              <a:buNone/>
            </a:pPr>
            <a:r>
              <a:rPr lang="en-US" sz="4000" b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www.centerlado.ru</a:t>
            </a:r>
            <a:endParaRPr lang="ru-RU" sz="4000" b="1" u="sng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Clr>
                <a:srgbClr val="A9A57C"/>
              </a:buClr>
              <a:buFont typeface="Arial" pitchFamily="34" charset="0"/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2200" u="sng" dirty="0" smtClean="0">
                <a:latin typeface="Times New Roman" pitchFamily="18" charset="0"/>
                <a:cs typeface="Times New Roman" pitchFamily="18" charset="0"/>
              </a:rPr>
              <a:t>Раздел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«Библиотека» -  </a:t>
            </a:r>
          </a:p>
          <a:p>
            <a:pPr marL="82296" indent="0" algn="r">
              <a:buClr>
                <a:srgbClr val="A9A57C"/>
              </a:buClr>
              <a:buFont typeface="Arial" pitchFamily="34" charset="0"/>
              <a:buNone/>
            </a:pPr>
            <a:r>
              <a:rPr lang="ru-RU" sz="2200" u="sng" dirty="0" smtClean="0">
                <a:latin typeface="Times New Roman" pitchFamily="18" charset="0"/>
                <a:cs typeface="Times New Roman" pitchFamily="18" charset="0"/>
              </a:rPr>
              <a:t>подраздел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«Методические материалы </a:t>
            </a:r>
          </a:p>
          <a:p>
            <a:pPr marL="82296" indent="0" algn="r">
              <a:buClr>
                <a:srgbClr val="A9A57C"/>
              </a:buClr>
              <a:buFont typeface="Arial" pitchFamily="34" charset="0"/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 профилактике жестокого </a:t>
            </a:r>
          </a:p>
          <a:p>
            <a:pPr marL="82296" indent="0" algn="r">
              <a:buClr>
                <a:srgbClr val="A9A57C"/>
              </a:buClr>
              <a:buFont typeface="Arial" pitchFamily="34" charset="0"/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обращения» </a:t>
            </a:r>
          </a:p>
          <a:p>
            <a:pPr marL="82296" indent="0" algn="ctr">
              <a:buClr>
                <a:srgbClr val="A9A57C"/>
              </a:buClr>
              <a:buFont typeface="Arial" pitchFamily="34" charset="0"/>
              <a:buNone/>
            </a:pPr>
            <a:endParaRPr lang="ru-RU" sz="2200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319464" y="5712676"/>
            <a:ext cx="48245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lvl="0" algn="ctr">
              <a:spcBef>
                <a:spcPts val="600"/>
              </a:spcBef>
              <a:spcAft>
                <a:spcPts val="1200"/>
              </a:spcAft>
              <a:buClr>
                <a:srgbClr val="A9A57C"/>
              </a:buClr>
            </a:pPr>
            <a:r>
              <a:rPr lang="ru-RU" dirty="0" smtClean="0"/>
              <a:t>Общий телефон: 8</a:t>
            </a:r>
            <a:r>
              <a:rPr lang="ru-RU" dirty="0"/>
              <a:t> (34350) </a:t>
            </a:r>
            <a:r>
              <a:rPr lang="ru-RU" dirty="0" smtClean="0"/>
              <a:t>5-77-87   Электронная почта: </a:t>
            </a:r>
            <a:r>
              <a:rPr lang="en-US" dirty="0" smtClean="0"/>
              <a:t>centerlado@yandex.ru</a:t>
            </a:r>
            <a:endParaRPr lang="ru-RU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2330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352928" cy="6120680"/>
          </a:xfrm>
        </p:spPr>
        <p:txBody>
          <a:bodyPr>
            <a:normAutofit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ru-RU" sz="2600" dirty="0" smtClean="0">
                <a:latin typeface="Calibri"/>
              </a:rPr>
              <a:t>Обособленная </a:t>
            </a:r>
            <a:r>
              <a:rPr lang="ru-RU" sz="2600" dirty="0">
                <a:latin typeface="Calibri"/>
              </a:rPr>
              <a:t>площадка Центра «Ладо» расположена на базе ГБОУ СО «СКШ № 192» по адресу: г. Екатеринбург, ул. Машиностроителей, 8. </a:t>
            </a:r>
          </a:p>
          <a:p>
            <a:pPr marL="114300" lvl="0" indent="0">
              <a:buClr>
                <a:srgbClr val="A9A57C"/>
              </a:buClr>
              <a:buNone/>
            </a:pPr>
            <a:r>
              <a:rPr lang="ru-RU" sz="2600" i="1" dirty="0">
                <a:latin typeface="Calibri"/>
              </a:rPr>
              <a:t>Телефон для записи</a:t>
            </a:r>
            <a:r>
              <a:rPr lang="ru-RU" sz="2600" i="1" u="sng" dirty="0">
                <a:latin typeface="Calibri"/>
              </a:rPr>
              <a:t>: 8-922-100-58-82, </a:t>
            </a:r>
            <a:r>
              <a:rPr lang="ru-RU" sz="2600" i="1" dirty="0">
                <a:latin typeface="Calibri"/>
              </a:rPr>
              <a:t>с 8.30 до 17.00.</a:t>
            </a:r>
            <a:r>
              <a:rPr lang="ru-RU" sz="2600" i="1" u="sng" dirty="0">
                <a:latin typeface="Calibri"/>
              </a:rPr>
              <a:t> </a:t>
            </a:r>
            <a:endParaRPr lang="ru-RU" sz="2600" dirty="0">
              <a:latin typeface="Calibri"/>
            </a:endParaRPr>
          </a:p>
          <a:p>
            <a:pPr marL="114300" lvl="0" indent="0">
              <a:buClr>
                <a:srgbClr val="A9A57C"/>
              </a:buClr>
              <a:buNone/>
            </a:pPr>
            <a:endParaRPr lang="ru-RU" sz="2200" dirty="0" smtClean="0">
              <a:latin typeface="Calibri"/>
            </a:endParaRPr>
          </a:p>
          <a:p>
            <a:pPr marL="114300" lvl="0" indent="0">
              <a:buClr>
                <a:srgbClr val="A9A57C"/>
              </a:buClr>
              <a:buNone/>
            </a:pPr>
            <a:r>
              <a:rPr lang="ru-RU" sz="2200" dirty="0" smtClean="0">
                <a:latin typeface="Calibri"/>
              </a:rPr>
              <a:t>Специалисты </a:t>
            </a:r>
            <a:r>
              <a:rPr lang="ru-RU" sz="2200" dirty="0">
                <a:latin typeface="Calibri"/>
              </a:rPr>
              <a:t>подразделения оказывают психолого-педагогическую помощь детям и подросткам и методическую помощь педагогам и психологам образовательных организаций Свердловской области.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947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620688"/>
            <a:ext cx="5770984" cy="93610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ru-RU" dirty="0" smtClean="0"/>
              <a:t>Благодарю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1269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95536" y="404664"/>
            <a:ext cx="6336704" cy="424847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400" dirty="0" smtClean="0">
                <a:ea typeface="Times New Roman"/>
              </a:rPr>
              <a:t>В </a:t>
            </a:r>
            <a:r>
              <a:rPr lang="ru-RU" sz="2400" dirty="0">
                <a:ea typeface="Times New Roman"/>
              </a:rPr>
              <a:t>настоящее время наиболее острой проблемой, стоящей перед системой образования, является использование правовых и педагогических возможностей образовательного учреждения для защиты прав ребенка в семье.</a:t>
            </a:r>
          </a:p>
          <a:p>
            <a:endParaRPr lang="ru-RU" dirty="0"/>
          </a:p>
        </p:txBody>
      </p:sp>
      <p:pic>
        <p:nvPicPr>
          <p:cNvPr id="1030" name="Picture 6" descr="http://www.dsad104.ru/upload/medialibrary/1bb/1bbcd46a4b6b40c54bb1601aa55c32e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867832"/>
            <a:ext cx="5113784" cy="2797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4772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86409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ru-RU" sz="2400" dirty="0" smtClean="0"/>
              <a:t>1. Выявление детей, подвергшихся жестокому обращению и насилию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2804" y="1359380"/>
            <a:ext cx="8619676" cy="5093956"/>
          </a:xfrm>
        </p:spPr>
        <p:txBody>
          <a:bodyPr>
            <a:normAutofit lnSpcReduction="10000"/>
          </a:bodyPr>
          <a:lstStyle/>
          <a:p>
            <a:r>
              <a:rPr lang="ru-RU" sz="2200" dirty="0" smtClean="0"/>
              <a:t>План действий педагогов при выявлении случая жестокого обращения в отношении ребенка</a:t>
            </a:r>
          </a:p>
          <a:p>
            <a:pPr marL="0" indent="355600" algn="just">
              <a:spcBef>
                <a:spcPts val="0"/>
              </a:spcBef>
              <a:buNone/>
            </a:pPr>
            <a:endParaRPr lang="ru-RU" sz="2000" dirty="0" smtClean="0"/>
          </a:p>
          <a:p>
            <a:pPr marL="0" indent="355600" algn="just">
              <a:spcBef>
                <a:spcPts val="0"/>
              </a:spcBef>
              <a:buNone/>
            </a:pPr>
            <a:r>
              <a:rPr lang="ru-RU" sz="2000" dirty="0" smtClean="0"/>
              <a:t>Законом </a:t>
            </a:r>
            <a:r>
              <a:rPr lang="ru-RU" sz="2000" dirty="0"/>
              <a:t>Российской Федерации 120ФЗ «Об </a:t>
            </a:r>
            <a:r>
              <a:rPr lang="ru-RU" sz="2000" dirty="0" smtClean="0"/>
              <a:t>основах системы </a:t>
            </a:r>
            <a:r>
              <a:rPr lang="ru-RU" sz="2000" dirty="0"/>
              <a:t>профилактики безнадзорности и правонарушений несовершеннолетних» </a:t>
            </a:r>
            <a:r>
              <a:rPr lang="ru-RU" sz="2000" dirty="0" smtClean="0"/>
              <a:t>определен </a:t>
            </a:r>
            <a:r>
              <a:rPr lang="ru-RU" sz="2000" dirty="0"/>
              <a:t>перечень учреждений и организаций, обязанных выявлять детей, проживающих в условиях семейного неблагополучия, ставить вопрос о применении к родителям правовых мер и осуществлять дальнейший социальный контроль за этими семьями вплоть до нормализации в них обстановки.</a:t>
            </a:r>
          </a:p>
          <a:p>
            <a:pPr marL="0" indent="355600" algn="just">
              <a:spcBef>
                <a:spcPts val="0"/>
              </a:spcBef>
              <a:buNone/>
            </a:pPr>
            <a:r>
              <a:rPr lang="ru-RU" sz="2000" dirty="0" smtClean="0"/>
              <a:t>В </a:t>
            </a:r>
            <a:r>
              <a:rPr lang="ru-RU" sz="2000" dirty="0"/>
              <a:t>настоящее время такая работа проводится всеми субъектами системы профилактики безнадзорности и правонарушений несовершеннолетних, включая подразделения по делам несовершеннолетних МВД России, учреждения образования, здравоохранения и социальной защиты населения, органы опеки и попечительства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54267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 noGrp="1"/>
          </p:cNvSpPr>
          <p:nvPr>
            <p:ph idx="1"/>
          </p:nvPr>
        </p:nvSpPr>
        <p:spPr>
          <a:xfrm>
            <a:off x="550492" y="332656"/>
            <a:ext cx="8229600" cy="9361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dirty="0"/>
              <a:t>2</a:t>
            </a:r>
            <a:r>
              <a:rPr lang="ru-RU" sz="2400" dirty="0" smtClean="0"/>
              <a:t>. Разработка программа реабилитации ребенка, пострадавшего от жестокого обращения</a:t>
            </a:r>
            <a:endParaRPr lang="ru-RU" sz="2400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272804" y="1700807"/>
            <a:ext cx="8507288" cy="47525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100" dirty="0" smtClean="0"/>
              <a:t>Направление к специалистам для оказания ребенку и родителям психологической, психотерапевтической помощи; меры по выводу ребенка из кризисного состояния (психолог, врач-психиатр, психотерапевт)</a:t>
            </a: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505261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68952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ru-RU" sz="2400" dirty="0" smtClean="0">
                <a:solidFill>
                  <a:prstClr val="black"/>
                </a:solidFill>
              </a:rPr>
              <a:t>3. Первичная профилактика жестокого обращения в отношении детей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72816"/>
            <a:ext cx="8856984" cy="508518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i="1" dirty="0" smtClean="0"/>
              <a:t>Работа с педагогами</a:t>
            </a:r>
          </a:p>
          <a:p>
            <a:r>
              <a:rPr lang="ru-RU" sz="2400" dirty="0" smtClean="0"/>
              <a:t>информирование педагогов по проблема насилия в отношении детей</a:t>
            </a:r>
          </a:p>
          <a:p>
            <a:pPr>
              <a:spcAft>
                <a:spcPts val="1800"/>
              </a:spcAft>
            </a:pPr>
            <a:r>
              <a:rPr lang="ru-RU" sz="2400" dirty="0" smtClean="0"/>
              <a:t>обучение способам профилактики профессионального выгорания</a:t>
            </a:r>
          </a:p>
        </p:txBody>
      </p:sp>
    </p:spTree>
    <p:extLst>
      <p:ext uri="{BB962C8B-B14F-4D97-AF65-F5344CB8AC3E}">
        <p14:creationId xmlns:p14="http://schemas.microsoft.com/office/powerpoint/2010/main" val="3208676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68952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ru-RU" sz="2400" dirty="0" smtClean="0">
                <a:solidFill>
                  <a:prstClr val="black"/>
                </a:solidFill>
              </a:rPr>
              <a:t>3. Первичная профилактика жестокого обращения в отношении детей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16832"/>
            <a:ext cx="8856984" cy="3600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i="1" dirty="0" smtClean="0"/>
              <a:t>Работа с родителями</a:t>
            </a:r>
          </a:p>
          <a:p>
            <a:pPr>
              <a:lnSpc>
                <a:spcPct val="120000"/>
              </a:lnSpc>
            </a:pPr>
            <a:r>
              <a:rPr lang="ru-RU" sz="2400" dirty="0"/>
              <a:t>п</a:t>
            </a:r>
            <a:r>
              <a:rPr lang="ru-RU" sz="2400" dirty="0" smtClean="0"/>
              <a:t>овышение уровня правовой грамотности</a:t>
            </a:r>
          </a:p>
          <a:p>
            <a:pPr>
              <a:lnSpc>
                <a:spcPct val="120000"/>
              </a:lnSpc>
            </a:pPr>
            <a:r>
              <a:rPr lang="ru-RU" sz="2400" dirty="0" smtClean="0"/>
              <a:t>информирование о последствиях жестокого обращения с детьми </a:t>
            </a:r>
          </a:p>
          <a:p>
            <a:pPr>
              <a:lnSpc>
                <a:spcPct val="120000"/>
              </a:lnSpc>
            </a:pPr>
            <a:r>
              <a:rPr lang="ru-RU" sz="2400" dirty="0" smtClean="0"/>
              <a:t>информирование о способах наказания без подавления и применения насилия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ru-RU" sz="2400" dirty="0">
                <a:solidFill>
                  <a:prstClr val="black"/>
                </a:solidFill>
              </a:rPr>
              <a:t>информирование </a:t>
            </a:r>
            <a:r>
              <a:rPr lang="ru-RU" sz="2400" dirty="0" smtClean="0">
                <a:solidFill>
                  <a:prstClr val="black"/>
                </a:solidFill>
              </a:rPr>
              <a:t>о последствиях использования не</a:t>
            </a:r>
            <a:r>
              <a:rPr lang="ru-RU" sz="2400" dirty="0" smtClean="0"/>
              <a:t>конструктивных стилей семейного воспитания</a:t>
            </a:r>
          </a:p>
        </p:txBody>
      </p:sp>
    </p:spTree>
    <p:extLst>
      <p:ext uri="{BB962C8B-B14F-4D97-AF65-F5344CB8AC3E}">
        <p14:creationId xmlns:p14="http://schemas.microsoft.com/office/powerpoint/2010/main" val="2825015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420888"/>
            <a:ext cx="8712968" cy="4320481"/>
          </a:xfrm>
        </p:spPr>
        <p:txBody>
          <a:bodyPr>
            <a:normAutofit/>
          </a:bodyPr>
          <a:lstStyle/>
          <a:p>
            <a:pPr marL="0" lvl="0" indent="0">
              <a:spcAft>
                <a:spcPts val="600"/>
              </a:spcAft>
              <a:buNone/>
            </a:pPr>
            <a:r>
              <a:rPr lang="ru-RU" sz="3600" b="1" cap="all" spc="-60" dirty="0" err="1" smtClean="0">
                <a:solidFill>
                  <a:srgbClr val="D1282E">
                    <a:lumMod val="75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Буллинг</a:t>
            </a:r>
            <a:endParaRPr lang="ru-RU" sz="3600" b="1" cap="all" spc="-60" dirty="0" smtClean="0">
              <a:solidFill>
                <a:srgbClr val="D1282E">
                  <a:lumMod val="75000"/>
                </a:srgb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lvl="0" indent="0">
              <a:spcAft>
                <a:spcPts val="600"/>
              </a:spcAft>
              <a:buNone/>
            </a:pPr>
            <a:r>
              <a:rPr lang="ru-RU" sz="2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1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cs typeface="Times New Roman" pitchFamily="18" charset="0"/>
              </a:rPr>
              <a:t>травля, повторяющаяся агрессия по отношению к </a:t>
            </a:r>
            <a:r>
              <a:rPr lang="ru-RU" sz="2400" b="1" dirty="0">
                <a:solidFill>
                  <a:srgbClr val="000000"/>
                </a:solidFill>
                <a:cs typeface="Times New Roman" pitchFamily="18" charset="0"/>
              </a:rPr>
              <a:t>определенному человеку</a:t>
            </a:r>
            <a:r>
              <a:rPr lang="ru-RU" sz="2400" dirty="0">
                <a:solidFill>
                  <a:srgbClr val="000000"/>
                </a:solidFill>
                <a:cs typeface="Times New Roman" pitchFamily="18" charset="0"/>
              </a:rPr>
              <a:t>, включающая в себя принуждение и злоупотребление. Может проявляться в физическом насилии, угрозах. Вербальной агрессии и унижении.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ru-RU" sz="2400" dirty="0">
                <a:solidFill>
                  <a:srgbClr val="000000"/>
                </a:solidFill>
                <a:cs typeface="Times New Roman" pitchFamily="18" charset="0"/>
              </a:rPr>
              <a:t>- систематическое злоупотребление властью (силой) со стороны человека или группы людей для подавления, унижения, оскорбления. </a:t>
            </a:r>
          </a:p>
          <a:p>
            <a:endParaRPr lang="ru-RU" dirty="0"/>
          </a:p>
        </p:txBody>
      </p:sp>
      <p:pic>
        <p:nvPicPr>
          <p:cNvPr id="4" name="Picture 3" descr="C:\Users\1\Desktop\123505387_2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04364" y="260649"/>
            <a:ext cx="3200084" cy="27363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47637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116042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буллинга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485740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0" dirty="0" smtClean="0">
                <a:latin typeface="Times New Roman" pitchFamily="18" charset="0"/>
                <a:cs typeface="Times New Roman" pitchFamily="18" charset="0"/>
              </a:rPr>
              <a:t>Агрессор;</a:t>
            </a:r>
          </a:p>
          <a:p>
            <a:pPr>
              <a:buFont typeface="Wingdings" pitchFamily="2" charset="2"/>
              <a:buChar char="Ø"/>
            </a:pPr>
            <a:r>
              <a:rPr lang="ru-RU" sz="2100" b="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100" b="0" dirty="0" err="1" smtClean="0">
                <a:latin typeface="Times New Roman" pitchFamily="18" charset="0"/>
                <a:cs typeface="Times New Roman" pitchFamily="18" charset="0"/>
              </a:rPr>
              <a:t>Агрессята</a:t>
            </a:r>
            <a:r>
              <a:rPr lang="ru-RU" sz="2100" b="0" dirty="0" smtClean="0">
                <a:latin typeface="Times New Roman" pitchFamily="18" charset="0"/>
                <a:cs typeface="Times New Roman" pitchFamily="18" charset="0"/>
              </a:rPr>
              <a:t>», те, кто поддерживают агрессора;</a:t>
            </a:r>
          </a:p>
          <a:p>
            <a:pPr>
              <a:buFont typeface="Wingdings" pitchFamily="2" charset="2"/>
              <a:buChar char="Ø"/>
            </a:pPr>
            <a:r>
              <a:rPr lang="ru-RU" sz="2100" b="0" dirty="0" smtClean="0">
                <a:latin typeface="Times New Roman" pitchFamily="18" charset="0"/>
                <a:cs typeface="Times New Roman" pitchFamily="18" charset="0"/>
              </a:rPr>
              <a:t> Наблюдатели;</a:t>
            </a:r>
          </a:p>
          <a:p>
            <a:pPr>
              <a:buFont typeface="Wingdings" pitchFamily="2" charset="2"/>
              <a:buChar char="Ø"/>
            </a:pPr>
            <a:r>
              <a:rPr lang="ru-RU" sz="2100" b="0" dirty="0" smtClean="0">
                <a:latin typeface="Times New Roman" pitchFamily="18" charset="0"/>
                <a:cs typeface="Times New Roman" pitchFamily="18" charset="0"/>
              </a:rPr>
              <a:t> Жертва.</a:t>
            </a:r>
          </a:p>
          <a:p>
            <a:r>
              <a:rPr lang="ru-RU" sz="2100" b="0" u="sng" dirty="0" smtClean="0">
                <a:latin typeface="Times New Roman" pitchFamily="18" charset="0"/>
                <a:cs typeface="Times New Roman" pitchFamily="18" charset="0"/>
              </a:rPr>
              <a:t>Европейские данные:</a:t>
            </a:r>
          </a:p>
          <a:p>
            <a:r>
              <a:rPr lang="ru-RU" sz="2100" b="0" dirty="0" smtClean="0">
                <a:latin typeface="Times New Roman" pitchFamily="18" charset="0"/>
                <a:cs typeface="Times New Roman" pitchFamily="18" charset="0"/>
              </a:rPr>
              <a:t>От 15 до 25 % участвовали либо как пострадавшие, либо как наблюдающие.</a:t>
            </a:r>
          </a:p>
          <a:p>
            <a:r>
              <a:rPr lang="ru-RU" sz="2100" b="0" dirty="0" smtClean="0">
                <a:latin typeface="Times New Roman" pitchFamily="18" charset="0"/>
                <a:cs typeface="Times New Roman" pitchFamily="18" charset="0"/>
              </a:rPr>
              <a:t>8- 20 % испытывали травлю несколько раз в неделю.</a:t>
            </a:r>
          </a:p>
          <a:p>
            <a:r>
              <a:rPr lang="ru-RU" sz="2100" b="0" dirty="0" smtClean="0">
                <a:latin typeface="Times New Roman" pitchFamily="18" charset="0"/>
                <a:cs typeface="Times New Roman" pitchFamily="18" charset="0"/>
              </a:rPr>
              <a:t>22- 44 % испытывали травлю хотя бы однажды.</a:t>
            </a:r>
          </a:p>
          <a:p>
            <a:r>
              <a:rPr lang="ru-RU" sz="2100" b="0" dirty="0" smtClean="0">
                <a:latin typeface="Times New Roman" pitchFamily="18" charset="0"/>
                <a:cs typeface="Times New Roman" pitchFamily="18" charset="0"/>
              </a:rPr>
              <a:t>9- 25 % травили сверстников.</a:t>
            </a:r>
            <a:endParaRPr lang="ru-RU" sz="21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299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5240" cy="756002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буллинга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7620000" cy="5760640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ru-RU" sz="2500" b="0" dirty="0" smtClean="0">
                <a:latin typeface="Times New Roman" pitchFamily="18" charset="0"/>
                <a:cs typeface="Times New Roman" pitchFamily="18" charset="0"/>
              </a:rPr>
              <a:t> Ребенок вдруг начинает болеть и не ходит в школу,</a:t>
            </a:r>
          </a:p>
          <a:p>
            <a:pPr>
              <a:buFontTx/>
              <a:buChar char="-"/>
            </a:pPr>
            <a:r>
              <a:rPr lang="ru-RU" sz="2500" b="0" dirty="0" smtClean="0">
                <a:latin typeface="Times New Roman" pitchFamily="18" charset="0"/>
                <a:cs typeface="Times New Roman" pitchFamily="18" charset="0"/>
              </a:rPr>
              <a:t> Несчастный внешний вид, </a:t>
            </a:r>
          </a:p>
          <a:p>
            <a:pPr>
              <a:buFontTx/>
              <a:buChar char="-"/>
            </a:pPr>
            <a:r>
              <a:rPr lang="ru-RU" sz="2500" b="0" dirty="0" smtClean="0">
                <a:latin typeface="Times New Roman" pitchFamily="18" charset="0"/>
                <a:cs typeface="Times New Roman" pitchFamily="18" charset="0"/>
              </a:rPr>
              <a:t> Нет друзей,</a:t>
            </a:r>
          </a:p>
          <a:p>
            <a:pPr>
              <a:buFontTx/>
              <a:buChar char="-"/>
            </a:pPr>
            <a:r>
              <a:rPr lang="ru-RU" sz="2500" b="0" dirty="0" smtClean="0">
                <a:latin typeface="Times New Roman" pitchFamily="18" charset="0"/>
                <a:cs typeface="Times New Roman" pitchFamily="18" charset="0"/>
              </a:rPr>
              <a:t> Никто не хочет с ним сидеть за партой,</a:t>
            </a:r>
          </a:p>
          <a:p>
            <a:pPr>
              <a:buFontTx/>
              <a:buChar char="-"/>
            </a:pPr>
            <a:r>
              <a:rPr lang="ru-RU" sz="2500" b="0" dirty="0" smtClean="0">
                <a:latin typeface="Times New Roman" pitchFamily="18" charset="0"/>
                <a:cs typeface="Times New Roman" pitchFamily="18" charset="0"/>
              </a:rPr>
              <a:t> Объект шуток и юмора,</a:t>
            </a:r>
          </a:p>
          <a:p>
            <a:pPr>
              <a:buFontTx/>
              <a:buChar char="-"/>
            </a:pPr>
            <a:r>
              <a:rPr lang="ru-RU" sz="2500" b="0" dirty="0" smtClean="0">
                <a:latin typeface="Times New Roman" pitchFamily="18" charset="0"/>
                <a:cs typeface="Times New Roman" pitchFamily="18" charset="0"/>
              </a:rPr>
              <a:t> Внезапное снижение успеваемости,</a:t>
            </a:r>
          </a:p>
          <a:p>
            <a:pPr>
              <a:buFontTx/>
              <a:buChar char="-"/>
            </a:pPr>
            <a:r>
              <a:rPr lang="ru-RU" sz="2500" b="0" dirty="0" smtClean="0">
                <a:latin typeface="Times New Roman" pitchFamily="18" charset="0"/>
                <a:cs typeface="Times New Roman" pitchFamily="18" charset="0"/>
              </a:rPr>
              <a:t> Часто приходит с синяками и подранными вещами,</a:t>
            </a:r>
          </a:p>
          <a:p>
            <a:pPr>
              <a:buFontTx/>
              <a:buChar char="-"/>
            </a:pPr>
            <a:r>
              <a:rPr lang="ru-RU" sz="2500" b="0" dirty="0" smtClean="0">
                <a:latin typeface="Times New Roman" pitchFamily="18" charset="0"/>
                <a:cs typeface="Times New Roman" pitchFamily="18" charset="0"/>
              </a:rPr>
              <a:t> Не зовут на дни рождения и к нему никто не приходит,</a:t>
            </a:r>
          </a:p>
          <a:p>
            <a:pPr>
              <a:buFontTx/>
              <a:buChar char="-"/>
            </a:pPr>
            <a:r>
              <a:rPr lang="ru-RU" sz="2500" b="0" dirty="0" smtClean="0">
                <a:latin typeface="Times New Roman" pitchFamily="18" charset="0"/>
                <a:cs typeface="Times New Roman" pitchFamily="18" charset="0"/>
              </a:rPr>
              <a:t> Не у кого спросить домашнее задание,</a:t>
            </a:r>
          </a:p>
          <a:p>
            <a:pPr>
              <a:buFontTx/>
              <a:buChar char="-"/>
            </a:pPr>
            <a:r>
              <a:rPr lang="ru-RU" sz="2500" b="0" dirty="0" smtClean="0">
                <a:latin typeface="Times New Roman" pitchFamily="18" charset="0"/>
                <a:cs typeface="Times New Roman" pitchFamily="18" charset="0"/>
              </a:rPr>
              <a:t> На соревнования «только не с ним!»,</a:t>
            </a:r>
          </a:p>
          <a:p>
            <a:pPr>
              <a:buFontTx/>
              <a:buChar char="-"/>
            </a:pPr>
            <a:r>
              <a:rPr lang="ru-RU" sz="2500" b="0" dirty="0" smtClean="0">
                <a:latin typeface="Times New Roman" pitchFamily="18" charset="0"/>
                <a:cs typeface="Times New Roman" pitchFamily="18" charset="0"/>
              </a:rPr>
              <a:t> Часто проводит время дома в одиночестве,</a:t>
            </a:r>
          </a:p>
          <a:p>
            <a:pPr>
              <a:buFontTx/>
              <a:buChar char="-"/>
            </a:pPr>
            <a:r>
              <a:rPr lang="ru-RU" sz="2500" b="0" dirty="0" smtClean="0">
                <a:latin typeface="Times New Roman" pitchFamily="18" charset="0"/>
                <a:cs typeface="Times New Roman" pitchFamily="18" charset="0"/>
              </a:rPr>
              <a:t> Никогда не приводит домой друзей,</a:t>
            </a:r>
          </a:p>
          <a:p>
            <a:pPr>
              <a:buFontTx/>
              <a:buChar char="-"/>
            </a:pPr>
            <a:r>
              <a:rPr lang="ru-RU" sz="2500" b="0" dirty="0" smtClean="0">
                <a:latin typeface="Times New Roman" pitchFamily="18" charset="0"/>
                <a:cs typeface="Times New Roman" pitchFamily="18" charset="0"/>
              </a:rPr>
              <a:t> Выбирает длинный и неудобный путь в школу,</a:t>
            </a:r>
          </a:p>
          <a:p>
            <a:pPr>
              <a:buFontTx/>
              <a:buChar char="-"/>
            </a:pPr>
            <a:r>
              <a:rPr lang="ru-RU" sz="2500" b="0" dirty="0" smtClean="0">
                <a:latin typeface="Times New Roman" pitchFamily="18" charset="0"/>
                <a:cs typeface="Times New Roman" pitchFamily="18" charset="0"/>
              </a:rPr>
              <a:t> Крадет деньги у родителей (чтобы раздавать). 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122242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1878</TotalTime>
  <Words>848</Words>
  <Application>Microsoft Office PowerPoint</Application>
  <PresentationFormat>Экран (4:3)</PresentationFormat>
  <Paragraphs>103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Тема Office</vt:lpstr>
      <vt:lpstr>Главная</vt:lpstr>
      <vt:lpstr>1_Главная</vt:lpstr>
      <vt:lpstr>Роль сотрудников учреждений образования в профилактике жестокого обращения в отношении детей </vt:lpstr>
      <vt:lpstr>Презентация PowerPoint</vt:lpstr>
      <vt:lpstr>1. Выявление детей, подвергшихся жестокому обращению и насилию</vt:lpstr>
      <vt:lpstr>Презентация PowerPoint</vt:lpstr>
      <vt:lpstr>3. Первичная профилактика жестокого обращения в отношении детей</vt:lpstr>
      <vt:lpstr>3. Первичная профилактика жестокого обращения в отношении детей</vt:lpstr>
      <vt:lpstr>Презентация PowerPoint</vt:lpstr>
      <vt:lpstr>Участники буллинга</vt:lpstr>
      <vt:lpstr>Диагностика буллинга</vt:lpstr>
      <vt:lpstr>Последствия буллинга</vt:lpstr>
      <vt:lpstr>Какие дети становятся агрессорами</vt:lpstr>
      <vt:lpstr>Какие дети становятся Жертвами</vt:lpstr>
      <vt:lpstr>Что может сделать учитель для профилактики буллинга</vt:lpstr>
      <vt:lpstr>3. Первичная профилактика жестокого обращения в отношении детей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Директор</dc:creator>
  <cp:lastModifiedBy>Ирина</cp:lastModifiedBy>
  <cp:revision>41</cp:revision>
  <dcterms:created xsi:type="dcterms:W3CDTF">2015-09-15T03:56:56Z</dcterms:created>
  <dcterms:modified xsi:type="dcterms:W3CDTF">2015-11-18T17:33:35Z</dcterms:modified>
</cp:coreProperties>
</file>