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97" r:id="rId5"/>
    <p:sldId id="294" r:id="rId6"/>
    <p:sldId id="302" r:id="rId7"/>
    <p:sldId id="293" r:id="rId8"/>
    <p:sldId id="303" r:id="rId9"/>
    <p:sldId id="296" r:id="rId10"/>
    <p:sldId id="305" r:id="rId11"/>
    <p:sldId id="307" r:id="rId12"/>
    <p:sldId id="306" r:id="rId13"/>
    <p:sldId id="308" r:id="rId14"/>
    <p:sldId id="309" r:id="rId15"/>
    <p:sldId id="310" r:id="rId16"/>
    <p:sldId id="295" r:id="rId17"/>
    <p:sldId id="298" r:id="rId18"/>
    <p:sldId id="300" r:id="rId19"/>
    <p:sldId id="30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099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595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105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463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019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540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7674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1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326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97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402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845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600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6073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5835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9600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5820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8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339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6933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9263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1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2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18.11.2015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34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terlado.ru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496944" cy="25922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Роль </a:t>
            </a:r>
            <a:r>
              <a:rPr lang="ru-RU" dirty="0">
                <a:solidFill>
                  <a:schemeClr val="tx1"/>
                </a:solidFill>
              </a:rPr>
              <a:t>сотрудников учреждений </a:t>
            </a:r>
            <a:r>
              <a:rPr lang="ru-RU" dirty="0" smtClean="0">
                <a:solidFill>
                  <a:schemeClr val="tx1"/>
                </a:solidFill>
              </a:rPr>
              <a:t>образования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smtClean="0">
                <a:solidFill>
                  <a:schemeClr val="tx1"/>
                </a:solidFill>
              </a:rPr>
              <a:t>профилактике жестокого обращения в отношении детей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1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789040"/>
            <a:ext cx="77048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200" dirty="0">
                <a:ea typeface="+mj-ea"/>
                <a:cs typeface="+mj-cs"/>
              </a:rPr>
              <a:t>Руководитель реабилитационного отдела ГБОУ СО «Центр психолого-педагогической реабилитации и коррекции «Ладо»</a:t>
            </a:r>
            <a:br>
              <a:rPr lang="ru-RU" sz="2200" dirty="0">
                <a:ea typeface="+mj-ea"/>
                <a:cs typeface="+mj-cs"/>
              </a:rPr>
            </a:br>
            <a:r>
              <a:rPr lang="ru-RU" sz="2200" dirty="0" smtClean="0">
                <a:ea typeface="+mj-ea"/>
                <a:cs typeface="+mj-cs"/>
              </a:rPr>
              <a:t>Ирина Андреевна </a:t>
            </a:r>
            <a:r>
              <a:rPr lang="ru-RU" sz="2200" dirty="0" err="1" smtClean="0">
                <a:ea typeface="+mj-ea"/>
                <a:cs typeface="+mj-cs"/>
              </a:rPr>
              <a:t>Стенникова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11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683994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6093296"/>
          </a:xfrm>
        </p:spPr>
        <p:txBody>
          <a:bodyPr numCol="2"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8400" u="sng" dirty="0" smtClean="0">
                <a:latin typeface="Times New Roman" pitchFamily="18" charset="0"/>
                <a:cs typeface="Times New Roman" pitchFamily="18" charset="0"/>
              </a:rPr>
              <a:t>Для жертвы: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Коммуникативные проблемы,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 низкая самооценка,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Страх перед выступлением.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Недоверие к людям.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Может повышаться агрессия.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Высокий суицидальный риск,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Депрессия,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Уходы из школы,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Чувство тревоги,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Соматические реакции,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Когнитивные нарушения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Снижение успеваемости.</a:t>
            </a:r>
          </a:p>
          <a:p>
            <a:pPr>
              <a:lnSpc>
                <a:spcPct val="120000"/>
              </a:lnSpc>
            </a:pPr>
            <a:r>
              <a:rPr lang="ru-RU" sz="8400" u="sng" dirty="0" smtClean="0">
                <a:latin typeface="Times New Roman" pitchFamily="18" charset="0"/>
                <a:cs typeface="Times New Roman" pitchFamily="18" charset="0"/>
              </a:rPr>
              <a:t>Для агрессора: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Чувство вины,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Негативные эмоции  со стороны окружающих,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Высокий риск попасть в криминальные группировки,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8400" b="0" dirty="0" smtClean="0">
                <a:latin typeface="Times New Roman" pitchFamily="18" charset="0"/>
                <a:cs typeface="Times New Roman" pitchFamily="18" charset="0"/>
              </a:rPr>
              <a:t> Отвержение.</a:t>
            </a:r>
          </a:p>
        </p:txBody>
      </p:sp>
    </p:spTree>
    <p:extLst>
      <p:ext uri="{BB962C8B-B14F-4D97-AF65-F5344CB8AC3E}">
        <p14:creationId xmlns:p14="http://schemas.microsoft.com/office/powerpoint/2010/main" val="3384657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дети становятся агрессорами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К которым применялась агрессия, в семьях у которых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приняты агрессивные формы поведения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заложена </a:t>
            </a:r>
            <a:r>
              <a:rPr lang="ru-RU" sz="2100" b="0" dirty="0" err="1">
                <a:latin typeface="Times New Roman" pitchFamily="18" charset="0"/>
                <a:cs typeface="Times New Roman" pitchFamily="18" charset="0"/>
              </a:rPr>
              <a:t>ранговость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100" b="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С определенными личностными особенностями (склонность к доминированию)</a:t>
            </a:r>
          </a:p>
        </p:txBody>
      </p:sp>
    </p:spTree>
    <p:extLst>
      <p:ext uri="{BB962C8B-B14F-4D97-AF65-F5344CB8AC3E}">
        <p14:creationId xmlns:p14="http://schemas.microsoft.com/office/powerpoint/2010/main" val="2036882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дети становятся Жертвами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147248" cy="43735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 К которым применялась агрессия (снижается сопротивляемость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100" b="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Дети которые чем-то отличаются от остальных (по национальному признаку; дети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 моторной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неловкостью и др.)</a:t>
            </a:r>
          </a:p>
        </p:txBody>
      </p:sp>
    </p:spTree>
    <p:extLst>
      <p:ext uri="{BB962C8B-B14F-4D97-AF65-F5344CB8AC3E}">
        <p14:creationId xmlns:p14="http://schemas.microsoft.com/office/powerpoint/2010/main" val="1057288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87208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может сделать учитель для профилактики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482453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Групповые внеклассные мероприятия направленные на сплочение класса;</a:t>
            </a:r>
          </a:p>
          <a:p>
            <a:pPr>
              <a:buFontTx/>
              <a:buChar char="-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«Хвалить при всех, ругать наедине»;</a:t>
            </a:r>
          </a:p>
          <a:p>
            <a:pPr>
              <a:buFontTx/>
              <a:buChar char="-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Поздравление с днем рождения каждого ученика;</a:t>
            </a:r>
          </a:p>
          <a:p>
            <a:pPr>
              <a:buFontTx/>
              <a:buChar char="-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Совместные праздники и чаепития.</a:t>
            </a:r>
          </a:p>
          <a:p>
            <a:pPr>
              <a:buFontTx/>
              <a:buChar char="-"/>
            </a:pPr>
            <a:endParaRPr lang="ru-RU" sz="21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0" u="sng" dirty="0" smtClean="0">
                <a:latin typeface="Times New Roman" pitchFamily="18" charset="0"/>
                <a:cs typeface="Times New Roman" pitchFamily="18" charset="0"/>
              </a:rPr>
              <a:t>Столкнувшись с явлением </a:t>
            </a:r>
            <a:r>
              <a:rPr lang="ru-RU" sz="2100" b="0" u="sng" dirty="0" err="1" smtClean="0"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2100" b="0" u="sng" dirty="0" smtClean="0">
                <a:latin typeface="Times New Roman" pitchFamily="18" charset="0"/>
                <a:cs typeface="Times New Roman" pitchFamily="18" charset="0"/>
              </a:rPr>
              <a:t> необходимо, в зависимости от сложности ситуации:</a:t>
            </a:r>
          </a:p>
          <a:p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Поставить в известность родителей, администрацию школы (совет профилактики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обратиться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к школьному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психологу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1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- Составить представление в КДН и ЗП, ПДН.</a:t>
            </a:r>
          </a:p>
        </p:txBody>
      </p:sp>
    </p:spTree>
    <p:extLst>
      <p:ext uri="{BB962C8B-B14F-4D97-AF65-F5344CB8AC3E}">
        <p14:creationId xmlns:p14="http://schemas.microsoft.com/office/powerpoint/2010/main" val="2849337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ru-RU" sz="2400" dirty="0" smtClean="0">
                <a:solidFill>
                  <a:prstClr val="black"/>
                </a:solidFill>
              </a:rPr>
              <a:t>3. Первичная профилактика жестокого обращения в отношении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i="1" dirty="0" smtClean="0"/>
              <a:t>Работа с обучающимися</a:t>
            </a:r>
          </a:p>
          <a:p>
            <a:pPr>
              <a:spcBef>
                <a:spcPts val="1200"/>
              </a:spcBef>
            </a:pPr>
            <a:r>
              <a:rPr lang="ru-RU" sz="2400" dirty="0"/>
              <a:t>развитие коммуникативных навыков, навыков работы в команде</a:t>
            </a:r>
          </a:p>
          <a:p>
            <a:pPr>
              <a:spcBef>
                <a:spcPts val="1200"/>
              </a:spcBef>
            </a:pPr>
            <a:r>
              <a:rPr lang="ru-RU" sz="2400" dirty="0"/>
              <a:t>закрепление принципов уважительно межличностного общения</a:t>
            </a:r>
          </a:p>
          <a:p>
            <a:pPr>
              <a:spcBef>
                <a:spcPts val="1200"/>
              </a:spcBef>
            </a:pPr>
            <a:r>
              <a:rPr lang="ru-RU" sz="2400" dirty="0"/>
              <a:t>оказание помощи в самореализации, формирование внутренних критериев самооценки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развитие умения дифференцировать и выражать эмоции</a:t>
            </a:r>
          </a:p>
        </p:txBody>
      </p:sp>
    </p:spTree>
    <p:extLst>
      <p:ext uri="{BB962C8B-B14F-4D97-AF65-F5344CB8AC3E}">
        <p14:creationId xmlns:p14="http://schemas.microsoft.com/office/powerpoint/2010/main" val="3764920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xn--80aaflrac7bhmdoe.xn--p1ai/images/photos/medium/article142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3056"/>
            <a:ext cx="3888432" cy="274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395536" y="332656"/>
            <a:ext cx="8352928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 algn="ctr">
              <a:buClr>
                <a:srgbClr val="A9A57C"/>
              </a:buClr>
              <a:buFont typeface="Arial" pitchFamily="34" charset="0"/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Открытый доступ для скачивания всех материалов</a:t>
            </a:r>
          </a:p>
          <a:p>
            <a:pPr marL="82296" indent="0" algn="ctr">
              <a:buClr>
                <a:srgbClr val="A9A57C"/>
              </a:buClr>
              <a:buFont typeface="Arial" pitchFamily="34" charset="0"/>
              <a:buNone/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Clr>
                <a:srgbClr val="A9A57C"/>
              </a:buClr>
              <a:buFont typeface="Arial" pitchFamily="34" charset="0"/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На официальном сайте </a:t>
            </a:r>
          </a:p>
          <a:p>
            <a:pPr marL="82296" indent="0" algn="ctr">
              <a:buClr>
                <a:srgbClr val="A9A57C"/>
              </a:buClr>
              <a:buFont typeface="Arial" pitchFamily="34" charset="0"/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ГБОУ СО «Центр психолого-педагогической реабилитации и коррекции «Ладо»</a:t>
            </a:r>
          </a:p>
          <a:p>
            <a:pPr marL="82296" indent="0" algn="ctr">
              <a:buClr>
                <a:srgbClr val="A9A57C"/>
              </a:buClr>
              <a:buFont typeface="Arial" pitchFamily="34" charset="0"/>
              <a:buNone/>
            </a:pP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www.centerlado.ru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Clr>
                <a:srgbClr val="A9A57C"/>
              </a:buClr>
              <a:buFont typeface="Arial" pitchFamily="34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Раздел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«Библиотека» -  </a:t>
            </a:r>
          </a:p>
          <a:p>
            <a:pPr marL="82296" indent="0" algn="r">
              <a:buClr>
                <a:srgbClr val="A9A57C"/>
              </a:buClr>
              <a:buFont typeface="Arial" pitchFamily="34" charset="0"/>
              <a:buNone/>
            </a:pP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подраздел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«Методические материалы </a:t>
            </a:r>
          </a:p>
          <a:p>
            <a:pPr marL="82296" indent="0" algn="r">
              <a:buClr>
                <a:srgbClr val="A9A57C"/>
              </a:buClr>
              <a:buFont typeface="Arial" pitchFamily="34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 профилактике жестокого </a:t>
            </a:r>
          </a:p>
          <a:p>
            <a:pPr marL="82296" indent="0" algn="r">
              <a:buClr>
                <a:srgbClr val="A9A57C"/>
              </a:buClr>
              <a:buFont typeface="Arial" pitchFamily="34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обращения» </a:t>
            </a:r>
          </a:p>
          <a:p>
            <a:pPr marL="82296" indent="0" algn="ctr">
              <a:buClr>
                <a:srgbClr val="A9A57C"/>
              </a:buClr>
              <a:buFont typeface="Arial" pitchFamily="34" charset="0"/>
              <a:buNone/>
            </a:pPr>
            <a:endParaRPr lang="ru-RU" sz="22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319464" y="5712676"/>
            <a:ext cx="4824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lvl="0" algn="ctr">
              <a:spcBef>
                <a:spcPts val="600"/>
              </a:spcBef>
              <a:spcAft>
                <a:spcPts val="1200"/>
              </a:spcAft>
              <a:buClr>
                <a:srgbClr val="A9A57C"/>
              </a:buClr>
            </a:pPr>
            <a:r>
              <a:rPr lang="ru-RU" dirty="0" smtClean="0"/>
              <a:t>Общий телефон: 8</a:t>
            </a:r>
            <a:r>
              <a:rPr lang="ru-RU" dirty="0"/>
              <a:t> (34350) </a:t>
            </a:r>
            <a:r>
              <a:rPr lang="ru-RU" dirty="0" smtClean="0"/>
              <a:t>5-77-87   Электронная почта: </a:t>
            </a:r>
            <a:r>
              <a:rPr lang="en-US" dirty="0" smtClean="0"/>
              <a:t>centerlado@yandex.ru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233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352928" cy="6120680"/>
          </a:xfrm>
        </p:spPr>
        <p:txBody>
          <a:bodyPr>
            <a:normAutofit/>
          </a:bodyPr>
          <a:lstStyle/>
          <a:p>
            <a:pPr marL="114300" lvl="0" indent="0">
              <a:buClr>
                <a:srgbClr val="A9A57C"/>
              </a:buClr>
              <a:buNone/>
            </a:pPr>
            <a:r>
              <a:rPr lang="ru-RU" sz="2600" dirty="0" smtClean="0">
                <a:latin typeface="Calibri"/>
              </a:rPr>
              <a:t>Обособленная </a:t>
            </a:r>
            <a:r>
              <a:rPr lang="ru-RU" sz="2600" dirty="0">
                <a:latin typeface="Calibri"/>
              </a:rPr>
              <a:t>площадка Центра «Ладо» расположена на базе ГБОУ СО «СКШ № 192» по адресу: г. Екатеринбург, ул. Машиностроителей, 8. </a:t>
            </a:r>
          </a:p>
          <a:p>
            <a:pPr marL="114300" lvl="0" indent="0">
              <a:buClr>
                <a:srgbClr val="A9A57C"/>
              </a:buClr>
              <a:buNone/>
            </a:pPr>
            <a:r>
              <a:rPr lang="ru-RU" sz="2600" i="1" dirty="0">
                <a:latin typeface="Calibri"/>
              </a:rPr>
              <a:t>Телефон для записи</a:t>
            </a:r>
            <a:r>
              <a:rPr lang="ru-RU" sz="2600" i="1" u="sng" dirty="0">
                <a:latin typeface="Calibri"/>
              </a:rPr>
              <a:t>: 8-922-100-58-82, </a:t>
            </a:r>
            <a:r>
              <a:rPr lang="ru-RU" sz="2600" i="1" dirty="0">
                <a:latin typeface="Calibri"/>
              </a:rPr>
              <a:t>с 8.30 до 17.00.</a:t>
            </a:r>
            <a:r>
              <a:rPr lang="ru-RU" sz="2600" i="1" u="sng" dirty="0">
                <a:latin typeface="Calibri"/>
              </a:rPr>
              <a:t> </a:t>
            </a:r>
            <a:endParaRPr lang="ru-RU" sz="2600" dirty="0">
              <a:latin typeface="Calibri"/>
            </a:endParaRPr>
          </a:p>
          <a:p>
            <a:pPr marL="114300" lvl="0" indent="0">
              <a:buClr>
                <a:srgbClr val="A9A57C"/>
              </a:buClr>
              <a:buNone/>
            </a:pPr>
            <a:endParaRPr lang="ru-RU" sz="2200" dirty="0" smtClean="0">
              <a:latin typeface="Calibri"/>
            </a:endParaRPr>
          </a:p>
          <a:p>
            <a:pPr marL="114300" lvl="0" indent="0">
              <a:buClr>
                <a:srgbClr val="A9A57C"/>
              </a:buClr>
              <a:buNone/>
            </a:pPr>
            <a:r>
              <a:rPr lang="ru-RU" sz="2200" dirty="0" smtClean="0">
                <a:latin typeface="Calibri"/>
              </a:rPr>
              <a:t>Специалисты </a:t>
            </a:r>
            <a:r>
              <a:rPr lang="ru-RU" sz="2200" dirty="0">
                <a:latin typeface="Calibri"/>
              </a:rPr>
              <a:t>подразделения оказывают психолого-педагогическую помощь детям и подросткам и методическую помощь педагогам и психологам образовательных организаций Свердловской области.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47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620688"/>
            <a:ext cx="5770984" cy="9361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26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536" y="404664"/>
            <a:ext cx="6336704" cy="4248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 smtClean="0">
                <a:ea typeface="Times New Roman"/>
              </a:rPr>
              <a:t>В </a:t>
            </a:r>
            <a:r>
              <a:rPr lang="ru-RU" sz="2400" dirty="0">
                <a:ea typeface="Times New Roman"/>
              </a:rPr>
              <a:t>настоящее время наиболее острой проблемой, стоящей перед системой образования, является использование правовых и педагогических возможностей образовательного учреждения для защиты прав ребенка в семье.</a:t>
            </a:r>
          </a:p>
          <a:p>
            <a:endParaRPr lang="ru-RU" dirty="0"/>
          </a:p>
        </p:txBody>
      </p:sp>
      <p:pic>
        <p:nvPicPr>
          <p:cNvPr id="1030" name="Picture 6" descr="http://www.dsad104.ru/upload/medialibrary/1bb/1bbcd46a4b6b40c54bb1601aa55c32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867832"/>
            <a:ext cx="5113784" cy="279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772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8640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2400" dirty="0" smtClean="0"/>
              <a:t>1. Выявление детей, подвергшихся жестокому обращению и насилию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804" y="1359380"/>
            <a:ext cx="8619676" cy="5093956"/>
          </a:xfrm>
        </p:spPr>
        <p:txBody>
          <a:bodyPr>
            <a:normAutofit lnSpcReduction="10000"/>
          </a:bodyPr>
          <a:lstStyle/>
          <a:p>
            <a:r>
              <a:rPr lang="ru-RU" sz="2200" dirty="0" smtClean="0"/>
              <a:t>План действий педагогов при выявлении случая жестокого обращения в отношении ребенка</a:t>
            </a:r>
          </a:p>
          <a:p>
            <a:pPr marL="0" indent="35560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355600" algn="just">
              <a:spcBef>
                <a:spcPts val="0"/>
              </a:spcBef>
              <a:buNone/>
            </a:pPr>
            <a:r>
              <a:rPr lang="ru-RU" sz="2000" dirty="0" smtClean="0"/>
              <a:t>Законом </a:t>
            </a:r>
            <a:r>
              <a:rPr lang="ru-RU" sz="2000" dirty="0"/>
              <a:t>Российской Федерации 120ФЗ «Об </a:t>
            </a:r>
            <a:r>
              <a:rPr lang="ru-RU" sz="2000" dirty="0" smtClean="0"/>
              <a:t>основах системы </a:t>
            </a:r>
            <a:r>
              <a:rPr lang="ru-RU" sz="2000" dirty="0"/>
              <a:t>профилактики безнадзорности и правонарушений несовершеннолетних» </a:t>
            </a:r>
            <a:r>
              <a:rPr lang="ru-RU" sz="2000" dirty="0" smtClean="0"/>
              <a:t>определен </a:t>
            </a:r>
            <a:r>
              <a:rPr lang="ru-RU" sz="2000" dirty="0"/>
              <a:t>перечень учреждений и организаций, обязанных выявлять детей, проживающих в условиях семейного неблагополучия, ставить вопрос о применении к родителям правовых мер и осуществлять дальнейший социальный контроль за этими семьями вплоть до нормализации в них обстановки.</a:t>
            </a:r>
          </a:p>
          <a:p>
            <a:pPr marL="0" indent="355600" algn="just">
              <a:spcBef>
                <a:spcPts val="0"/>
              </a:spcBef>
              <a:buNone/>
            </a:pPr>
            <a:r>
              <a:rPr lang="ru-RU" sz="2000" dirty="0" smtClean="0"/>
              <a:t>В </a:t>
            </a:r>
            <a:r>
              <a:rPr lang="ru-RU" sz="2000" dirty="0"/>
              <a:t>настоящее время такая работа проводится всеми субъектами системы профилактики безнадзорности и правонарушений несовершеннолетних, включая подразделения по делам несовершеннолетних МВД России, учреждения образования, здравоохранения и социальной защиты населения, органы опеки и попечительства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5426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 noGrp="1"/>
          </p:cNvSpPr>
          <p:nvPr>
            <p:ph idx="1"/>
          </p:nvPr>
        </p:nvSpPr>
        <p:spPr>
          <a:xfrm>
            <a:off x="550492" y="332656"/>
            <a:ext cx="8229600" cy="9361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dirty="0"/>
              <a:t>2</a:t>
            </a:r>
            <a:r>
              <a:rPr lang="ru-RU" sz="2400" dirty="0" smtClean="0"/>
              <a:t>. Разработка программа реабилитации ребенка, пострадавшего от жестокого обращения</a:t>
            </a:r>
            <a:endParaRPr lang="ru-RU" sz="2400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272804" y="1700807"/>
            <a:ext cx="8507288" cy="4752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100" dirty="0" smtClean="0"/>
              <a:t>Направление к специалистам для оказания ребенку и родителям психологической, психотерапевтической помощи; меры по выводу ребенка из кризисного состояния (психолог, врач-психиатр, психотерапевт)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50526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ru-RU" sz="2400" dirty="0" smtClean="0">
                <a:solidFill>
                  <a:prstClr val="black"/>
                </a:solidFill>
              </a:rPr>
              <a:t>3. Первичная профилактика жестокого обращения в отношении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2816"/>
            <a:ext cx="8856984" cy="50851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i="1" dirty="0" smtClean="0"/>
              <a:t>Работа с педагогами</a:t>
            </a:r>
          </a:p>
          <a:p>
            <a:r>
              <a:rPr lang="ru-RU" sz="2400" dirty="0" smtClean="0"/>
              <a:t>информирование педагогов по проблема насилия в отношении детей</a:t>
            </a:r>
          </a:p>
          <a:p>
            <a:pPr>
              <a:spcAft>
                <a:spcPts val="1800"/>
              </a:spcAft>
            </a:pPr>
            <a:r>
              <a:rPr lang="ru-RU" sz="2400" dirty="0" smtClean="0"/>
              <a:t>обучение способам профилактики профессионального выгорания</a:t>
            </a:r>
          </a:p>
        </p:txBody>
      </p:sp>
    </p:spTree>
    <p:extLst>
      <p:ext uri="{BB962C8B-B14F-4D97-AF65-F5344CB8AC3E}">
        <p14:creationId xmlns:p14="http://schemas.microsoft.com/office/powerpoint/2010/main" val="3208676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ru-RU" sz="2400" dirty="0" smtClean="0">
                <a:solidFill>
                  <a:prstClr val="black"/>
                </a:solidFill>
              </a:rPr>
              <a:t>3. Первичная профилактика жестокого обращения в отношении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856984" cy="3600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i="1" dirty="0" smtClean="0"/>
              <a:t>Работа с родителями</a:t>
            </a:r>
          </a:p>
          <a:p>
            <a:pPr>
              <a:lnSpc>
                <a:spcPct val="120000"/>
              </a:lnSpc>
            </a:pPr>
            <a:r>
              <a:rPr lang="ru-RU" sz="2400" dirty="0"/>
              <a:t>п</a:t>
            </a:r>
            <a:r>
              <a:rPr lang="ru-RU" sz="2400" dirty="0" smtClean="0"/>
              <a:t>овышение уровня правовой грамотности</a:t>
            </a:r>
          </a:p>
          <a:p>
            <a:pPr>
              <a:lnSpc>
                <a:spcPct val="120000"/>
              </a:lnSpc>
            </a:pPr>
            <a:r>
              <a:rPr lang="ru-RU" sz="2400" dirty="0" smtClean="0"/>
              <a:t>информирование о последствиях жестокого обращения с детьми </a:t>
            </a:r>
          </a:p>
          <a:p>
            <a:pPr>
              <a:lnSpc>
                <a:spcPct val="120000"/>
              </a:lnSpc>
            </a:pPr>
            <a:r>
              <a:rPr lang="ru-RU" sz="2400" dirty="0" smtClean="0"/>
              <a:t>информирование о способах наказания без подавления и применения насилия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ru-RU" sz="2400" dirty="0">
                <a:solidFill>
                  <a:prstClr val="black"/>
                </a:solidFill>
              </a:rPr>
              <a:t>информирование </a:t>
            </a:r>
            <a:r>
              <a:rPr lang="ru-RU" sz="2400" dirty="0" smtClean="0">
                <a:solidFill>
                  <a:prstClr val="black"/>
                </a:solidFill>
              </a:rPr>
              <a:t>о последствиях использования не</a:t>
            </a:r>
            <a:r>
              <a:rPr lang="ru-RU" sz="2400" dirty="0" smtClean="0"/>
              <a:t>конструктивных стилей семейного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2825015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20888"/>
            <a:ext cx="8712968" cy="4320481"/>
          </a:xfrm>
        </p:spPr>
        <p:txBody>
          <a:bodyPr>
            <a:normAutofit/>
          </a:bodyPr>
          <a:lstStyle/>
          <a:p>
            <a:pPr marL="0" lvl="0" indent="0">
              <a:spcAft>
                <a:spcPts val="600"/>
              </a:spcAft>
              <a:buNone/>
            </a:pPr>
            <a:r>
              <a:rPr lang="ru-RU" sz="3600" b="1" cap="all" spc="-60" dirty="0" err="1" smtClean="0">
                <a:solidFill>
                  <a:srgbClr val="D1282E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Буллинг</a:t>
            </a:r>
            <a:endParaRPr lang="ru-RU" sz="3600" b="1" cap="all" spc="-60" dirty="0" smtClean="0">
              <a:solidFill>
                <a:srgbClr val="D1282E">
                  <a:lumMod val="75000"/>
                </a:srgb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Aft>
                <a:spcPts val="600"/>
              </a:spcAft>
              <a:buNone/>
            </a:pP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cs typeface="Times New Roman" pitchFamily="18" charset="0"/>
              </a:rPr>
              <a:t>травля, повторяющаяся агрессия по отношению к 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определенному человеку</a:t>
            </a:r>
            <a:r>
              <a:rPr lang="ru-RU" sz="2400" dirty="0">
                <a:solidFill>
                  <a:srgbClr val="000000"/>
                </a:solidFill>
                <a:cs typeface="Times New Roman" pitchFamily="18" charset="0"/>
              </a:rPr>
              <a:t>, включающая в себя принуждение и злоупотребление. Может проявляться в физическом насилии, угрозах. Вербальной агрессии и унижении.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ru-RU" sz="2400" dirty="0">
                <a:solidFill>
                  <a:srgbClr val="000000"/>
                </a:solidFill>
                <a:cs typeface="Times New Roman" pitchFamily="18" charset="0"/>
              </a:rPr>
              <a:t>- систематическое злоупотребление властью (силой) со стороны человека или группы людей для подавления, унижения, оскорбления. </a:t>
            </a:r>
          </a:p>
          <a:p>
            <a:endParaRPr lang="ru-RU" dirty="0"/>
          </a:p>
        </p:txBody>
      </p:sp>
      <p:pic>
        <p:nvPicPr>
          <p:cNvPr id="4" name="Picture 3" descr="C:\Users\1\Desktop\123505387_2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4364" y="260649"/>
            <a:ext cx="3200084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763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116042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85740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Агрессор;</a:t>
            </a:r>
          </a:p>
          <a:p>
            <a:pPr>
              <a:buFont typeface="Wingdings" pitchFamily="2" charset="2"/>
              <a:buChar char="Ø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100" b="0" dirty="0" err="1" smtClean="0">
                <a:latin typeface="Times New Roman" pitchFamily="18" charset="0"/>
                <a:cs typeface="Times New Roman" pitchFamily="18" charset="0"/>
              </a:rPr>
              <a:t>Агрессята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», те, кто поддерживают агрессора;</a:t>
            </a:r>
          </a:p>
          <a:p>
            <a:pPr>
              <a:buFont typeface="Wingdings" pitchFamily="2" charset="2"/>
              <a:buChar char="Ø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Наблюдатели;</a:t>
            </a:r>
          </a:p>
          <a:p>
            <a:pPr>
              <a:buFont typeface="Wingdings" pitchFamily="2" charset="2"/>
              <a:buChar char="Ø"/>
            </a:pP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Жертва.</a:t>
            </a:r>
          </a:p>
          <a:p>
            <a:r>
              <a:rPr lang="ru-RU" sz="2100" b="0" u="sng" dirty="0" smtClean="0">
                <a:latin typeface="Times New Roman" pitchFamily="18" charset="0"/>
                <a:cs typeface="Times New Roman" pitchFamily="18" charset="0"/>
              </a:rPr>
              <a:t>Европейские данные:</a:t>
            </a:r>
          </a:p>
          <a:p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От 15 до 25 % участвовали либо как пострадавшие, либо как наблюдающие.</a:t>
            </a:r>
          </a:p>
          <a:p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8- 20 % испытывали травлю несколько раз в неделю.</a:t>
            </a:r>
          </a:p>
          <a:p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22- 44 % испытывали травлю хотя бы однажды.</a:t>
            </a:r>
          </a:p>
          <a:p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9- 25 % травили сверстников.</a:t>
            </a:r>
            <a:endParaRPr lang="ru-RU" sz="21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299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756002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760640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Ребенок вдруг начинает болеть и не ходит в школу,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Несчастный внешний вид, 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Нет друзей,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Никто не хочет с ним сидеть за партой,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Объект шуток и юмора,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Внезапное снижение успеваемости,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Часто приходит с синяками и подранными вещами,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Не зовут на дни рождения и к нему никто не приходит,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Не у кого спросить домашнее задание,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На соревнования «только не с ним!»,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Часто проводит время дома в одиночестве,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Никогда не приводит домой друзей,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Выбирает длинный и неудобный путь в школу,</a:t>
            </a:r>
          </a:p>
          <a:p>
            <a:pPr>
              <a:buFontTx/>
              <a:buChar char="-"/>
            </a:pPr>
            <a:r>
              <a:rPr lang="ru-RU" sz="2500" b="0" dirty="0" smtClean="0">
                <a:latin typeface="Times New Roman" pitchFamily="18" charset="0"/>
                <a:cs typeface="Times New Roman" pitchFamily="18" charset="0"/>
              </a:rPr>
              <a:t> Крадет деньги у родителей (чтобы раздавать).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22242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848</Words>
  <Application>Microsoft Office PowerPoint</Application>
  <PresentationFormat>Экран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Тема Office</vt:lpstr>
      <vt:lpstr>Главная</vt:lpstr>
      <vt:lpstr>1_Главная</vt:lpstr>
      <vt:lpstr>Роль сотрудников учреждений образования в профилактике жестокого обращения в отношении детей </vt:lpstr>
      <vt:lpstr>Презентация PowerPoint</vt:lpstr>
      <vt:lpstr>1. Выявление детей, подвергшихся жестокому обращению и насилию</vt:lpstr>
      <vt:lpstr>Презентация PowerPoint</vt:lpstr>
      <vt:lpstr>3. Первичная профилактика жестокого обращения в отношении детей</vt:lpstr>
      <vt:lpstr>3. Первичная профилактика жестокого обращения в отношении детей</vt:lpstr>
      <vt:lpstr>Презентация PowerPoint</vt:lpstr>
      <vt:lpstr>Участники буллинга</vt:lpstr>
      <vt:lpstr>Диагностика буллинга</vt:lpstr>
      <vt:lpstr>Последствия буллинга</vt:lpstr>
      <vt:lpstr>Какие дети становятся агрессорами</vt:lpstr>
      <vt:lpstr>Какие дети становятся Жертвами</vt:lpstr>
      <vt:lpstr>Что может сделать учитель для профилактики буллинга</vt:lpstr>
      <vt:lpstr>3. Первичная профилактика жестокого обращения в отношении детей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Ирина</cp:lastModifiedBy>
  <cp:revision>41</cp:revision>
  <dcterms:created xsi:type="dcterms:W3CDTF">2015-09-15T03:56:56Z</dcterms:created>
  <dcterms:modified xsi:type="dcterms:W3CDTF">2015-11-18T17:33:35Z</dcterms:modified>
</cp:coreProperties>
</file>