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80" r:id="rId4"/>
    <p:sldId id="284" r:id="rId5"/>
    <p:sldId id="283" r:id="rId6"/>
    <p:sldId id="285" r:id="rId7"/>
    <p:sldId id="282" r:id="rId8"/>
    <p:sldId id="289" r:id="rId9"/>
    <p:sldId id="290" r:id="rId10"/>
    <p:sldId id="286" r:id="rId11"/>
    <p:sldId id="287" r:id="rId12"/>
    <p:sldId id="292" r:id="rId13"/>
    <p:sldId id="291" r:id="rId14"/>
    <p:sldId id="276" r:id="rId15"/>
    <p:sldId id="277" r:id="rId16"/>
    <p:sldId id="288" r:id="rId17"/>
    <p:sldId id="260" r:id="rId18"/>
    <p:sldId id="261" r:id="rId19"/>
    <p:sldId id="258" r:id="rId20"/>
    <p:sldId id="262" r:id="rId21"/>
    <p:sldId id="263" r:id="rId22"/>
    <p:sldId id="264" r:id="rId23"/>
    <p:sldId id="267" r:id="rId24"/>
    <p:sldId id="268" r:id="rId25"/>
    <p:sldId id="26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24036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i="1" dirty="0">
                <a:solidFill>
                  <a:srgbClr val="0070C0"/>
                </a:solidFill>
              </a:rPr>
              <a:t>Роль сотрудников учреждений образования  в </a:t>
            </a:r>
            <a:r>
              <a:rPr lang="ru-RU" dirty="0">
                <a:solidFill>
                  <a:srgbClr val="0070C0"/>
                </a:solidFill>
              </a:rPr>
              <a:t>обеспечении</a:t>
            </a:r>
            <a:r>
              <a:rPr lang="ru-RU" i="1" dirty="0">
                <a:solidFill>
                  <a:srgbClr val="0070C0"/>
                </a:solidFill>
              </a:rPr>
              <a:t> безопасности детей, пострадавших от жестокого обращения в семье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          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Директор ГБОУ СО </a:t>
            </a:r>
            <a:r>
              <a:rPr lang="ru-RU" sz="2200" dirty="0" err="1" smtClean="0">
                <a:solidFill>
                  <a:schemeClr val="accent4">
                    <a:lumMod val="50000"/>
                  </a:schemeClr>
                </a:solidFill>
              </a:rPr>
              <a:t>ЦППРиК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 «Ладо»</a:t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       Ирина Васильевна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Пестова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7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7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Сентябрь 2015</a:t>
            </a:r>
            <a:endParaRPr lang="ru-R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11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424936" cy="586551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70000"/>
              </a:lnSpc>
              <a:spcAft>
                <a:spcPts val="0"/>
              </a:spcAft>
              <a:buNone/>
            </a:pPr>
            <a:r>
              <a:rPr lang="ru-RU" sz="6400" i="1" dirty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Синдром родительского выгорания — это многомерный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конструкт,</a:t>
            </a:r>
            <a:r>
              <a:rPr lang="ru-RU" sz="5600" dirty="0" smtClean="0">
                <a:latin typeface="Calibri"/>
                <a:ea typeface="Calibri"/>
                <a:cs typeface="Times New Roman"/>
              </a:rPr>
              <a:t> 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включающий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в себя набор негативных психологических переживаний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и</a:t>
            </a:r>
            <a:r>
              <a:rPr lang="ru-RU" sz="56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дезадаптивного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поведения матери и отца, связанных с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детско_родитель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_</a:t>
            </a:r>
            <a:r>
              <a:rPr lang="ru-RU" sz="56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ским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взаимодействием при выполнении родителями деятельности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по</a:t>
            </a:r>
            <a:r>
              <a:rPr lang="ru-RU" sz="56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заботе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о детях, их воспитанию и развитию» [3]. Так же как и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професси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_</a:t>
            </a:r>
            <a:r>
              <a:rPr lang="ru-RU" sz="56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ональное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, родительское выгорание представляет собой ответную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реакцию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на продолжительные и хронические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стрессы.</a:t>
            </a:r>
            <a:r>
              <a:rPr lang="ru-RU" sz="5600" dirty="0" smtClean="0">
                <a:latin typeface="Calibri"/>
                <a:ea typeface="Calibri"/>
                <a:cs typeface="Times New Roman"/>
              </a:rPr>
              <a:t> 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Для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матери или отца при сильной степени выгорания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характерны</a:t>
            </a:r>
            <a:r>
              <a:rPr lang="ru-RU" sz="56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следующие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особенности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:</a:t>
            </a:r>
            <a:endParaRPr lang="ru-RU" sz="5600" dirty="0">
              <a:latin typeface="Calibri"/>
              <a:ea typeface="Calibri"/>
              <a:cs typeface="Times New Roman"/>
            </a:endParaRPr>
          </a:p>
          <a:p>
            <a:pPr indent="-450215" algn="just">
              <a:lnSpc>
                <a:spcPct val="170000"/>
              </a:lnSpc>
              <a:spcAft>
                <a:spcPts val="0"/>
              </a:spcAft>
            </a:pPr>
            <a:r>
              <a:rPr lang="ru-RU" sz="5600" i="1" dirty="0">
                <a:latin typeface="Times New Roman"/>
                <a:ea typeface="Calibri"/>
                <a:cs typeface="Times New Roman"/>
              </a:rPr>
              <a:t>1. Малая резистентность к стрессовым нагрузкам, сниженная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витальность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, склонность к депрессии, заботу о детях они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воспринимают</a:t>
            </a:r>
            <a:r>
              <a:rPr lang="ru-RU" sz="5600" dirty="0" smtClean="0">
                <a:latin typeface="Calibri"/>
                <a:ea typeface="Calibri"/>
                <a:cs typeface="Times New Roman"/>
              </a:rPr>
              <a:t> 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как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эмоционально тяжелую.</a:t>
            </a:r>
            <a:endParaRPr lang="ru-RU" sz="5600" dirty="0">
              <a:latin typeface="Calibri"/>
              <a:ea typeface="Calibri"/>
              <a:cs typeface="Times New Roman"/>
            </a:endParaRPr>
          </a:p>
          <a:p>
            <a:pPr indent="-450215" algn="just">
              <a:lnSpc>
                <a:spcPct val="170000"/>
              </a:lnSpc>
              <a:spcAft>
                <a:spcPts val="0"/>
              </a:spcAft>
            </a:pPr>
            <a:r>
              <a:rPr lang="ru-RU" sz="5600" i="1" dirty="0">
                <a:latin typeface="Times New Roman"/>
                <a:ea typeface="Calibri"/>
                <a:cs typeface="Times New Roman"/>
              </a:rPr>
              <a:t>2. Эмоции по отношению к ребенку выхолощены и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двойственны,преобладают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радость и гнев/раздражение. Высокая степень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враждебнсти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не проявляется в открытом поведении, а приводит к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подозрительности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, обидчивости, и сильному чувству вины. В отношении ребенка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такие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родители практически не ощущают принятие, нежность,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любовь,эмоциональный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подъем. Так же им не свойственна и тревога за детей.</a:t>
            </a:r>
            <a:endParaRPr lang="ru-RU" sz="5600" dirty="0">
              <a:latin typeface="Calibri"/>
              <a:ea typeface="Calibri"/>
              <a:cs typeface="Times New Roman"/>
            </a:endParaRPr>
          </a:p>
          <a:p>
            <a:pPr indent="-450215" algn="just">
              <a:lnSpc>
                <a:spcPct val="170000"/>
              </a:lnSpc>
              <a:spcAft>
                <a:spcPts val="0"/>
              </a:spcAft>
            </a:pPr>
            <a:r>
              <a:rPr lang="ru-RU" sz="5600" i="1" dirty="0">
                <a:latin typeface="Times New Roman"/>
                <a:ea typeface="Calibri"/>
                <a:cs typeface="Times New Roman"/>
              </a:rPr>
              <a:t>3. Родители, подверженные эмоциональному выгоранию, не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выделяют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объективные причины трудностей в заботе о детях (отсутствие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времени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, состояние здоровья, социальные условия и т.п.), они склонны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обвинять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в неудачах себя и в еще большей степени находить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причины</a:t>
            </a:r>
            <a:r>
              <a:rPr lang="ru-RU" sz="56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трудностей 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в самом ребенке (непослушен, ленив, невнимателен и 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т.д.),им свойственны отвержение и 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инфантилизация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 (</a:t>
            </a:r>
            <a:r>
              <a:rPr lang="ru-RU" sz="5600" i="1" dirty="0" err="1" smtClean="0">
                <a:latin typeface="Times New Roman"/>
                <a:ea typeface="Calibri"/>
                <a:cs typeface="Times New Roman"/>
              </a:rPr>
              <a:t>инвалидизация</a:t>
            </a:r>
            <a:r>
              <a:rPr lang="ru-RU" sz="5600" i="1" dirty="0" smtClean="0">
                <a:latin typeface="Times New Roman"/>
                <a:ea typeface="Calibri"/>
                <a:cs typeface="Times New Roman"/>
              </a:rPr>
              <a:t>) ребенка</a:t>
            </a:r>
            <a:r>
              <a:rPr lang="ru-RU" sz="5600" i="1" dirty="0">
                <a:latin typeface="Times New Roman"/>
                <a:ea typeface="Calibri"/>
                <a:cs typeface="Times New Roman"/>
              </a:rPr>
              <a:t>.</a:t>
            </a:r>
            <a:endParaRPr lang="ru-RU" sz="5600" dirty="0">
              <a:latin typeface="Calibri"/>
              <a:ea typeface="Calibri"/>
              <a:cs typeface="Times New Roman"/>
            </a:endParaRPr>
          </a:p>
          <a:p>
            <a:endParaRPr lang="ru-RU" sz="5600" dirty="0"/>
          </a:p>
        </p:txBody>
      </p:sp>
    </p:spTree>
    <p:extLst>
      <p:ext uri="{BB962C8B-B14F-4D97-AF65-F5344CB8AC3E}">
        <p14:creationId xmlns:p14="http://schemas.microsoft.com/office/powerpoint/2010/main" val="2114937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lnSpc>
                <a:spcPct val="170000"/>
              </a:lnSpc>
              <a:buNone/>
            </a:pPr>
            <a:r>
              <a:rPr lang="ru-RU" sz="16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Приведенные выше характеристики позволяют говорить о следующих серьезных опасностях родительского выгорания:</a:t>
            </a:r>
            <a:endParaRPr lang="ru-RU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-450215" algn="just">
              <a:lnSpc>
                <a:spcPct val="170000"/>
              </a:lnSpc>
            </a:pPr>
            <a:r>
              <a:rPr lang="ru-RU" sz="16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1) Дети лишены любви, эмоциональной близости и принятия, в результате чего может возникнуть внутренняя изоляция, не разовьется</a:t>
            </a:r>
            <a:endParaRPr lang="ru-RU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buNone/>
            </a:pPr>
            <a:r>
              <a:rPr lang="ru-RU" sz="16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способность понимать мир другого человека.</a:t>
            </a:r>
            <a:endParaRPr lang="ru-RU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-450215" algn="just">
              <a:lnSpc>
                <a:spcPct val="170000"/>
              </a:lnSpc>
            </a:pPr>
            <a:r>
              <a:rPr lang="ru-RU" sz="16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2) Негативно окрашенное оценочное отношение родителей к </a:t>
            </a:r>
            <a:r>
              <a:rPr lang="ru-RU" sz="1600" i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детям,приписывание</a:t>
            </a:r>
            <a:r>
              <a:rPr lang="ru-RU" sz="16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им ложной вины за невыполнение родительской роли</a:t>
            </a:r>
            <a:endParaRPr lang="ru-RU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buNone/>
            </a:pPr>
            <a:r>
              <a:rPr lang="ru-RU" sz="16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приводит, с одной стороны, к нарушениям самооценки ребенка, к усилению у него сопротивляющегося поведения, приписыванию другим агрессивных намерений и прямой агрессивности и, с другой стороны, как</a:t>
            </a:r>
            <a:r>
              <a:rPr lang="ru-RU" sz="1600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6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следствие, к еще большему усилению выгорания родителей.</a:t>
            </a:r>
            <a:endParaRPr lang="ru-RU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-450215" algn="just">
              <a:lnSpc>
                <a:spcPct val="170000"/>
              </a:lnSpc>
            </a:pPr>
            <a:r>
              <a:rPr lang="ru-RU" sz="16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3) Не способность учитывать внешние по отношению к семье факторы приводит к тому, что семья перестает восприниматься как часть социума, и родители оказываются не в состоянии искать помощь в решении своих проблем, обращаясь к представителям образовательных, медицинских, социальных учреждений и служб. Одновременно нарастает</a:t>
            </a:r>
            <a:r>
              <a:rPr lang="ru-RU" sz="1600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600" i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тенденция снять с себя бремя родительских обязанностей за счет перекладывания их на плечи специалистов (педагогов, врачей, психологов).</a:t>
            </a:r>
            <a:endParaRPr lang="ru-RU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4749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Ребенок практически 10 лет жизни ( при хороших обстоятельствах) 70% времени находится в образовательной среде: </a:t>
            </a:r>
          </a:p>
          <a:p>
            <a:pPr marL="0" indent="0">
              <a:buNone/>
            </a:pPr>
            <a:r>
              <a:rPr lang="ru-RU" dirty="0"/>
              <a:t>д</a:t>
            </a:r>
            <a:r>
              <a:rPr lang="ru-RU" dirty="0" smtClean="0"/>
              <a:t>етский сад, школа, секции, кружки.</a:t>
            </a:r>
          </a:p>
          <a:p>
            <a:pPr marL="0" indent="0">
              <a:buNone/>
            </a:pPr>
            <a:r>
              <a:rPr lang="ru-RU" dirty="0" smtClean="0"/>
              <a:t>И как следствие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792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 err="1">
                <a:latin typeface="Times New Roman"/>
                <a:ea typeface="Calibri"/>
                <a:cs typeface="Times New Roman"/>
              </a:rPr>
              <a:t>Психологизация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 образовательной среды в целях сохранения и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укрепления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здоровья её участников, создание в образовательном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учреждении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безопасных условий труда и обучения могут выступать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альтернати</a:t>
            </a:r>
            <a:r>
              <a:rPr lang="ru-RU" i="1" dirty="0" smtClean="0">
                <a:latin typeface="Times New Roman"/>
                <a:ea typeface="Calibri"/>
              </a:rPr>
              <a:t>вой </a:t>
            </a:r>
            <a:r>
              <a:rPr lang="ru-RU" i="1" dirty="0">
                <a:latin typeface="Times New Roman"/>
                <a:ea typeface="Calibri"/>
              </a:rPr>
              <a:t>агрессивности социальной среды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029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частота побоев детей при поступлении детей в школу увеличивается в два раза. Детей бьют за двойки, тройки и даже четверки, за замечания в дневнике и т.п</a:t>
            </a:r>
            <a:r>
              <a:rPr lang="ru-RU" dirty="0" smtClean="0">
                <a:solidFill>
                  <a:srgbClr val="4D4D4D"/>
                </a:solidFill>
                <a:latin typeface="Times New Roman"/>
                <a:ea typeface="Times New Roman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/>
              <a:ea typeface="Times New Roman"/>
            </a:endParaRPr>
          </a:p>
          <a:p>
            <a:r>
              <a:rPr lang="ru-RU" dirty="0" smtClean="0">
                <a:solidFill>
                  <a:srgbClr val="4D4D4D"/>
                </a:solidFill>
                <a:latin typeface="Times New Roman"/>
                <a:ea typeface="Times New Roman"/>
              </a:rPr>
              <a:t>с </a:t>
            </a:r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нормативно-правовой базой защиты прав ребенка знакомы только 36% руководителей школ и 20% заведующих.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957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47500" lnSpcReduction="20000"/>
          </a:bodyPr>
          <a:lstStyle/>
          <a:p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Работу по защите ребенка от всех форм насилия дошкольные работники и учителя рассматривают как должностную обязанность и считают, что ее проведение целиком зависит от уровня профессиональной квалификации самих педагогов.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Вместе с тем, большинство руководителей дошкольных образовательных учреждений и школ признали, что для них было бы очень  важно знать, за соблюдением каких именно прав ребенка на защиту и помощь воспитатели и учителя несут прямую ответственность.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По их мнению, эти права должны войти в Устав дошкольного образовательного учреждения и школы и Договор между детским садом и родителем.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Кроме того, руководители и педагоги детских садов и школ склонны считать, что обязательно должна быть установлена связь между аттестацией и аккредитацией образовательного учреждения и соблюдением прав детей в детском саду и школе.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Вместе с тем, было установлено, что низкий уровень правовой культуры приводит к тому, что у большинства руководителей образовательных учреждений и педагогов имеются весьма ограниченные представления о работе по защите ребенка от всех форм жестокого обращения.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В первую очередь это связано с тем, что согласно требованиям Конвенции и нормативно-правовым документам Российской Федерации, ребенок имеет право на защиту от всех форм не только физического, но и психологического насилия, оскорбления или злоупотребления. Кроме этого, недопустимым считается отсутствие заботы или небрежное, грубое обращение. В книге «Комментарий к Закону Российской Федерации «Об образовании» (М.: Юрист, 1998) четко указано, что «к формам психического насилия относятся угрозы в адрес обучающегося, преднамеренная изоляция, предъявление чрезмерных требований, не соответствующих возрасту и возможностям ребенка, систематическая, необоснованная критика», и т.п</a:t>
            </a:r>
            <a:r>
              <a:rPr lang="ru-RU" dirty="0" smtClean="0">
                <a:solidFill>
                  <a:srgbClr val="4D4D4D"/>
                </a:solidFill>
                <a:latin typeface="Times New Roman"/>
                <a:ea typeface="Times New Roman"/>
              </a:rPr>
              <a:t>.</a:t>
            </a:r>
            <a:endParaRPr lang="ru-RU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6006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</p:spPr>
        <p:txBody>
          <a:bodyPr>
            <a:noAutofit/>
          </a:bodyPr>
          <a:lstStyle/>
          <a:p>
            <a:pPr lvl="0"/>
            <a:r>
              <a:rPr lang="ru-RU" sz="1400" dirty="0">
                <a:solidFill>
                  <a:srgbClr val="4D4D4D"/>
                </a:solidFill>
                <a:latin typeface="Times New Roman"/>
                <a:ea typeface="Times New Roman"/>
              </a:rPr>
              <a:t>Если с учетом этого проанализировать деятельность воспитателей и учителей, то становится очевидным, что в настоящее время еще многие дети остро нуждаются в защите. При этом воспитатели и учителя не преднамеренно игнорируют ряд направлений в работе с детьми, а действуют так в силу непонимания данной проблемы.</a:t>
            </a:r>
            <a:endParaRPr lang="ru-RU" sz="1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1400" dirty="0">
                <a:solidFill>
                  <a:srgbClr val="4D4D4D"/>
                </a:solidFill>
                <a:latin typeface="Times New Roman"/>
                <a:ea typeface="Times New Roman"/>
              </a:rPr>
              <a:t>В первую очередь это связано с тем, что с каждым годом в массовой практике детских садов и школ появляется все больше «проблемных» детей. К ним относятся дети с поведенческими нарушениями (воровство, ложь, агрессивность и т.п.), эмоционально-личностными расстройствами (депрессия, застенчивость, страхи, </a:t>
            </a:r>
            <a:r>
              <a:rPr lang="ru-RU" sz="1400" dirty="0" err="1">
                <a:solidFill>
                  <a:srgbClr val="4D4D4D"/>
                </a:solidFill>
                <a:latin typeface="Times New Roman"/>
                <a:ea typeface="Times New Roman"/>
              </a:rPr>
              <a:t>гиперактивность</a:t>
            </a:r>
            <a:r>
              <a:rPr lang="ru-RU" sz="1400" dirty="0">
                <a:solidFill>
                  <a:srgbClr val="4D4D4D"/>
                </a:solidFill>
                <a:latin typeface="Times New Roman"/>
                <a:ea typeface="Times New Roman"/>
              </a:rPr>
              <a:t> и т.п.), которые в той или иной степени обнаруживаются у каждого третьего ребенка.</a:t>
            </a:r>
            <a:endParaRPr lang="ru-RU" sz="1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endParaRPr lang="ru-RU" sz="1400" b="1" dirty="0" smtClean="0">
              <a:solidFill>
                <a:srgbClr val="4D4D4D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1400" b="1" dirty="0" smtClean="0">
                <a:solidFill>
                  <a:srgbClr val="4D4D4D"/>
                </a:solidFill>
                <a:latin typeface="Times New Roman"/>
                <a:ea typeface="Times New Roman"/>
              </a:rPr>
              <a:t>Вместе </a:t>
            </a:r>
            <a:r>
              <a:rPr lang="ru-RU" sz="1400" b="1" dirty="0">
                <a:solidFill>
                  <a:srgbClr val="4D4D4D"/>
                </a:solidFill>
                <a:latin typeface="Times New Roman"/>
                <a:ea typeface="Times New Roman"/>
              </a:rPr>
              <a:t>с тем, было установлено, что 58% педагогов не в состоянии не только установить причину и оказать помощь таким детям, но даже просто не видят сам факт эмоциональных переживаний ребенка.</a:t>
            </a:r>
            <a:endParaRPr lang="ru-RU" sz="14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1400" b="1" dirty="0">
                <a:solidFill>
                  <a:srgbClr val="4D4D4D"/>
                </a:solidFill>
                <a:latin typeface="Times New Roman"/>
                <a:ea typeface="Times New Roman"/>
              </a:rPr>
              <a:t>Детские страхи, тревожность, длительное подавленное состояние и многое другое практически полностью «выпадают» из поля зрения большинства воспитателей и учителей.</a:t>
            </a:r>
            <a:endParaRPr lang="ru-RU" sz="14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1400" dirty="0">
                <a:solidFill>
                  <a:srgbClr val="4D4D4D"/>
                </a:solidFill>
                <a:latin typeface="Times New Roman"/>
                <a:ea typeface="Times New Roman"/>
              </a:rPr>
              <a:t>Кроме того, было установлено (</a:t>
            </a:r>
            <a:r>
              <a:rPr lang="ru-RU" sz="1400" dirty="0" err="1">
                <a:solidFill>
                  <a:srgbClr val="4D4D4D"/>
                </a:solidFill>
                <a:latin typeface="Times New Roman"/>
                <a:ea typeface="Times New Roman"/>
              </a:rPr>
              <a:t>Едакова</a:t>
            </a:r>
            <a:r>
              <a:rPr lang="ru-RU" sz="1400" dirty="0">
                <a:solidFill>
                  <a:srgbClr val="4D4D4D"/>
                </a:solidFill>
                <a:latin typeface="Times New Roman"/>
                <a:ea typeface="Times New Roman"/>
              </a:rPr>
              <a:t> И.Н.), что в настоящее время значительное число детей в группах и классах являются «пренебрегаемыми» и «отверженными» и социальный статус таких детей практически не меняется.</a:t>
            </a:r>
            <a:endParaRPr lang="ru-RU" sz="1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1400" dirty="0">
                <a:solidFill>
                  <a:srgbClr val="4D4D4D"/>
                </a:solidFill>
                <a:latin typeface="Times New Roman"/>
                <a:ea typeface="Times New Roman"/>
              </a:rPr>
              <a:t>Таким образом, становится очевидным, что ребенка, посещающего образовательное учреждение, можно считать защищенным от физического насилия. Но еще требуется большая работа по повышению правовой, управленческой и педагогической культуры руководителей детских садов и школ для того, чтобы все формы защиты, предусмотренные Конвенцией и нормативно-правовыми документами, были реализованы.</a:t>
            </a:r>
            <a:endParaRPr lang="ru-RU" sz="1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1400" dirty="0">
                <a:solidFill>
                  <a:srgbClr val="4D4D4D"/>
                </a:solidFill>
                <a:latin typeface="Times New Roman"/>
                <a:ea typeface="Times New Roman"/>
              </a:rPr>
              <a:t>Как показало проведенное нами изучение, в настоящее время наиболее острой проблемой, стоящей перед системой образования, является использование правовых и педагогических возможностей образовательного учреждения для защиты прав ребенка в семье.</a:t>
            </a:r>
            <a:endParaRPr lang="ru-RU" sz="1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1400" dirty="0">
                <a:solidFill>
                  <a:srgbClr val="4D4D4D"/>
                </a:solidFill>
                <a:latin typeface="Times New Roman"/>
                <a:ea typeface="Times New Roman"/>
              </a:rPr>
              <a:t>Для того, чтобы убедить, уважаемых директоров школ в этом, предлагаем им для обсуждения и рассмотрения примерное распределение функциональных обязанностей между сотрудниками, как дошкольных образовательных учреждений, так и начальной школы. </a:t>
            </a:r>
            <a:endParaRPr lang="ru-RU" sz="1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1400" dirty="0">
                <a:solidFill>
                  <a:srgbClr val="4D4D4D"/>
                </a:solidFill>
                <a:latin typeface="Times New Roman"/>
                <a:ea typeface="Times New Roman"/>
              </a:rPr>
              <a:t>Очевидно, что в этой сложной и многоплановой работе должен принимать участие весь коллектив образовательного учреждения, но особая роль принадлежит заведующей - директору, методисту - завучу, психологу и воспитателю детского сада или учителю. Только в том случае, если эта работа будет осуществляться на всех ступенях образования слаженно и синхронно, мы сможем добиться желаемого результата. Рассмотрим это на конкретных примерах.</a:t>
            </a:r>
            <a:endParaRPr lang="ru-RU" sz="1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endParaRPr lang="ru-RU" sz="1400" dirty="0">
              <a:solidFill>
                <a:prstClr val="black"/>
              </a:solidFill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44773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ru-RU" dirty="0">
                <a:latin typeface="LiteraturnayaC"/>
              </a:rPr>
              <a:t>Требуют совершенствования методы проведения различных </a:t>
            </a:r>
            <a:r>
              <a:rPr lang="ru-RU" dirty="0" err="1" smtClean="0">
                <a:latin typeface="LiteraturnayaC"/>
              </a:rPr>
              <a:t>информацион-ных</a:t>
            </a:r>
            <a:r>
              <a:rPr lang="ru-RU" dirty="0" smtClean="0">
                <a:latin typeface="LiteraturnayaC"/>
              </a:rPr>
              <a:t> </a:t>
            </a:r>
            <a:r>
              <a:rPr lang="ru-RU" dirty="0">
                <a:latin typeface="LiteraturnayaC"/>
              </a:rPr>
              <a:t>кампаний с участием детей. Организаторы должны знать, что от </a:t>
            </a:r>
            <a:r>
              <a:rPr lang="ru-RU" dirty="0" smtClean="0">
                <a:latin typeface="LiteraturnayaC"/>
              </a:rPr>
              <a:t>малоэффективных </a:t>
            </a:r>
            <a:r>
              <a:rPr lang="ru-RU" dirty="0">
                <a:latin typeface="LiteraturnayaC"/>
              </a:rPr>
              <a:t>мероприятий дети устают. </a:t>
            </a:r>
            <a:endParaRPr lang="ru-RU" dirty="0" smtClean="0">
              <a:latin typeface="LiteraturnayaC"/>
            </a:endParaRPr>
          </a:p>
          <a:p>
            <a:r>
              <a:rPr lang="ru-RU" dirty="0" smtClean="0">
                <a:latin typeface="LiteraturnayaC"/>
              </a:rPr>
              <a:t>При </a:t>
            </a:r>
            <a:r>
              <a:rPr lang="ru-RU" dirty="0">
                <a:latin typeface="LiteraturnayaC"/>
              </a:rPr>
              <a:t>разработке таких кампаний </a:t>
            </a:r>
            <a:r>
              <a:rPr lang="ru-RU" dirty="0" smtClean="0">
                <a:latin typeface="LiteraturnayaC"/>
              </a:rPr>
              <a:t>необходимо учитывать </a:t>
            </a:r>
            <a:r>
              <a:rPr lang="ru-RU" dirty="0">
                <a:latin typeface="LiteraturnayaC"/>
              </a:rPr>
              <a:t>конкретную культурную среду и условия, в которых они будут </a:t>
            </a:r>
            <a:r>
              <a:rPr lang="ru-RU" dirty="0" smtClean="0">
                <a:latin typeface="LiteraturnayaC"/>
              </a:rPr>
              <a:t>проводиться</a:t>
            </a:r>
            <a:r>
              <a:rPr lang="ru-RU" dirty="0">
                <a:latin typeface="LiteraturnayaC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582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эффективность борьбы с насилием в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образовательных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учреждениях зависит от квалификации ее руководителей и исполнителей.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Для снижения уровня агрессивности в школе требуются учителя,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способные стать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лидерами и наставниками в детском коллективе, помочь детям в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развитии и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самостоятельном усвоении новых знаний, превратить школу в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лабораторию прав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ребенка, или «жизненный университет».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Кампании против насилия в отношении детей не должны ограничиваться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несколькими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месяцами или годом. Для достижения положительного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результата  требуется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гораздо больше времени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.</a:t>
            </a:r>
            <a:endParaRPr lang="ru-RU" dirty="0">
              <a:solidFill>
                <a:srgbClr val="000000"/>
              </a:solidFill>
              <a:latin typeface="LiteraturnayaC"/>
            </a:endParaRPr>
          </a:p>
        </p:txBody>
      </p:sp>
    </p:spTree>
    <p:extLst>
      <p:ext uri="{BB962C8B-B14F-4D97-AF65-F5344CB8AC3E}">
        <p14:creationId xmlns:p14="http://schemas.microsoft.com/office/powerpoint/2010/main" val="2940405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525344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В Законе Российской Федерации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120ФЗ </a:t>
            </a:r>
            <a:r>
              <a:rPr lang="ru-RU" b="1" dirty="0">
                <a:solidFill>
                  <a:srgbClr val="0033E6"/>
                </a:solidFill>
                <a:latin typeface="LiteraturnayaC-Bold"/>
              </a:rPr>
              <a:t>«Об основах</a:t>
            </a:r>
          </a:p>
          <a:p>
            <a:r>
              <a:rPr lang="ru-RU" b="1" dirty="0">
                <a:solidFill>
                  <a:srgbClr val="0033E6"/>
                </a:solidFill>
                <a:latin typeface="LiteraturnayaC-Bold"/>
              </a:rPr>
              <a:t>системы профилактики безнадзорности и правонарушений </a:t>
            </a:r>
            <a:r>
              <a:rPr lang="ru-RU" b="1" dirty="0" smtClean="0">
                <a:solidFill>
                  <a:srgbClr val="0033E6"/>
                </a:solidFill>
                <a:latin typeface="LiteraturnayaC-Bold"/>
              </a:rPr>
              <a:t>несовершеннолетних</a:t>
            </a:r>
            <a:r>
              <a:rPr lang="ru-RU" b="1" dirty="0">
                <a:solidFill>
                  <a:srgbClr val="0033E6"/>
                </a:solidFill>
                <a:latin typeface="LiteraturnayaC-Bold"/>
              </a:rPr>
              <a:t>»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расширен круг правовых гарантий защиты детей от любых форм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насилия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, допускаемых родителями либо педагогами и воспитателями. </a:t>
            </a:r>
            <a:endParaRPr lang="ru-RU" dirty="0" smtClean="0">
              <a:solidFill>
                <a:srgbClr val="000000"/>
              </a:solidFill>
              <a:latin typeface="LiteraturnayaC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LiteraturnayaC"/>
              </a:rPr>
              <a:t>Законом определен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перечень учреждений и организаций, обязанных выявлять </a:t>
            </a:r>
            <a:r>
              <a:rPr lang="ru-RU" dirty="0" err="1" smtClean="0">
                <a:solidFill>
                  <a:srgbClr val="000000"/>
                </a:solidFill>
                <a:latin typeface="LiteraturnayaC"/>
              </a:rPr>
              <a:t>детей,проживающих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в условиях семейного неблагополучия, ставить вопрос о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применении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к родителям правовых мер и осуществлять дальнейший социальный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кон-</a:t>
            </a:r>
            <a:r>
              <a:rPr lang="ru-RU" dirty="0" err="1" smtClean="0">
                <a:solidFill>
                  <a:srgbClr val="000000"/>
                </a:solidFill>
                <a:latin typeface="LiteraturnayaC"/>
              </a:rPr>
              <a:t>троль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за этими семьями вплоть до нормализации в них обстановки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.</a:t>
            </a:r>
          </a:p>
          <a:p>
            <a:r>
              <a:rPr lang="ru-RU" dirty="0" smtClean="0">
                <a:solidFill>
                  <a:srgbClr val="000000"/>
                </a:solidFill>
                <a:latin typeface="LiteraturnayaC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В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настоящее время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такая работа проводится всеми субъектами системы профилактики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безнадзорности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и правонарушений несовершеннолетних, включая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подразделения по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делам несовершеннолетних МВД России, учреждения образования, 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здравоохранения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и социальной защиты населения, органы опеки и попечительства.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42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>
                <a:latin typeface="Times New Roman"/>
                <a:ea typeface="Calibri"/>
                <a:cs typeface="Times New Roman"/>
              </a:rPr>
              <a:t>Безопасность — это явление, обеспечивающее нормальное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развитие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личности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. </a:t>
            </a:r>
            <a:endParaRPr lang="ru-RU" i="1" dirty="0" smtClean="0">
              <a:latin typeface="Times New Roman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ru-RU" i="1" dirty="0" smtClean="0">
              <a:latin typeface="Times New Roman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 smtClean="0">
                <a:latin typeface="Times New Roman"/>
                <a:ea typeface="Calibri"/>
                <a:cs typeface="Times New Roman"/>
              </a:rPr>
              <a:t>Потребность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в безопасности является базовой в иерархии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потребностей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человека по А. </a:t>
            </a:r>
            <a:r>
              <a:rPr lang="ru-RU" i="1" dirty="0" err="1">
                <a:latin typeface="Times New Roman"/>
                <a:ea typeface="Calibri"/>
                <a:cs typeface="Times New Roman"/>
              </a:rPr>
              <a:t>Маслоу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, без частичного удовлетворения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которой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невозможно гармоничное развитие личности, достижение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самореализации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669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33E6"/>
                </a:solidFill>
                <a:latin typeface="PragmaticaC-Bold"/>
              </a:rPr>
              <a:t>Профессиональная подготовка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Проводить обучение специалистов навыкам по выявлению детей, </a:t>
            </a:r>
            <a:r>
              <a:rPr lang="ru-RU" dirty="0" err="1">
                <a:solidFill>
                  <a:srgbClr val="000000"/>
                </a:solidFill>
                <a:latin typeface="LiteraturnayaC"/>
              </a:rPr>
              <a:t>постра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-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давших от насилия, реагированию на выявленные случаи, а также оказывать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поддержку инициативам по профилактике насилия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.</a:t>
            </a:r>
            <a:endParaRPr lang="ru-RU" dirty="0">
              <a:solidFill>
                <a:srgbClr val="000000"/>
              </a:solidFill>
              <a:latin typeface="LiteraturnayaC"/>
            </a:endParaRPr>
          </a:p>
        </p:txBody>
      </p:sp>
    </p:spTree>
    <p:extLst>
      <p:ext uri="{BB962C8B-B14F-4D97-AF65-F5344CB8AC3E}">
        <p14:creationId xmlns:p14="http://schemas.microsoft.com/office/powerpoint/2010/main" val="256518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640960" cy="5832648"/>
          </a:xfrm>
        </p:spPr>
        <p:txBody>
          <a:bodyPr>
            <a:normAutofit fontScale="47500" lnSpcReduction="20000"/>
          </a:bodyPr>
          <a:lstStyle/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Включить в систему служебной подготовки сотрудников правоохранитель-</a:t>
            </a:r>
          </a:p>
          <a:p>
            <a:r>
              <a:rPr lang="ru-RU" dirty="0" err="1">
                <a:solidFill>
                  <a:srgbClr val="000000"/>
                </a:solidFill>
                <a:latin typeface="LiteraturnayaC"/>
              </a:rPr>
              <a:t>ных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 органов, социальных, учебных и воспитательных учреждений, курс по </a:t>
            </a:r>
            <a:r>
              <a:rPr lang="ru-RU" dirty="0" err="1">
                <a:solidFill>
                  <a:srgbClr val="000000"/>
                </a:solidFill>
                <a:latin typeface="LiteraturnayaC"/>
              </a:rPr>
              <a:t>изуче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-</a:t>
            </a:r>
          </a:p>
          <a:p>
            <a:r>
              <a:rPr lang="ru-RU" dirty="0" err="1">
                <a:solidFill>
                  <a:srgbClr val="000000"/>
                </a:solidFill>
                <a:latin typeface="LiteraturnayaC"/>
              </a:rPr>
              <a:t>нию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 международных и национальных норм о защите детей от насилия и жестоко-</a:t>
            </a:r>
          </a:p>
          <a:p>
            <a:r>
              <a:rPr lang="ru-RU" dirty="0" err="1">
                <a:solidFill>
                  <a:srgbClr val="000000"/>
                </a:solidFill>
                <a:latin typeface="LiteraturnayaC"/>
              </a:rPr>
              <a:t>го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 обращения.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Обеспечить изучение сотрудниками правоохранительных органов </a:t>
            </a:r>
            <a:r>
              <a:rPr lang="ru-RU" dirty="0" err="1">
                <a:solidFill>
                  <a:srgbClr val="000000"/>
                </a:solidFill>
                <a:latin typeface="LiteraturnayaC"/>
              </a:rPr>
              <a:t>междуна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-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родных стандартов обращения с несовершеннолетними.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Ввести занятия по реабилитации детей—жертв насилия в программу под-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готовки сотрудников правоохранительных органов.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Разработать и проводить кампании по повышению самосознания у детей,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развитию у них чувства собственного достоинства и значимости.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Создать систему информационной поддержки детей—жертв насилия, ко-</a:t>
            </a:r>
          </a:p>
          <a:p>
            <a:r>
              <a:rPr lang="ru-RU" dirty="0" err="1">
                <a:solidFill>
                  <a:srgbClr val="000000"/>
                </a:solidFill>
                <a:latin typeface="LiteraturnayaC"/>
              </a:rPr>
              <a:t>торая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 включает: а) информирование и обучение специалистов (раннее </a:t>
            </a:r>
            <a:r>
              <a:rPr lang="ru-RU" dirty="0" err="1">
                <a:solidFill>
                  <a:srgbClr val="000000"/>
                </a:solidFill>
                <a:latin typeface="LiteraturnayaC"/>
              </a:rPr>
              <a:t>выявле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-</a:t>
            </a:r>
          </a:p>
          <a:p>
            <a:r>
              <a:rPr lang="ru-RU" dirty="0" err="1">
                <a:solidFill>
                  <a:srgbClr val="000000"/>
                </a:solidFill>
                <a:latin typeface="LiteraturnayaC"/>
              </a:rPr>
              <a:t>ние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, документирование, права и границы ответственности специалистов разных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ведомств, современные технологии защиты и помощи). б) разработку и </a:t>
            </a:r>
            <a:r>
              <a:rPr lang="ru-RU" dirty="0" err="1">
                <a:solidFill>
                  <a:srgbClr val="000000"/>
                </a:solidFill>
                <a:latin typeface="LiteraturnayaC"/>
              </a:rPr>
              <a:t>внедре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-</a:t>
            </a:r>
          </a:p>
          <a:p>
            <a:r>
              <a:rPr lang="ru-RU" dirty="0" err="1">
                <a:solidFill>
                  <a:srgbClr val="000000"/>
                </a:solidFill>
                <a:latin typeface="LiteraturnayaC"/>
              </a:rPr>
              <a:t>ние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 единых методов оценки и сбора информации (оценка угрозы жизни и </a:t>
            </a:r>
            <a:r>
              <a:rPr lang="ru-RU" dirty="0" err="1">
                <a:solidFill>
                  <a:srgbClr val="000000"/>
                </a:solidFill>
                <a:latin typeface="LiteraturnayaC"/>
              </a:rPr>
              <a:t>здоро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-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вью ребенка, протокол интервью, оценка физического и психического состояния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ребенка и положения в семье).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8069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600" b="1" dirty="0">
                <a:solidFill>
                  <a:srgbClr val="0033E6"/>
                </a:solidFill>
                <a:latin typeface="PragmaticaC-Bold"/>
              </a:rPr>
              <a:t>Профилактическая деятельность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Содействовать обучению специалистов центров социальной помощи семье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и детям, сотрудников органов опеки и попечительства и педагогов навыкам ран-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него выявления фактов жестокого обращения с детьми.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Разработать систему мер по сопровождению семей, находящихся в трудной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жизненной ситуации.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Обеспечить все необходимые ресурсы для эффективного сопровождения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семей, находящихся в трудной жизненной ситуации.</a:t>
            </a:r>
          </a:p>
          <a:p>
            <a:r>
              <a:rPr lang="ru-RU" sz="3600" b="1" dirty="0">
                <a:solidFill>
                  <a:srgbClr val="0033E6"/>
                </a:solidFill>
                <a:latin typeface="PragmaticaC-Bold"/>
              </a:rPr>
              <a:t>Позитивный родительский опыт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Разработать систему транслирования положительных примеров </a:t>
            </a:r>
            <a:r>
              <a:rPr lang="ru-RU" dirty="0" err="1">
                <a:solidFill>
                  <a:srgbClr val="000000"/>
                </a:solidFill>
                <a:latin typeface="LiteraturnayaC"/>
              </a:rPr>
              <a:t>выполне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-</a:t>
            </a:r>
          </a:p>
          <a:p>
            <a:r>
              <a:rPr lang="ru-RU" dirty="0" err="1">
                <a:solidFill>
                  <a:srgbClr val="000000"/>
                </a:solidFill>
                <a:latin typeface="LiteraturnayaC"/>
              </a:rPr>
              <a:t>ния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 родителями обязанностей по ненасильственному воспитанию детей, </a:t>
            </a:r>
            <a:r>
              <a:rPr lang="ru-RU" dirty="0" err="1">
                <a:solidFill>
                  <a:srgbClr val="000000"/>
                </a:solidFill>
                <a:latin typeface="LiteraturnayaC"/>
              </a:rPr>
              <a:t>созда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-</a:t>
            </a:r>
          </a:p>
          <a:p>
            <a:r>
              <a:rPr lang="ru-RU" dirty="0" err="1">
                <a:solidFill>
                  <a:srgbClr val="000000"/>
                </a:solidFill>
                <a:latin typeface="LiteraturnayaC"/>
              </a:rPr>
              <a:t>нию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 в семье благоприятного психологического климата, атмосферы любви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и взаимопонимания.</a:t>
            </a:r>
          </a:p>
          <a:p>
            <a:r>
              <a:rPr lang="ru-RU" dirty="0">
                <a:solidFill>
                  <a:srgbClr val="0033E6"/>
                </a:solidFill>
                <a:latin typeface="LucidaStars-Regular"/>
              </a:rPr>
              <a:t> </a:t>
            </a:r>
            <a:r>
              <a:rPr lang="ru-RU" dirty="0">
                <a:solidFill>
                  <a:srgbClr val="000000"/>
                </a:solidFill>
                <a:latin typeface="LiteraturnayaC"/>
              </a:rPr>
              <a:t>Создать площадки для обсуждения ненасильственных методов воспитания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в дошкольных и общеобразовательных учреждениях, а также для встреч</a:t>
            </a:r>
          </a:p>
          <a:p>
            <a:r>
              <a:rPr lang="ru-RU" dirty="0">
                <a:solidFill>
                  <a:srgbClr val="000000"/>
                </a:solidFill>
                <a:latin typeface="LiteraturnayaC"/>
              </a:rPr>
              <a:t>родителей и обмена между ними положительным опытом по воспитанию детей</a:t>
            </a:r>
            <a:r>
              <a:rPr lang="ru-RU" dirty="0" smtClean="0">
                <a:solidFill>
                  <a:srgbClr val="000000"/>
                </a:solidFill>
                <a:latin typeface="LiteraturnayaC"/>
              </a:rPr>
              <a:t>.</a:t>
            </a:r>
            <a:endParaRPr lang="ru-RU" dirty="0">
              <a:solidFill>
                <a:srgbClr val="000000"/>
              </a:solidFill>
              <a:latin typeface="LiteraturnayaC"/>
            </a:endParaRPr>
          </a:p>
        </p:txBody>
      </p:sp>
    </p:spTree>
    <p:extLst>
      <p:ext uri="{BB962C8B-B14F-4D97-AF65-F5344CB8AC3E}">
        <p14:creationId xmlns:p14="http://schemas.microsoft.com/office/powerpoint/2010/main" val="799886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Helios-Regular"/>
              </a:rPr>
              <a:t>Организация информационно-пропагандистской деятельности, </a:t>
            </a:r>
            <a:r>
              <a:rPr lang="ru-RU" dirty="0" err="1" smtClean="0">
                <a:latin typeface="Helios-Regular"/>
              </a:rPr>
              <a:t>направ</a:t>
            </a:r>
            <a:r>
              <a:rPr lang="ru-RU" dirty="0" smtClean="0">
                <a:latin typeface="Helios-Regular"/>
              </a:rPr>
              <a:t>-ленной </a:t>
            </a:r>
            <a:r>
              <a:rPr lang="ru-RU" dirty="0">
                <a:latin typeface="Helios-Regular"/>
              </a:rPr>
              <a:t>на профилактику жестокого обращения в отношении </a:t>
            </a:r>
            <a:r>
              <a:rPr lang="ru-RU" dirty="0" smtClean="0">
                <a:latin typeface="Helios-Regular"/>
              </a:rPr>
              <a:t>несовершенно-летних</a:t>
            </a:r>
            <a:r>
              <a:rPr lang="ru-RU" dirty="0">
                <a:latin typeface="Helios-Regular"/>
              </a:rPr>
              <a:t>, осуществляется по трем основным направлениям:</a:t>
            </a:r>
          </a:p>
          <a:p>
            <a:r>
              <a:rPr lang="ru-RU" dirty="0">
                <a:latin typeface="Helios-Regular"/>
              </a:rPr>
              <a:t>1. Пропаганда семейных ценностей, положительного опыта семейного </a:t>
            </a:r>
            <a:r>
              <a:rPr lang="ru-RU" dirty="0" err="1" smtClean="0">
                <a:latin typeface="Helios-Regular"/>
              </a:rPr>
              <a:t>вос</a:t>
            </a:r>
            <a:r>
              <a:rPr lang="ru-RU" dirty="0" smtClean="0">
                <a:latin typeface="Helios-Regular"/>
              </a:rPr>
              <a:t>-питания </a:t>
            </a:r>
            <a:r>
              <a:rPr lang="ru-RU" dirty="0">
                <a:latin typeface="Helios-Regular"/>
              </a:rPr>
              <a:t>детей; формирование ценности ответственного </a:t>
            </a:r>
            <a:r>
              <a:rPr lang="ru-RU" dirty="0" err="1">
                <a:latin typeface="Helios-Regular"/>
              </a:rPr>
              <a:t>родительства</a:t>
            </a:r>
            <a:r>
              <a:rPr lang="ru-RU" dirty="0">
                <a:latin typeface="Helios-Regular"/>
              </a:rPr>
              <a:t> и </a:t>
            </a:r>
            <a:r>
              <a:rPr lang="ru-RU" dirty="0" err="1" smtClean="0">
                <a:latin typeface="Helios-Regular"/>
              </a:rPr>
              <a:t>повы-шение</a:t>
            </a:r>
            <a:r>
              <a:rPr lang="ru-RU" dirty="0" smtClean="0">
                <a:latin typeface="Helios-Regular"/>
              </a:rPr>
              <a:t> </a:t>
            </a:r>
            <a:r>
              <a:rPr lang="ru-RU" dirty="0">
                <a:latin typeface="Helios-Regular"/>
              </a:rPr>
              <a:t>семейного статуса.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497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latin typeface="Helios-Regular"/>
              </a:rPr>
              <a:t>2. Привлечение внимания широкой общественности к недопустимости</a:t>
            </a:r>
          </a:p>
          <a:p>
            <a:r>
              <a:rPr lang="ru-RU" dirty="0">
                <a:latin typeface="Helios-Regular"/>
              </a:rPr>
              <a:t>применения жестокости в отношении детей.</a:t>
            </a:r>
          </a:p>
          <a:p>
            <a:r>
              <a:rPr lang="ru-RU" dirty="0">
                <a:latin typeface="Helios-Regular"/>
              </a:rPr>
              <a:t>Активизировалась деятельность органов управления, организаций и</a:t>
            </a:r>
          </a:p>
          <a:p>
            <a:r>
              <a:rPr lang="ru-RU" dirty="0">
                <a:latin typeface="Helios-Regular"/>
              </a:rPr>
              <a:t>общественников по распространению среди целевых групп (детей, родителей</a:t>
            </a:r>
          </a:p>
          <a:p>
            <a:r>
              <a:rPr lang="ru-RU" dirty="0">
                <a:latin typeface="Helios-Regular"/>
              </a:rPr>
              <a:t>и специалистов организаций и служб) информации о недопустимости </a:t>
            </a:r>
            <a:r>
              <a:rPr lang="ru-RU" dirty="0" err="1">
                <a:latin typeface="Helios-Regular"/>
              </a:rPr>
              <a:t>жесто</a:t>
            </a:r>
            <a:r>
              <a:rPr lang="ru-RU" dirty="0">
                <a:latin typeface="Helios-Regular"/>
              </a:rPr>
              <a:t>-</a:t>
            </a:r>
          </a:p>
          <a:p>
            <a:r>
              <a:rPr lang="ru-RU" dirty="0">
                <a:latin typeface="Helios-Regular"/>
              </a:rPr>
              <a:t>кого обращения по отношению к детям.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0947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32500" lnSpcReduction="20000"/>
          </a:bodyPr>
          <a:lstStyle/>
          <a:p>
            <a:pPr indent="330835" algn="just">
              <a:lnSpc>
                <a:spcPts val="1285"/>
              </a:lnSpc>
              <a:spcBef>
                <a:spcPts val="60"/>
              </a:spcBef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Организация работы со случаями жестокого обращения с детьми:</a:t>
            </a:r>
            <a:endParaRPr lang="ru-RU" sz="4800" dirty="0">
              <a:latin typeface="Times New Roman"/>
              <a:ea typeface="Times New Roman"/>
            </a:endParaRPr>
          </a:p>
          <a:p>
            <a:pPr indent="338455" algn="just">
              <a:lnSpc>
                <a:spcPts val="126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1. Первое направление основывается на том, что значительная часть случаев насилия над детьми, по поводу которых граждане обращаются, являются преступления. Поэтому обязательным элементом помощи, оказываемой детям и их семьям, является правовая поддержка. Специалисты тесно взаимодействуют с правоохранительными органами, оказывают им содействие при расследовании преступлений в отношении детей.</a:t>
            </a:r>
            <a:endParaRPr lang="ru-RU" sz="4800" dirty="0">
              <a:latin typeface="Times New Roman"/>
              <a:ea typeface="Times New Roman"/>
            </a:endParaRPr>
          </a:p>
          <a:p>
            <a:pPr indent="328930" algn="just">
              <a:lnSpc>
                <a:spcPts val="126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2. Второе направление основывается на том, что жестокое обращение с ребенком, особенно сексуальное насилие, является для него тяжелой психической травмой. Для устранения психических последствий жестокого обращения необходимо оказание ребенку квалифицированной психологической, а в ряде случаев и психиатрической, помощи.</a:t>
            </a:r>
            <a:endParaRPr lang="ru-RU" sz="4800" dirty="0">
              <a:latin typeface="Times New Roman"/>
              <a:ea typeface="Times New Roman"/>
            </a:endParaRPr>
          </a:p>
          <a:p>
            <a:pPr indent="330835" algn="just">
              <a:lnSpc>
                <a:spcPts val="1260"/>
              </a:lnSpc>
              <a:spcBef>
                <a:spcPts val="25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Оказание психологической помощи рассматривается как основное направление деятельности. Это связано с тем, что по объективным причинам выявить преступника, совершившего насилие над ребенком, и добиться его осуждения удается не во всех случаях. Успех расследования не всегда зависит от специалистов. В то же время психологическая помощь может быть оказана каждому пострадавшему ребенку, и качество этой помощи зависит только от психологов.</a:t>
            </a:r>
            <a:endParaRPr lang="ru-RU" sz="4800" dirty="0">
              <a:latin typeface="Times New Roman"/>
              <a:ea typeface="Times New Roman"/>
            </a:endParaRPr>
          </a:p>
          <a:p>
            <a:pPr indent="327660" algn="just">
              <a:lnSpc>
                <a:spcPts val="126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Таким образом, целью оказания помощи ребенку, пострадавшему от насилия, и его семье является устранение негативных последствий перенесенного насилия. Достижению поставленной цели служат следующие средства: прекращение насилия и обеспечение безопасности ребенка; оказание медицинской помощи ребенку; психологическая реабилитация ребенка и членов его семьи; возмещение вреда, причиненного насилием.</a:t>
            </a:r>
            <a:endParaRPr lang="ru-RU" sz="4800" dirty="0">
              <a:latin typeface="Times New Roman"/>
              <a:ea typeface="Times New Roman"/>
            </a:endParaRPr>
          </a:p>
          <a:p>
            <a:pPr indent="324485" algn="just">
              <a:lnSpc>
                <a:spcPts val="1260"/>
              </a:lnSpc>
              <a:spcBef>
                <a:spcPts val="25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Привлечение виновного к уголовной ответственности и осуждение его за совершенное преступление, лишение родительских прав должно рассматриваться как один из механизмов прекращения насилия и обеспечения безопасности ребенка. Далеко не всегда этот механизм оказывается достаточно эффективным. На практике часто приходится сталкиваться со случаями, когда страдающий хроническим алкоголизмом родитель, осужденный за жестокое обращение с ребенком и даже лишенный родительских прав, продолжает проживать в одной квартире с ребенком из-за невозможности разъезда. Поведение такого родителя после вступления в силу решения суда существенно не меняется, что не позволяет обеспечить необходимый уровень безопасности ребенка.</a:t>
            </a:r>
            <a:endParaRPr lang="ru-RU" sz="4800" dirty="0">
              <a:latin typeface="Times New Roman"/>
              <a:ea typeface="Times New Roman"/>
            </a:endParaRPr>
          </a:p>
          <a:p>
            <a:pPr indent="328930" algn="just">
              <a:lnSpc>
                <a:spcPts val="1260"/>
              </a:lnSpc>
              <a:spcBef>
                <a:spcPts val="1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Объем медицинской помощи, оказываемый детям, определяется наиболее распространенными медицинскими последствиями жестокого обращения с детьми, а также тем, что в случаях опасного для жизни физического насилия работа с детьми начинается после получения ими соответствующей медицинской помощи.</a:t>
            </a:r>
            <a:endParaRPr lang="ru-RU" sz="4800" dirty="0">
              <a:latin typeface="Times New Roman"/>
              <a:ea typeface="Times New Roman"/>
            </a:endParaRPr>
          </a:p>
          <a:p>
            <a:pPr indent="328930" algn="just">
              <a:lnSpc>
                <a:spcPts val="126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Случаи тяжелого или длительного насилия зачастую приводят к развитию психических нарушений, для коррекции которых необходимо оказание психиатрической помощи. Врач-психиатр помогает психологам установить, какие эмоционально-волевые расстройства и нарушения поведения ребенка связаны с перенесенной психической травмой, а какие с имеющимся у него психическим расстройством.</a:t>
            </a:r>
            <a:endParaRPr lang="ru-RU" sz="4800" dirty="0">
              <a:latin typeface="Times New Roman"/>
              <a:ea typeface="Times New Roman"/>
            </a:endParaRPr>
          </a:p>
          <a:p>
            <a:pPr indent="326390" algn="just">
              <a:lnSpc>
                <a:spcPts val="126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случаях сексуального насилия важную роль играет осмотр, проведенный врачом, прошедшим специальную подготовку.</a:t>
            </a:r>
            <a:endParaRPr lang="ru-RU" sz="4800" dirty="0">
              <a:latin typeface="Times New Roman"/>
              <a:ea typeface="Times New Roman"/>
            </a:endParaRPr>
          </a:p>
          <a:p>
            <a:pPr indent="328930" algn="just">
              <a:lnSpc>
                <a:spcPts val="126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Опыт работы показал, что у 60% детей, пострадавших от сексуального насилия, отмечаются инфекционные заболевания, передаваемые половым путем. Это требует включения в штат специалистов врача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дерматовенеролога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48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14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>
                <a:latin typeface="Times New Roman"/>
                <a:ea typeface="Calibri"/>
                <a:cs typeface="Times New Roman"/>
              </a:rPr>
              <a:t>В науке под безопасностью понимается состояние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защищенности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 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жизненно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важных интересов личности, общества и государства от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вну</a:t>
            </a:r>
            <a:r>
              <a:rPr lang="ru-RU" i="1" dirty="0" smtClean="0">
                <a:latin typeface="Times New Roman"/>
                <a:ea typeface="Calibri"/>
              </a:rPr>
              <a:t>тренних </a:t>
            </a:r>
            <a:r>
              <a:rPr lang="ru-RU" i="1" dirty="0">
                <a:latin typeface="Times New Roman"/>
                <a:ea typeface="Calibri"/>
              </a:rPr>
              <a:t>и внешних угроз</a:t>
            </a:r>
            <a:r>
              <a:rPr lang="ru-RU" i="1" dirty="0" smtClean="0">
                <a:latin typeface="Times New Roman"/>
                <a:ea typeface="Calibri"/>
              </a:rPr>
              <a:t>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 smtClean="0">
                <a:latin typeface="Times New Roman"/>
                <a:ea typeface="Calibri"/>
              </a:rPr>
              <a:t>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В современном обществе наблюдается повышение психической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напряженности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, на фоне которой происходит изменение ранее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устойчивых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социальных установок и сложившихся стереотипов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поведения.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i="1" dirty="0">
              <a:latin typeface="Times New Roman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 smtClean="0">
                <a:latin typeface="Times New Roman"/>
                <a:ea typeface="Calibri"/>
                <a:cs typeface="Times New Roman"/>
              </a:rPr>
              <a:t> И, к сожалению, общий агрессивный фон общества, определяемый  как массовые враждебные действия, направленные   на причинение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страдания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 ,</a:t>
            </a:r>
            <a:r>
              <a:rPr lang="en-US" i="1" dirty="0" err="1" smtClean="0">
                <a:latin typeface="Times New Roman"/>
                <a:ea typeface="Calibri"/>
                <a:cs typeface="Times New Roman"/>
              </a:rPr>
              <a:t>не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i="1" dirty="0" err="1" smtClean="0">
                <a:latin typeface="Times New Roman"/>
                <a:ea typeface="Calibri"/>
                <a:cs typeface="Times New Roman"/>
              </a:rPr>
              <a:t>способствует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  </a:t>
            </a:r>
            <a:r>
              <a:rPr lang="en-US" i="1" dirty="0" err="1" smtClean="0">
                <a:latin typeface="Times New Roman"/>
                <a:ea typeface="Calibri"/>
                <a:cs typeface="Times New Roman"/>
              </a:rPr>
              <a:t>снижению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   </a:t>
            </a:r>
            <a:r>
              <a:rPr lang="en-US" i="1" dirty="0" err="1" smtClean="0">
                <a:latin typeface="Times New Roman"/>
                <a:ea typeface="Calibri"/>
                <a:cs typeface="Times New Roman"/>
              </a:rPr>
              <a:t>жестокости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i="1" dirty="0" err="1" smtClean="0">
                <a:latin typeface="Times New Roman"/>
                <a:ea typeface="Calibri"/>
                <a:cs typeface="Times New Roman"/>
              </a:rPr>
              <a:t>по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i="1" dirty="0" err="1" smtClean="0">
                <a:latin typeface="Times New Roman"/>
                <a:ea typeface="Calibri"/>
                <a:cs typeface="Times New Roman"/>
              </a:rPr>
              <a:t>отношению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 к </a:t>
            </a:r>
            <a:r>
              <a:rPr lang="en-US" i="1" dirty="0" err="1" smtClean="0">
                <a:latin typeface="Times New Roman"/>
                <a:ea typeface="Calibri"/>
                <a:cs typeface="Times New Roman"/>
              </a:rPr>
              <a:t>детям</a:t>
            </a:r>
            <a:r>
              <a:rPr lang="en-US" i="1" dirty="0" smtClean="0">
                <a:latin typeface="Times New Roman"/>
                <a:ea typeface="Calibri"/>
                <a:cs typeface="Times New Roman"/>
              </a:rPr>
              <a:t>.  </a:t>
            </a:r>
            <a:endParaRPr lang="ru-RU" sz="24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605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488832" cy="543346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/>
                <a:ea typeface="Times New Roman"/>
              </a:rPr>
              <a:t>Ребенку легко причинить </a:t>
            </a:r>
            <a:r>
              <a:rPr lang="ru-RU" dirty="0" smtClean="0">
                <a:latin typeface="Times New Roman"/>
                <a:ea typeface="Times New Roman"/>
              </a:rPr>
              <a:t>вред!</a:t>
            </a:r>
          </a:p>
          <a:p>
            <a:pPr marL="0" indent="0" algn="ctr">
              <a:buNone/>
            </a:pPr>
            <a:endParaRPr lang="ru-RU" dirty="0" smtClean="0">
              <a:latin typeface="Times New Roman"/>
              <a:ea typeface="Times New Roman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</a:rPr>
              <a:t>Уязвимость</a:t>
            </a:r>
            <a:r>
              <a:rPr lang="ru-RU" dirty="0">
                <a:latin typeface="Times New Roman"/>
                <a:ea typeface="Times New Roman"/>
              </a:rPr>
              <a:t> детей к насилию объясняется их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</a:rPr>
              <a:t>физической, психической и социальной незрелостью</a:t>
            </a:r>
            <a:r>
              <a:rPr lang="ru-RU" dirty="0">
                <a:latin typeface="Times New Roman"/>
                <a:ea typeface="Times New Roman"/>
              </a:rPr>
              <a:t>, а также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</a:rPr>
              <a:t>зависимым</a:t>
            </a:r>
            <a:r>
              <a:rPr lang="ru-RU" dirty="0">
                <a:latin typeface="Times New Roman"/>
                <a:ea typeface="Times New Roman"/>
              </a:rPr>
              <a:t>, подчиненным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</a:rPr>
              <a:t>положением по отношению к взрослым</a:t>
            </a:r>
            <a:r>
              <a:rPr lang="ru-RU" dirty="0">
                <a:latin typeface="Times New Roman"/>
                <a:ea typeface="Times New Roman"/>
              </a:rPr>
              <a:t>, будь то родители, опекуны, воспитатели, учителя. </a:t>
            </a:r>
            <a:endParaRPr lang="ru-RU" sz="28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9694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LiteraturnayaC"/>
              </a:rPr>
              <a:t>Значительный объем нормативных правовых актов, регламентирующих </a:t>
            </a:r>
            <a:r>
              <a:rPr lang="ru-RU" dirty="0" smtClean="0">
                <a:latin typeface="LiteraturnayaC"/>
              </a:rPr>
              <a:t>защиту </a:t>
            </a:r>
            <a:r>
              <a:rPr lang="ru-RU" dirty="0">
                <a:latin typeface="LiteraturnayaC"/>
              </a:rPr>
              <a:t>детей от насилия и жестокого обращения, был сформирован в России </a:t>
            </a:r>
            <a:r>
              <a:rPr lang="ru-RU" dirty="0" smtClean="0">
                <a:latin typeface="LiteraturnayaC"/>
              </a:rPr>
              <a:t>уже   к </a:t>
            </a:r>
            <a:r>
              <a:rPr lang="ru-RU" dirty="0">
                <a:latin typeface="LiteraturnayaC"/>
              </a:rPr>
              <a:t>2002 г. </a:t>
            </a:r>
            <a:endParaRPr lang="ru-RU" dirty="0" smtClean="0">
              <a:latin typeface="LiteraturnayaC"/>
            </a:endParaRPr>
          </a:p>
          <a:p>
            <a:pPr marL="0" indent="0">
              <a:buNone/>
            </a:pPr>
            <a:endParaRPr lang="ru-RU" dirty="0" smtClean="0">
              <a:latin typeface="LiteraturnayaC"/>
            </a:endParaRPr>
          </a:p>
          <a:p>
            <a:pPr marL="0" indent="0">
              <a:buNone/>
            </a:pPr>
            <a:r>
              <a:rPr lang="ru-RU" dirty="0" smtClean="0">
                <a:latin typeface="LiteraturnayaC"/>
              </a:rPr>
              <a:t>В </a:t>
            </a:r>
            <a:r>
              <a:rPr lang="ru-RU" dirty="0">
                <a:latin typeface="LiteraturnayaC"/>
              </a:rPr>
              <a:t>силу разнообразия видов насилия и жестокого обращения, нормы, </a:t>
            </a:r>
            <a:r>
              <a:rPr lang="ru-RU" dirty="0" smtClean="0">
                <a:latin typeface="LiteraturnayaC"/>
              </a:rPr>
              <a:t>касающиеся </a:t>
            </a:r>
            <a:r>
              <a:rPr lang="ru-RU" dirty="0">
                <a:latin typeface="LiteraturnayaC"/>
              </a:rPr>
              <a:t>их предотвращения и защиты детей, закреплены в разных </a:t>
            </a:r>
            <a:r>
              <a:rPr lang="ru-RU" dirty="0" smtClean="0">
                <a:latin typeface="LiteraturnayaC"/>
              </a:rPr>
              <a:t>законодательных </a:t>
            </a:r>
            <a:r>
              <a:rPr lang="ru-RU" dirty="0">
                <a:latin typeface="LiteraturnayaC"/>
              </a:rPr>
              <a:t>актах, в том числе в кодексах Семейном, Уголовном, Об </a:t>
            </a:r>
            <a:r>
              <a:rPr lang="ru-RU" dirty="0" smtClean="0">
                <a:latin typeface="LiteraturnayaC"/>
              </a:rPr>
              <a:t>административных </a:t>
            </a:r>
            <a:r>
              <a:rPr lang="ru-RU" dirty="0">
                <a:latin typeface="LiteraturnayaC"/>
              </a:rPr>
              <a:t>правонарушениях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358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/>
                <a:ea typeface="Times New Roman"/>
              </a:rPr>
              <a:t>Большую роль в распространении жесткости к детям играет неосведомленность родителей или лиц их заменяющих, о том, какие меры воздействия недопустимы по отношению к ребенку, непонимание, что не каждое наказание идет ему на пользу. </a:t>
            </a:r>
            <a:endParaRPr lang="ru-RU" sz="2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>
                <a:latin typeface="Times New Roman"/>
                <a:ea typeface="Times New Roman"/>
              </a:rPr>
              <a:t>Немаловажное значение имеет и низкая правовая культура населения, недостаточные знания законодательных норм, охраняющий права ребенка и гарантирующих наказание насильников.  В том числе нарушение основных прав человека и ребенка.</a:t>
            </a:r>
            <a:endParaRPr lang="ru-RU" sz="28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6026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>
                <a:latin typeface="Times New Roman"/>
                <a:ea typeface="Calibri"/>
                <a:cs typeface="Times New Roman"/>
              </a:rPr>
              <a:t>В генезисе психологической культуры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выделяется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три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основных уровня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ru-RU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психологическая грамотность (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определённый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минимум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психологических знаний и умений, обеспечивающий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адекватное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поведение и социальное взаимодействие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);</a:t>
            </a:r>
          </a:p>
          <a:p>
            <a:pPr algn="just">
              <a:lnSpc>
                <a:spcPct val="115000"/>
              </a:lnSpc>
            </a:pPr>
            <a:r>
              <a:rPr lang="ru-RU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психологическая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компетентность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(обусловливающая эффективность поведения,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деятельности, социального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взаимодействия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);</a:t>
            </a:r>
          </a:p>
          <a:p>
            <a:pPr algn="just">
              <a:lnSpc>
                <a:spcPct val="115000"/>
              </a:lnSpc>
            </a:pPr>
            <a:r>
              <a:rPr lang="ru-RU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зрелая психологическая культура (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механизм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личностной </a:t>
            </a:r>
            <a:r>
              <a:rPr lang="ru-RU" i="1" dirty="0" err="1">
                <a:latin typeface="Times New Roman"/>
                <a:ea typeface="Calibri"/>
                <a:cs typeface="Times New Roman"/>
              </a:rPr>
              <a:t>саморегуляции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, обеспечивающий эффективное,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безопасное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, гуманное взаимодействие с людьми).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633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У</a:t>
            </a:r>
            <a:r>
              <a:rPr lang="ru-RU" dirty="0" smtClean="0">
                <a:solidFill>
                  <a:srgbClr val="4D4D4D"/>
                </a:solidFill>
                <a:latin typeface="Times New Roman"/>
                <a:ea typeface="Times New Roman"/>
              </a:rPr>
              <a:t>становлено что </a:t>
            </a:r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низкий уровень общей, правовой и психолого-педагогической культуры современных родителей в сочетании с социально-экономическими трудностями привел к росту случаев жестокого обращения с детьми в семье.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4206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Таким образом, не все родители, которые реально прибегают к психотравмирующим способам воспитания, ощущают себя некомпетентными, хотя на уровне сознания понимают, что такие методы воздействия могут «испортить ребенку жизнь».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>
                <a:solidFill>
                  <a:srgbClr val="4D4D4D"/>
                </a:solidFill>
                <a:latin typeface="Times New Roman"/>
                <a:ea typeface="Times New Roman"/>
              </a:rPr>
              <a:t>Таким образом, даже в обычной, нормальной российской семье, в которой ни один из родителей не является носителем патологических акцентуаций и социальная ситуация жизни не является критической, нарушение прав маленьких детей, унижение их достоинства распространенное явление. Типичной ситуацией, в которой возникают эти нарушения - некомпетентные воспитательные воздействия на детей.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88109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2500</Words>
  <Application>Microsoft Office PowerPoint</Application>
  <PresentationFormat>Экран (4:3)</PresentationFormat>
  <Paragraphs>121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    Роль сотрудников учреждений образования  в обеспечении безопасности детей, пострадавших от жестокого обращения в семье.               Директор ГБОУ СО ЦППРиК «Ладо»                                             Ирина Васильевна Пестова   Сентябрь 2015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Директор</cp:lastModifiedBy>
  <cp:revision>21</cp:revision>
  <dcterms:created xsi:type="dcterms:W3CDTF">2015-09-15T03:56:56Z</dcterms:created>
  <dcterms:modified xsi:type="dcterms:W3CDTF">2015-09-16T01:58:37Z</dcterms:modified>
</cp:coreProperties>
</file>