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зДоРОВЬЕ</a:t>
            </a:r>
            <a:r>
              <a:rPr lang="ru-RU" sz="28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ШКОЛЬНИКА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pattFill prst="ltUpDiag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1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0-BA1E-4CED-BBFF-CD76A3A8C706}"/>
              </c:ext>
            </c:extLst>
          </c:dPt>
          <c:dPt>
            <c:idx val="1"/>
            <c:bubble3D val="0"/>
            <c:spPr>
              <a:pattFill prst="ltUpDiag">
                <a:fgClr>
                  <a:schemeClr val="accent2"/>
                </a:fgClr>
                <a:bgClr>
                  <a:schemeClr val="accent2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2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BA1E-4CED-BBFF-CD76A3A8C706}"/>
              </c:ext>
            </c:extLst>
          </c:dPt>
          <c:dPt>
            <c:idx val="2"/>
            <c:bubble3D val="0"/>
            <c:spPr>
              <a:pattFill prst="ltUpDiag">
                <a:fgClr>
                  <a:schemeClr val="accent3"/>
                </a:fgClr>
                <a:bgClr>
                  <a:schemeClr val="accent3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3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BA1E-4CED-BBFF-CD76A3A8C706}"/>
              </c:ext>
            </c:extLst>
          </c:dPt>
          <c:dPt>
            <c:idx val="3"/>
            <c:bubble3D val="0"/>
            <c:spPr>
              <a:pattFill prst="ltUpDiag">
                <a:fgClr>
                  <a:schemeClr val="accent4"/>
                </a:fgClr>
                <a:bgClr>
                  <a:schemeClr val="accent4">
                    <a:lumMod val="20000"/>
                    <a:lumOff val="80000"/>
                  </a:schemeClr>
                </a:bgClr>
              </a:pattFill>
              <a:ln w="19050">
                <a:solidFill>
                  <a:schemeClr val="lt1"/>
                </a:solidFill>
              </a:ln>
              <a:effectLst>
                <a:innerShdw blurRad="114300">
                  <a:schemeClr val="accent4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BA1E-4CED-BBFF-CD76A3A8C706}"/>
              </c:ext>
            </c:extLst>
          </c:dPt>
          <c:dLbls>
            <c:dLbl>
              <c:idx val="0"/>
              <c:layout>
                <c:manualLayout>
                  <c:x val="-0.15408015501968503"/>
                  <c:y val="-1.3190144365763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1E-4CED-BBFF-CD76A3A8C706}"/>
                </c:ext>
              </c:extLst>
            </c:dLbl>
            <c:dLbl>
              <c:idx val="1"/>
              <c:layout>
                <c:manualLayout>
                  <c:x val="8.1472687007873981E-2"/>
                  <c:y val="-0.140252205939209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1E-4CED-BBFF-CD76A3A8C706}"/>
                </c:ext>
              </c:extLst>
            </c:dLbl>
            <c:dLbl>
              <c:idx val="2"/>
              <c:layout>
                <c:manualLayout>
                  <c:x val="0.11485482283464567"/>
                  <c:y val="7.9036043366385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1E-4CED-BBFF-CD76A3A8C706}"/>
                </c:ext>
              </c:extLst>
            </c:dLbl>
            <c:dLbl>
              <c:idx val="3"/>
              <c:layout>
                <c:manualLayout>
                  <c:x val="8.1472563976377962E-2"/>
                  <c:y val="0.13203616313753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1E-4CED-BBFF-CD76A3A8C7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Образ жизни</c:v>
                </c:pt>
                <c:pt idx="1">
                  <c:v>Наследственные факторы ( генетика)</c:v>
                </c:pt>
                <c:pt idx="2">
                  <c:v>Уровень оказания медицинксой помощи</c:v>
                </c:pt>
                <c:pt idx="3">
                  <c:v>Окружающая среда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0.1</c:v>
                </c:pt>
                <c:pt idx="3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1E-4CED-BBFF-CD76A3A8C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295310576526118"/>
          <c:y val="0.2366140988256572"/>
          <c:w val="0.26587870181812773"/>
          <c:h val="0.64693397434425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0.18436</cdr:x>
      <cdr:y>0.10635</cdr:y>
    </cdr:from>
    <cdr:to>
      <cdr:x>0.83389</cdr:x>
      <cdr:y>0.15889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498504" y="576287"/>
          <a:ext cx="5279366" cy="28467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</a:rPr>
            <a:t>Вклад факторов,  формирующих здоровье </a:t>
          </a:r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43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70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6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63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16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4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9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87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30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1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8153D-6F9C-49C7-9A02-D30F9EEDB3B8}" type="datetimeFigureOut">
              <a:rPr lang="ru-RU" smtClean="0"/>
              <a:pPr/>
              <a:t>12.07.2019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8DCDA-C9FD-44C5-8BE1-EB4EAD089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6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92680" y="1631316"/>
            <a:ext cx="7711440" cy="197072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Гигиена</a:t>
            </a:r>
            <a:br>
              <a:rPr lang="ru-RU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школьника</a:t>
            </a:r>
            <a:endParaRPr lang="ru-RU" sz="7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578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51" y="160408"/>
            <a:ext cx="10515600" cy="1325563"/>
          </a:xfrm>
        </p:spPr>
        <p:txBody>
          <a:bodyPr/>
          <a:lstStyle/>
          <a:p>
            <a:r>
              <a:rPr lang="ru-RU" dirty="0" smtClean="0"/>
              <a:t>Педикулез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51" y="1170532"/>
            <a:ext cx="5875960" cy="55714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Возбудитель - </a:t>
            </a:r>
            <a:r>
              <a:rPr lang="ru-RU" sz="2400" dirty="0" smtClean="0">
                <a:latin typeface="Century Gothic" panose="020B0502020202020204" pitchFamily="34" charset="0"/>
              </a:rPr>
              <a:t>головная вошь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Группа </a:t>
            </a:r>
            <a:r>
              <a:rPr lang="ru-RU" sz="2400" dirty="0" smtClean="0">
                <a:latin typeface="Century Gothic" panose="020B0502020202020204" pitchFamily="34" charset="0"/>
              </a:rPr>
              <a:t>риска - </a:t>
            </a:r>
            <a:r>
              <a:rPr lang="ru-RU" sz="2400" dirty="0" smtClean="0">
                <a:latin typeface="Century Gothic" panose="020B0502020202020204" pitchFamily="34" charset="0"/>
              </a:rPr>
              <a:t>детские коллективы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Пути заражения: контакт с больным (вошь перебегает с больного на здорового), использование общих вещей (шапка)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Распространению способствует скученность людей, «голова к голове»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Признаки: кожный зуд, следы </a:t>
            </a:r>
            <a:r>
              <a:rPr lang="ru-RU" sz="2400" dirty="0" smtClean="0">
                <a:latin typeface="Century Gothic" panose="020B0502020202020204" pitchFamily="34" charset="0"/>
              </a:rPr>
              <a:t>расчесов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Осложнения</a:t>
            </a:r>
            <a:r>
              <a:rPr lang="ru-RU" sz="2400" dirty="0" smtClean="0">
                <a:latin typeface="Century Gothic" panose="020B0502020202020204" pitchFamily="34" charset="0"/>
              </a:rPr>
              <a:t>: аллергии, дерматит, фурункулез, экзема</a:t>
            </a:r>
          </a:p>
          <a:p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55" y="3048000"/>
            <a:ext cx="3762375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34"/>
          <a:stretch/>
        </p:blipFill>
        <p:spPr>
          <a:xfrm>
            <a:off x="6632813" y="0"/>
            <a:ext cx="5545540" cy="30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9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136" y="0"/>
            <a:ext cx="10082463" cy="1325563"/>
          </a:xfrm>
        </p:spPr>
        <p:txBody>
          <a:bodyPr/>
          <a:lstStyle/>
          <a:p>
            <a:r>
              <a:rPr lang="ru-RU" dirty="0" smtClean="0"/>
              <a:t>Лечение </a:t>
            </a:r>
            <a:r>
              <a:rPr lang="ru-RU" dirty="0" smtClean="0"/>
              <a:t>педикулеза: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135" y="1325562"/>
            <a:ext cx="5313589" cy="553243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entury Gothic" panose="020B0502020202020204" pitchFamily="34" charset="0"/>
              </a:rPr>
              <a:t>Во-первых, обработка волосистой части </a:t>
            </a:r>
            <a:r>
              <a:rPr lang="ru-RU" sz="2000" dirty="0" smtClean="0">
                <a:latin typeface="Century Gothic" panose="020B0502020202020204" pitchFamily="34" charset="0"/>
              </a:rPr>
              <a:t>головы, например, </a:t>
            </a:r>
            <a:r>
              <a:rPr lang="ru-RU" sz="2000" dirty="0" smtClean="0">
                <a:latin typeface="Century Gothic" panose="020B0502020202020204" pitchFamily="34" charset="0"/>
              </a:rPr>
              <a:t>спреем «Пара Плюс», с последующим вычесыванием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Во-вторых, обязательно стирка постельного и нательного белья, кипячение и проглаживание утюгом с двух сторон</a:t>
            </a:r>
          </a:p>
          <a:p>
            <a:r>
              <a:rPr lang="ru-RU" sz="2000" dirty="0" smtClean="0">
                <a:latin typeface="Century Gothic" panose="020B0502020202020204" pitchFamily="34" charset="0"/>
              </a:rPr>
              <a:t>В-третьих, повторная обработка ребенка через 7-10 дней после первого </a:t>
            </a:r>
            <a:r>
              <a:rPr lang="ru-RU" sz="2000" dirty="0" smtClean="0">
                <a:latin typeface="Century Gothic" panose="020B0502020202020204" pitchFamily="34" charset="0"/>
              </a:rPr>
              <a:t>применения </a:t>
            </a:r>
            <a:endParaRPr lang="ru-RU" sz="20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 При несоблюдении этих правил лечение может быть неэффективным!</a:t>
            </a:r>
          </a:p>
          <a:p>
            <a:pPr marL="0" indent="0" algn="ctr"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Родители и школа должный действовать сообща!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831" y="0"/>
            <a:ext cx="4768874" cy="3111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21" y="3659900"/>
            <a:ext cx="4765484" cy="319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1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68" y="0"/>
            <a:ext cx="10299032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Профилактика </a:t>
            </a:r>
            <a:r>
              <a:rPr lang="ru-RU" dirty="0" smtClean="0"/>
              <a:t>педикулеза: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789" y="1211476"/>
            <a:ext cx="4421336" cy="564652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Уход за волосами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Смена постельного и нательного белья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Индивидуальное использование одежды, полотенец, расчесок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Профилактические осмотры на педикулез</a:t>
            </a:r>
          </a:p>
          <a:p>
            <a:pPr marL="0" indent="0" algn="ctr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   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Главное </a:t>
            </a:r>
            <a:r>
              <a:rPr lang="ru-RU" sz="2400" dirty="0" smtClean="0">
                <a:latin typeface="Century Gothic" panose="020B0502020202020204" pitchFamily="34" charset="0"/>
              </a:rPr>
              <a:t>оружие в борьбе с любым заболеванием – это профилактика!!!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83" y="929138"/>
            <a:ext cx="2255293" cy="29331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39" y="56478"/>
            <a:ext cx="4715988" cy="3739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7" t="20020" r="6013" b="12628"/>
          <a:stretch/>
        </p:blipFill>
        <p:spPr>
          <a:xfrm>
            <a:off x="7738282" y="3852061"/>
            <a:ext cx="4361146" cy="2997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3" t="2822" r="18709" b="3480"/>
          <a:stretch/>
        </p:blipFill>
        <p:spPr>
          <a:xfrm>
            <a:off x="4995081" y="3972436"/>
            <a:ext cx="2299648" cy="27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Факторы, </a:t>
            </a:r>
            <a:r>
              <a:rPr lang="ru-RU" dirty="0" smtClean="0"/>
              <a:t>способствующие появлению инфекционной болезни: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010" y="1325563"/>
            <a:ext cx="10130589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Снижение иммунитета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Неправильное питание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Частые стрессы</a:t>
            </a:r>
          </a:p>
          <a:p>
            <a:r>
              <a:rPr lang="ru-RU" sz="2400" dirty="0" err="1" smtClean="0">
                <a:latin typeface="Century Gothic" panose="020B0502020202020204" pitchFamily="34" charset="0"/>
              </a:rPr>
              <a:t>Гипо</a:t>
            </a:r>
            <a:r>
              <a:rPr lang="ru-RU" sz="2400" dirty="0" smtClean="0">
                <a:latin typeface="Century Gothic" panose="020B0502020202020204" pitchFamily="34" charset="0"/>
              </a:rPr>
              <a:t>- и авитаминозы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Переохлаждения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Простудные заболевания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34" y="1242030"/>
            <a:ext cx="3519132" cy="4344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59" y="1325563"/>
            <a:ext cx="3775975" cy="3775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98" y="4293358"/>
            <a:ext cx="5027155" cy="258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0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62" y="0"/>
            <a:ext cx="10262937" cy="1325563"/>
          </a:xfrm>
        </p:spPr>
        <p:txBody>
          <a:bodyPr/>
          <a:lstStyle/>
          <a:p>
            <a:r>
              <a:rPr lang="ru-RU" dirty="0" smtClean="0"/>
              <a:t>Правила гигиены: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353" y="1211474"/>
            <a:ext cx="4784394" cy="564652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Мыть руки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Регулярный душ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Смена постельного - один раз в неделю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Индивидуальные душевые принадлежности, зубная щетка, полотенце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Не пользоваться чужими головными уборами, одеждой и обувью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Уход за предметами гигиены</a:t>
            </a:r>
          </a:p>
          <a:p>
            <a:pPr marL="0" indent="0">
              <a:buNone/>
            </a:pP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2" t="10333" r="3214" b="7004"/>
          <a:stretch/>
        </p:blipFill>
        <p:spPr>
          <a:xfrm>
            <a:off x="8229601" y="78709"/>
            <a:ext cx="3862316" cy="3722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68" y="3801424"/>
            <a:ext cx="3776449" cy="2674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00"/>
          <a:stretch/>
        </p:blipFill>
        <p:spPr>
          <a:xfrm>
            <a:off x="4956126" y="78709"/>
            <a:ext cx="3273474" cy="3715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2" r="8092"/>
          <a:stretch/>
        </p:blipFill>
        <p:spPr>
          <a:xfrm>
            <a:off x="4784395" y="3790358"/>
            <a:ext cx="3488140" cy="299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9"/>
          <a:stretch/>
        </p:blipFill>
        <p:spPr>
          <a:xfrm>
            <a:off x="6555475" y="0"/>
            <a:ext cx="563652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8472" cy="68784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6517" y="2500894"/>
            <a:ext cx="6502055" cy="1325563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/>
              <a:t>Спасибо за внимание!!!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7886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16" y="133113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023" y="1578145"/>
            <a:ext cx="6095137" cy="47191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Сегодня 5% школьников 7-12 лет могут считаться здоровыми, в старших классах всего 3%, одновременно возрастает число учащихся с хронической патологией </a:t>
            </a:r>
          </a:p>
          <a:p>
            <a:pPr marL="0" indent="0">
              <a:buNone/>
            </a:pPr>
            <a:endParaRPr lang="ru-RU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Century Gothic" panose="020B0502020202020204" pitchFamily="34" charset="0"/>
              </a:rPr>
              <a:t>Причины: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Нерациональное питание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Редкие прогулки на свежем воздухе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Низкая физическая активность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Нарушение режима труда и отдыха 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Недостаток сна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Стресс </a:t>
            </a:r>
          </a:p>
          <a:p>
            <a:r>
              <a:rPr lang="ru-RU" dirty="0" err="1" smtClean="0">
                <a:latin typeface="Century Gothic" panose="020B0502020202020204" pitchFamily="34" charset="0"/>
              </a:rPr>
              <a:t>Игромания</a:t>
            </a:r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 smtClean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58605012"/>
              </p:ext>
            </p:extLst>
          </p:nvPr>
        </p:nvGraphicFramePr>
        <p:xfrm>
          <a:off x="3703223" y="198408"/>
          <a:ext cx="8244361" cy="566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0228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94" y="189244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для распространения инфекционного заболевания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994" y="1514806"/>
            <a:ext cx="6886433" cy="45926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dirty="0" smtClean="0"/>
              <a:t>наличие источника инфекции,  пути её передачи и восприимчивых к данной инфекции людей.</a:t>
            </a:r>
          </a:p>
          <a:p>
            <a:pPr marL="0" indent="0">
              <a:buNone/>
            </a:pPr>
            <a:endParaRPr lang="ru-RU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Не секрет, что дети порой не соблюдают правила личной гигиены, поэтому кожные болезни остаются актуальными по сей день. </a:t>
            </a:r>
          </a:p>
          <a:p>
            <a:pPr marL="0" indent="0">
              <a:buNone/>
            </a:pPr>
            <a:r>
              <a:rPr lang="ru-RU" sz="2400" dirty="0" smtClean="0">
                <a:latin typeface="Century Gothic" panose="020B0502020202020204" pitchFamily="34" charset="0"/>
              </a:rPr>
              <a:t>Самые уязвимые дети от 3 до 15 лет. </a:t>
            </a:r>
          </a:p>
          <a:p>
            <a:pPr marL="0" indent="0">
              <a:buNone/>
            </a:pPr>
            <a:endParaRPr lang="ru-RU" sz="2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Конечно, в настоящее время заразные кожные болезни излечимы, но лучше и приятнее не болеть, поэтому на первом месте - ПРОФИЛАКТИКА</a:t>
            </a:r>
            <a:endParaRPr lang="ru-RU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8" t="797" r="24925" b="1"/>
          <a:stretch/>
        </p:blipFill>
        <p:spPr>
          <a:xfrm>
            <a:off x="7287903" y="54591"/>
            <a:ext cx="4599297" cy="680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04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12" y="11792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Бородавки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7031"/>
            <a:ext cx="7915701" cy="43513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 </a:t>
            </a:r>
            <a:r>
              <a:rPr lang="ru-RU" sz="2400" b="1" u="sng" dirty="0" smtClean="0">
                <a:latin typeface="Century Gothic" panose="020B0502020202020204" pitchFamily="34" charset="0"/>
              </a:rPr>
              <a:t>Пути передачи</a:t>
            </a:r>
            <a:r>
              <a:rPr lang="ru-RU" sz="2400" dirty="0" smtClean="0">
                <a:latin typeface="Century Gothic" panose="020B0502020202020204" pitchFamily="34" charset="0"/>
              </a:rPr>
              <a:t>: контактный (рукопожатие), предметно-бытовой  (игрушки, перила), водный ( бассейн)</a:t>
            </a:r>
          </a:p>
          <a:p>
            <a:r>
              <a:rPr lang="ru-RU" sz="2400" b="1" u="sng" dirty="0" smtClean="0">
                <a:latin typeface="Century Gothic" panose="020B0502020202020204" pitchFamily="34" charset="0"/>
              </a:rPr>
              <a:t>Локализация:  </a:t>
            </a:r>
            <a:r>
              <a:rPr lang="ru-RU" sz="2400" dirty="0" smtClean="0">
                <a:latin typeface="Century Gothic" panose="020B0502020202020204" pitchFamily="34" charset="0"/>
              </a:rPr>
              <a:t>вульгарные (обычные) - кисти рук; плоские- лицо, руки; подошвенные - на ступнях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Не расчесывать, не срезать бородавки так как остается зараженный эпителий, который помогает бородавкам распространиться, а также можно заразить родственников</a:t>
            </a:r>
          </a:p>
          <a:p>
            <a:pPr>
              <a:buNone/>
            </a:pPr>
            <a:r>
              <a:rPr lang="ru-RU" sz="2400" b="1" u="sng" dirty="0" smtClean="0">
                <a:latin typeface="Century Gothic" panose="020B0502020202020204" pitchFamily="34" charset="0"/>
              </a:rPr>
              <a:t>	Тактику лечения определяет дерматолог! </a:t>
            </a:r>
            <a:endParaRPr lang="ru-RU" sz="2400" b="1" u="sng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0" y="117925"/>
            <a:ext cx="3403126" cy="23027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931" y="117925"/>
            <a:ext cx="4319355" cy="2302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r="13903"/>
          <a:stretch/>
        </p:blipFill>
        <p:spPr>
          <a:xfrm>
            <a:off x="7915701" y="2607031"/>
            <a:ext cx="4085515" cy="40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18" y="39687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профилактики 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618" y="1690688"/>
            <a:ext cx="5522793" cy="48192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Мыть руки с мылом после улицы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Использовать личное полотенце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Не использовать личные вещи других людей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Обрабатывать раны и порезы антисептиком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Обувь в магазине мерить только в носках</a:t>
            </a:r>
          </a:p>
          <a:p>
            <a:r>
              <a:rPr lang="ru-RU" dirty="0" smtClean="0">
                <a:latin typeface="Century Gothic" panose="020B0502020202020204" pitchFamily="34" charset="0"/>
              </a:rPr>
              <a:t>Не ходить босиком в душевых кабинках аквапарка, бассейна, ваннах общественного пользования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" t="13434" r="6320" b="2525"/>
          <a:stretch/>
        </p:blipFill>
        <p:spPr>
          <a:xfrm>
            <a:off x="5630838" y="146573"/>
            <a:ext cx="3589361" cy="3330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46" y="3476627"/>
            <a:ext cx="5268036" cy="3325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5" r="7550" b="2678"/>
          <a:stretch/>
        </p:blipFill>
        <p:spPr>
          <a:xfrm>
            <a:off x="9274791" y="161562"/>
            <a:ext cx="2721591" cy="334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4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465"/>
            <a:ext cx="5622878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Контагиозный моллюск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297" y="1649123"/>
            <a:ext cx="6927011" cy="556463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Пути передачи: контактный, предметно-бытовой, водный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Наблюдается чаще всего у детей до 12 лет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Высыпания в виде маленьких пузырьков с углублением в центре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Нужно немедленно лечить, не ждать, когда пройдет само!</a:t>
            </a:r>
          </a:p>
          <a:p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6" y="45586"/>
            <a:ext cx="4284260" cy="3207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6" y="3601400"/>
            <a:ext cx="4284260" cy="321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1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2" y="733245"/>
            <a:ext cx="5258938" cy="35089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9" t="17701" r="2956"/>
          <a:stretch/>
        </p:blipFill>
        <p:spPr>
          <a:xfrm>
            <a:off x="2257546" y="3927417"/>
            <a:ext cx="4344538" cy="28214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19177" y="419031"/>
            <a:ext cx="68580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Меры профилактики :</a:t>
            </a:r>
          </a:p>
          <a:p>
            <a:pPr>
              <a:buNone/>
            </a:pP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Обязательно нужна регулярная смена постельного белья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У ребенка должны быть личные ванные принадлежности, такие как мочалка, полотенце.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Регулярный душ, особенно после бассейна</a:t>
            </a:r>
          </a:p>
          <a:p>
            <a:pPr>
              <a:buFont typeface="Wingdings" pitchFamily="2" charset="2"/>
              <a:buChar char="ü"/>
            </a:pP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56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99" y="119466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Чесотка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699" y="1158425"/>
            <a:ext cx="6504295" cy="5454811"/>
          </a:xfrm>
        </p:spPr>
        <p:txBody>
          <a:bodyPr>
            <a:noAutofit/>
          </a:bodyPr>
          <a:lstStyle/>
          <a:p>
            <a:r>
              <a:rPr lang="ru-RU" sz="2700" dirty="0" smtClean="0">
                <a:latin typeface="Century Gothic" panose="020B0502020202020204" pitchFamily="34" charset="0"/>
              </a:rPr>
              <a:t>Источник: больной чесоткой и его вещи. </a:t>
            </a:r>
            <a:r>
              <a:rPr lang="ru-RU" sz="2700" b="1" u="sng" dirty="0" smtClean="0">
                <a:latin typeface="Century Gothic" panose="020B0502020202020204" pitchFamily="34" charset="0"/>
              </a:rPr>
              <a:t>Не передается от животных!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rgbClr val="00CCFF"/>
                </a:solidFill>
              </a:rPr>
              <a:t>Локализация поражения: </a:t>
            </a:r>
            <a:br>
              <a:rPr lang="ru-RU" sz="2400" b="1" i="1" dirty="0" smtClean="0">
                <a:solidFill>
                  <a:srgbClr val="00CCFF"/>
                </a:solidFill>
              </a:rPr>
            </a:br>
            <a:r>
              <a:rPr lang="ru-RU" sz="2400" dirty="0" smtClean="0"/>
              <a:t>межпальцевые промежутки, лучезапястные суставы, подмышечных впадины, боковая поверхность туловища. </a:t>
            </a:r>
            <a:br>
              <a:rPr lang="ru-RU" sz="2400" dirty="0" smtClean="0"/>
            </a:br>
            <a:r>
              <a:rPr lang="ru-RU" sz="2400" dirty="0" smtClean="0"/>
              <a:t>Только у детей может поражаться кожа головы</a:t>
            </a:r>
            <a:endParaRPr lang="ru-RU" sz="2400" b="1" i="1" dirty="0" smtClean="0">
              <a:solidFill>
                <a:srgbClr val="00CCFF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rgbClr val="00CCFF"/>
                </a:solidFill>
              </a:rPr>
              <a:t>Признаки: </a:t>
            </a:r>
            <a:br>
              <a:rPr lang="ru-RU" sz="2400" b="1" i="1" dirty="0" smtClean="0">
                <a:solidFill>
                  <a:srgbClr val="00CCFF"/>
                </a:solidFill>
              </a:rPr>
            </a:br>
            <a:r>
              <a:rPr lang="ru-RU" sz="2400" dirty="0" smtClean="0"/>
              <a:t>сильный зуд в вечернее и ночное время;</a:t>
            </a:r>
            <a:br>
              <a:rPr lang="ru-RU" sz="2400" dirty="0" smtClean="0"/>
            </a:br>
            <a:r>
              <a:rPr lang="ru-RU" sz="2400" dirty="0" smtClean="0"/>
              <a:t>чесоточные ходы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1400" b="1" dirty="0" smtClean="0">
                <a:latin typeface="Century Gothic" panose="020B0502020202020204" pitchFamily="34" charset="0"/>
              </a:rPr>
              <a:t>Признаки: зуд, особенно ночной</a:t>
            </a:r>
          </a:p>
          <a:p>
            <a:r>
              <a:rPr lang="ru-RU" sz="1400" b="1" dirty="0" smtClean="0">
                <a:latin typeface="Century Gothic" panose="020B0502020202020204" pitchFamily="34" charset="0"/>
              </a:rPr>
              <a:t>Очень заразна! Нужно своевременно обратиться ко врачу. Кроме лечения нужно стирать и менять каждый день постельное, вещи. Игрушки обрабатывать антисептиком.</a:t>
            </a:r>
          </a:p>
          <a:p>
            <a:r>
              <a:rPr lang="ru-RU" sz="1400" b="1" dirty="0" smtClean="0">
                <a:latin typeface="Century Gothic" panose="020B0502020202020204" pitchFamily="34" charset="0"/>
              </a:rPr>
              <a:t>Профилактика: регулярный душ, смена постельного и нательного белья; стирка новой нательной одежды перед ношением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5" y="119466"/>
            <a:ext cx="5074194" cy="3044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0" y="3139527"/>
            <a:ext cx="5074195" cy="368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4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852" y="0"/>
            <a:ext cx="10190747" cy="1325563"/>
          </a:xfrm>
        </p:spPr>
        <p:txBody>
          <a:bodyPr/>
          <a:lstStyle/>
          <a:p>
            <a:r>
              <a:rPr lang="ru-RU" dirty="0" smtClean="0"/>
              <a:t>Стригущий </a:t>
            </a:r>
            <a:r>
              <a:rPr lang="ru-RU" dirty="0" smtClean="0"/>
              <a:t>лишай: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12" y="1064526"/>
            <a:ext cx="7336809" cy="579347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Признаки: на коже округлые очаги с небольшим покраснением в виде колец, обламывание волос на голове на уровне 2-5 мм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Источники: больные кошки, собаки, люди</a:t>
            </a:r>
            <a:r>
              <a:rPr lang="ru-RU" sz="2400" dirty="0">
                <a:latin typeface="Century Gothic" panose="020B0502020202020204" pitchFamily="34" charset="0"/>
              </a:rPr>
              <a:t>;</a:t>
            </a:r>
            <a:r>
              <a:rPr lang="ru-RU" sz="2400" dirty="0" smtClean="0">
                <a:latin typeface="Century Gothic" panose="020B0502020202020204" pitchFamily="34" charset="0"/>
              </a:rPr>
              <a:t> предметы обихода, песок, игрушки, содержащие споры грибка</a:t>
            </a:r>
          </a:p>
          <a:p>
            <a:r>
              <a:rPr lang="ru-RU" sz="2400" dirty="0">
                <a:latin typeface="Century Gothic" panose="020B0502020202020204" pitchFamily="34" charset="0"/>
              </a:rPr>
              <a:t>Н</a:t>
            </a:r>
            <a:r>
              <a:rPr lang="ru-RU" sz="2400" dirty="0" smtClean="0">
                <a:latin typeface="Century Gothic" panose="020B0502020202020204" pitchFamily="34" charset="0"/>
              </a:rPr>
              <a:t>е купать ребенка! Самолечение недопустимо!</a:t>
            </a:r>
          </a:p>
          <a:p>
            <a:r>
              <a:rPr lang="ru-RU" sz="2400" dirty="0" smtClean="0">
                <a:latin typeface="Century Gothic" panose="020B0502020202020204" pitchFamily="34" charset="0"/>
              </a:rPr>
              <a:t>Профилактика: </a:t>
            </a:r>
          </a:p>
          <a:p>
            <a:pPr lvl="2"/>
            <a:r>
              <a:rPr lang="ru-RU" sz="1800" dirty="0" smtClean="0">
                <a:latin typeface="Century Gothic" panose="020B0502020202020204" pitchFamily="34" charset="0"/>
              </a:rPr>
              <a:t>не играть с бездомными собаками, кошками </a:t>
            </a:r>
          </a:p>
          <a:p>
            <a:pPr lvl="2"/>
            <a:r>
              <a:rPr lang="ru-RU" sz="1800" dirty="0" smtClean="0">
                <a:latin typeface="Century Gothic" panose="020B0502020202020204" pitchFamily="34" charset="0"/>
              </a:rPr>
              <a:t>после контакта с животными мыть руки </a:t>
            </a:r>
          </a:p>
          <a:p>
            <a:pPr lvl="2"/>
            <a:r>
              <a:rPr lang="ru-RU" sz="1800" dirty="0">
                <a:latin typeface="Century Gothic" panose="020B0502020202020204" pitchFamily="34" charset="0"/>
              </a:rPr>
              <a:t>р</a:t>
            </a:r>
            <a:r>
              <a:rPr lang="ru-RU" sz="1800" dirty="0" smtClean="0">
                <a:latin typeface="Century Gothic" panose="020B0502020202020204" pitchFamily="34" charset="0"/>
              </a:rPr>
              <a:t>егулярно принимать душ</a:t>
            </a:r>
          </a:p>
          <a:p>
            <a:pPr lvl="2"/>
            <a:r>
              <a:rPr lang="ru-RU" sz="1800" dirty="0" smtClean="0">
                <a:latin typeface="Century Gothic" panose="020B0502020202020204" pitchFamily="34" charset="0"/>
              </a:rPr>
              <a:t>проводить осмотры домашних животных дома или в клинике</a:t>
            </a:r>
          </a:p>
          <a:p>
            <a:pPr lvl="2"/>
            <a:r>
              <a:rPr lang="ru-RU" sz="1800" dirty="0" smtClean="0">
                <a:latin typeface="Century Gothic" panose="020B0502020202020204" pitchFamily="34" charset="0"/>
              </a:rPr>
              <a:t>не пользоваться чужими шапками, полотенцами и т.д.</a:t>
            </a:r>
          </a:p>
          <a:p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03" y="41524"/>
            <a:ext cx="4012063" cy="31507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403" y="3487867"/>
            <a:ext cx="4012063" cy="33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30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611</Words>
  <Application>Microsoft Office PowerPoint</Application>
  <PresentationFormat>Широкоэкранный</PresentationFormat>
  <Paragraphs>98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Wingdings</vt:lpstr>
      <vt:lpstr>Тема Office</vt:lpstr>
      <vt:lpstr>Гигиена  школьника</vt:lpstr>
      <vt:lpstr>Введение</vt:lpstr>
      <vt:lpstr>Условия для распространения инфекционного заболевания </vt:lpstr>
      <vt:lpstr>Бородавки</vt:lpstr>
      <vt:lpstr>Меры профилактики </vt:lpstr>
      <vt:lpstr>Контагиозный моллюск</vt:lpstr>
      <vt:lpstr>Презентация PowerPoint</vt:lpstr>
      <vt:lpstr>Чесотка</vt:lpstr>
      <vt:lpstr>Стригущий лишай:</vt:lpstr>
      <vt:lpstr>Педикулез </vt:lpstr>
      <vt:lpstr>Лечение педикулеза:</vt:lpstr>
      <vt:lpstr>Профилактика педикулеза:</vt:lpstr>
      <vt:lpstr>Факторы, способствующие появлению инфекционной болезни:</vt:lpstr>
      <vt:lpstr>Правила гигиены: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школьника</dc:title>
  <dc:creator>Учетная запись Майкрософт</dc:creator>
  <cp:lastModifiedBy>User_112</cp:lastModifiedBy>
  <cp:revision>37</cp:revision>
  <dcterms:created xsi:type="dcterms:W3CDTF">2016-10-15T16:47:45Z</dcterms:created>
  <dcterms:modified xsi:type="dcterms:W3CDTF">2019-07-12T07:59:23Z</dcterms:modified>
</cp:coreProperties>
</file>