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3B8AE-E4A2-4471-A80D-03F4891C3B8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0DB3-4E7C-470B-A355-C4FE5DDA73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4719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Письменное высказывание с элементами </a:t>
            </a:r>
            <a:r>
              <a:rPr lang="ru-RU" sz="4000" dirty="0" smtClean="0"/>
              <a:t>рассуждения </a:t>
            </a:r>
            <a:r>
              <a:rPr lang="ru-RU" sz="4000" dirty="0"/>
              <a:t>в формате ЕГЭ по английскому языку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437112"/>
            <a:ext cx="6400800" cy="2184648"/>
          </a:xfrm>
        </p:spPr>
        <p:txBody>
          <a:bodyPr>
            <a:normAutofit/>
          </a:bodyPr>
          <a:lstStyle/>
          <a:p>
            <a:endParaRPr lang="ru-RU" sz="2800" dirty="0" smtClean="0"/>
          </a:p>
        </p:txBody>
      </p:sp>
      <p:pic>
        <p:nvPicPr>
          <p:cNvPr id="1026" name="Picture 2" descr="http://class-ege.ru/images/own-img/item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105275" cy="2114550"/>
          </a:xfrm>
          <a:prstGeom prst="rect">
            <a:avLst/>
          </a:prstGeom>
          <a:noFill/>
        </p:spPr>
      </p:pic>
      <p:pic>
        <p:nvPicPr>
          <p:cNvPr id="1028" name="Picture 4" descr="http://nios.ru/sites/nios.ru/files/ege-380x2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60648"/>
            <a:ext cx="3043436" cy="2082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Умения, которые оцениваются в задании 40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92896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hangingPunct="0">
              <a:buFont typeface="+mj-lt"/>
              <a:buAutoNum type="arabicPeriod"/>
            </a:pPr>
            <a:r>
              <a:rPr lang="ru-RU" sz="2400" dirty="0">
                <a:cs typeface="Andalus" pitchFamily="18" charset="-78"/>
              </a:rPr>
              <a:t>Выразить своё мнение по какой либо проблеме, аргументировать его, используя необходимый лексико-грамматический материал;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400" dirty="0">
                <a:cs typeface="Andalus" pitchFamily="18" charset="-78"/>
              </a:rPr>
              <a:t>Сделать вывод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400" dirty="0">
                <a:cs typeface="Andalus" pitchFamily="18" charset="-78"/>
              </a:rPr>
              <a:t>Последовательно и логически правильно строить высказывание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400" dirty="0">
                <a:cs typeface="Andalus" pitchFamily="18" charset="-78"/>
              </a:rPr>
              <a:t>Использовать соответствующие средства логической связи;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400" dirty="0">
                <a:cs typeface="Andalus" pitchFamily="18" charset="-78"/>
              </a:rPr>
              <a:t>Правильно оформить стилистически, в соответствии с поставленной задачей. Соблюдать официальный (нейтральный) стиль</a:t>
            </a:r>
          </a:p>
        </p:txBody>
      </p:sp>
      <p:pic>
        <p:nvPicPr>
          <p:cNvPr id="4098" name="Picture 2" descr="http://coolschool-spb.ru/upload/%D0%B5%D0%B3%D1%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28875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englishblog.ru/wp-content/uploads/2015/12/exa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4863721" cy="277232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2708920"/>
          <a:ext cx="8136904" cy="3888432"/>
        </p:xfrm>
        <a:graphic>
          <a:graphicData uri="http://schemas.openxmlformats.org/drawingml/2006/table">
            <a:tbl>
              <a:tblPr/>
              <a:tblGrid>
                <a:gridCol w="6497524"/>
                <a:gridCol w="1639380"/>
              </a:tblGrid>
              <a:tr h="1213504">
                <a:tc>
                  <a:txBody>
                    <a:bodyPr/>
                    <a:lstStyle/>
                    <a:p>
                      <a:pPr hangingPunct="0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ru-RU" sz="3200" kern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Рекомендуемое время на выполнение задания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ru-RU" sz="3200" kern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60 минут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52">
                <a:tc>
                  <a:txBody>
                    <a:bodyPr/>
                    <a:lstStyle/>
                    <a:p>
                      <a:pPr hangingPunct="0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ru-RU" sz="3200" kern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Уровень сложности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ru-RU" sz="3200" kern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Высокий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504">
                <a:tc>
                  <a:txBody>
                    <a:bodyPr/>
                    <a:lstStyle/>
                    <a:p>
                      <a:pPr hangingPunct="0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ru-RU" sz="3200" kern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Требуемый объём текста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ru-RU" sz="3200" kern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200-250 слов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672">
                <a:tc>
                  <a:txBody>
                    <a:bodyPr/>
                    <a:lstStyle/>
                    <a:p>
                      <a:pPr hangingPunct="0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ru-RU" sz="3200" kern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Максимальный первичный балл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r>
                        <a:rPr lang="ru-RU" sz="3200" kern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Стратегия написания высказывания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1.Внимательно прочитать инструкцию  и   утверждение-стимул;</a:t>
            </a:r>
          </a:p>
          <a:p>
            <a:pPr hangingPunct="0"/>
            <a:r>
              <a:rPr lang="ru-RU" sz="2400" dirty="0"/>
              <a:t>2. Спланировать </a:t>
            </a:r>
            <a:r>
              <a:rPr lang="ru-RU" sz="2400" dirty="0" smtClean="0"/>
              <a:t>письменное высказывание;</a:t>
            </a:r>
            <a:endParaRPr lang="ru-RU" sz="2400" dirty="0"/>
          </a:p>
          <a:p>
            <a:pPr hangingPunct="0"/>
            <a:r>
              <a:rPr lang="ru-RU" sz="2400" dirty="0"/>
              <a:t>3. Ввести в проблему </a:t>
            </a:r>
            <a:r>
              <a:rPr lang="ru-RU" sz="2400" b="1" dirty="0"/>
              <a:t>во вступительной </a:t>
            </a:r>
            <a:r>
              <a:rPr lang="ru-RU" sz="2400" b="1" dirty="0" smtClean="0"/>
              <a:t>части;</a:t>
            </a:r>
            <a:endParaRPr lang="ru-RU" sz="2400" dirty="0"/>
          </a:p>
          <a:p>
            <a:pPr hangingPunct="0"/>
            <a:r>
              <a:rPr lang="ru-RU" sz="2400" dirty="0"/>
              <a:t>3. Во </a:t>
            </a:r>
            <a:r>
              <a:rPr lang="ru-RU" sz="2400" b="1" dirty="0"/>
              <a:t>втором абзаце</a:t>
            </a:r>
            <a:r>
              <a:rPr lang="ru-RU" sz="2400" dirty="0"/>
              <a:t> необходимо чётко  выразить своё </a:t>
            </a:r>
            <a:r>
              <a:rPr lang="ru-RU" sz="2400" dirty="0" smtClean="0"/>
              <a:t>мнение;</a:t>
            </a:r>
            <a:endParaRPr lang="ru-RU" sz="2400" dirty="0"/>
          </a:p>
          <a:p>
            <a:pPr hangingPunct="0"/>
            <a:r>
              <a:rPr lang="ru-RU" sz="2400" dirty="0"/>
              <a:t>4. В </a:t>
            </a:r>
            <a:r>
              <a:rPr lang="ru-RU" sz="2400" b="1" dirty="0"/>
              <a:t>третьем абзаце </a:t>
            </a:r>
            <a:r>
              <a:rPr lang="ru-RU" sz="2400" dirty="0"/>
              <a:t>следует</a:t>
            </a:r>
            <a:r>
              <a:rPr lang="ru-RU" sz="2400" b="1" dirty="0"/>
              <a:t>  </a:t>
            </a:r>
            <a:r>
              <a:rPr lang="ru-RU" sz="2400" dirty="0" smtClean="0"/>
              <a:t>аргументировано представить </a:t>
            </a:r>
            <a:r>
              <a:rPr lang="ru-RU" sz="2400" dirty="0"/>
              <a:t>другие точки зрения</a:t>
            </a:r>
            <a:r>
              <a:rPr lang="ru-RU" sz="2400" dirty="0" smtClean="0"/>
              <a:t>;</a:t>
            </a:r>
            <a:endParaRPr lang="ru-RU" sz="2400" dirty="0"/>
          </a:p>
          <a:p>
            <a:pPr hangingPunct="0"/>
            <a:r>
              <a:rPr lang="ru-RU" sz="2400" dirty="0"/>
              <a:t>5. В </a:t>
            </a:r>
            <a:r>
              <a:rPr lang="ru-RU" sz="2400" b="1" dirty="0" smtClean="0"/>
              <a:t>четвёртом </a:t>
            </a:r>
            <a:r>
              <a:rPr lang="ru-RU" sz="2400" b="1" dirty="0"/>
              <a:t>абзаце</a:t>
            </a:r>
            <a:r>
              <a:rPr lang="ru-RU" sz="2400" dirty="0"/>
              <a:t> рекомендуется дать 1-2 аргумента почему вы не согласны с другой точкой </a:t>
            </a:r>
            <a:r>
              <a:rPr lang="ru-RU" sz="2400" dirty="0" smtClean="0"/>
              <a:t>зрения;</a:t>
            </a:r>
            <a:endParaRPr lang="ru-RU" sz="2400" dirty="0"/>
          </a:p>
          <a:p>
            <a:pPr hangingPunct="0"/>
            <a:r>
              <a:rPr lang="ru-RU" sz="2400" dirty="0"/>
              <a:t>6. В </a:t>
            </a:r>
            <a:r>
              <a:rPr lang="ru-RU" sz="2400" b="1" dirty="0" smtClean="0"/>
              <a:t>пятом </a:t>
            </a:r>
            <a:r>
              <a:rPr lang="ru-RU" sz="2400" b="1" dirty="0"/>
              <a:t>абзаце</a:t>
            </a:r>
            <a:r>
              <a:rPr lang="ru-RU" sz="2400" dirty="0"/>
              <a:t> нужно ещё раз указать на проблемный характер </a:t>
            </a:r>
            <a:r>
              <a:rPr lang="ru-RU" sz="2400" dirty="0" smtClean="0"/>
              <a:t>темы;</a:t>
            </a:r>
          </a:p>
          <a:p>
            <a:pPr hangingPunct="0"/>
            <a:r>
              <a:rPr lang="ru-RU" sz="2400" dirty="0"/>
              <a:t>7</a:t>
            </a:r>
            <a:r>
              <a:rPr lang="ru-RU" sz="2400" dirty="0" smtClean="0"/>
              <a:t>. Проверить: Объём сочинения; Средства </a:t>
            </a:r>
            <a:r>
              <a:rPr lang="ru-RU" sz="2400" dirty="0"/>
              <a:t>логической </a:t>
            </a:r>
            <a:r>
              <a:rPr lang="ru-RU" sz="2400" dirty="0" smtClean="0"/>
              <a:t>связи; Правильность </a:t>
            </a:r>
            <a:r>
              <a:rPr lang="ru-RU" sz="2400" dirty="0"/>
              <a:t>использования грамматического и лексического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Для написания следует  использовать </a:t>
            </a:r>
            <a:r>
              <a:rPr lang="ru-RU" b="1" dirty="0" smtClean="0"/>
              <a:t> </a:t>
            </a:r>
            <a:r>
              <a:rPr lang="ru-RU" b="1" dirty="0"/>
              <a:t>фразы и выражения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9895031">
            <a:off x="-17936" y="2199104"/>
            <a:ext cx="41764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Many people claim that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72563">
            <a:off x="5547909" y="2537533"/>
            <a:ext cx="37182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 my opinion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2780928"/>
            <a:ext cx="49391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Firstly, secondly, thirdly,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052496">
            <a:off x="418764" y="4427659"/>
            <a:ext cx="4710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begin with/ to start with,</a:t>
            </a:r>
            <a:endParaRPr lang="ru-RU" sz="28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249020">
            <a:off x="5188850" y="4318530"/>
            <a:ext cx="34698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2400" b="1" i="0" u="none" strike="noStrike" cap="none" spc="0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Moreover, furthermore</a:t>
            </a:r>
            <a:endParaRPr lang="ru-RU" sz="2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conclusion, to sum up, to conclude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5877272"/>
            <a:ext cx="66335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en-US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In conclusion, to sum up, to conclude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Утверждение</a:t>
            </a:r>
            <a:r>
              <a:rPr lang="en-US" b="1" dirty="0"/>
              <a:t>-</a:t>
            </a:r>
            <a:r>
              <a:rPr lang="ru-RU" b="1" dirty="0"/>
              <a:t>стимул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080573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Comment on the following statement.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Some people think that learning foreign languages is a waste of time and money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What is your opinion?  Do you agree with this statement?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Write 200-250 words.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Use the following plan: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make an introduction (state the problem)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Express your personal opinion and give 2-3 reasons for your opinion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Express an opposing opinion   and give 1-2 reasons for this opposing opinion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Explain why  you don’t agree with the opposing opinion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Make a conclusion restating your position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Письменное высказывание с элементами рассуждения в формате ЕГЭ по английскому языку </vt:lpstr>
      <vt:lpstr>Умения, которые оцениваются в задании 40</vt:lpstr>
      <vt:lpstr>Презентация PowerPoint</vt:lpstr>
      <vt:lpstr>Стратегия написания высказывания</vt:lpstr>
      <vt:lpstr>Для написания следует  использовать  фразы и выражения</vt:lpstr>
      <vt:lpstr>Утверждение-стимул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Письменное высказывание с элементами рассуждения в формате ЕГЭ по английскому языку </dc:title>
  <dc:creator>1</dc:creator>
  <cp:lastModifiedBy>Ivanov</cp:lastModifiedBy>
  <cp:revision>13</cp:revision>
  <dcterms:created xsi:type="dcterms:W3CDTF">2016-03-02T12:57:49Z</dcterms:created>
  <dcterms:modified xsi:type="dcterms:W3CDTF">2016-03-09T15:01:35Z</dcterms:modified>
</cp:coreProperties>
</file>