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9" d="100"/>
          <a:sy n="79" d="100"/>
        </p:scale>
        <p:origin x="-1260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3B8AE-E4A2-4471-A80D-03F4891C3B80}" type="datetimeFigureOut">
              <a:rPr lang="ru-RU" smtClean="0"/>
              <a:t>09.03.2016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A0DB3-4E7C-470B-A355-C4FE5DDA738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3B8AE-E4A2-4471-A80D-03F4891C3B80}" type="datetimeFigureOut">
              <a:rPr lang="ru-RU" smtClean="0"/>
              <a:t>09.03.2016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A0DB3-4E7C-470B-A355-C4FE5DDA738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3B8AE-E4A2-4471-A80D-03F4891C3B80}" type="datetimeFigureOut">
              <a:rPr lang="ru-RU" smtClean="0"/>
              <a:t>09.03.2016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A0DB3-4E7C-470B-A355-C4FE5DDA738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3B8AE-E4A2-4471-A80D-03F4891C3B80}" type="datetimeFigureOut">
              <a:rPr lang="ru-RU" smtClean="0"/>
              <a:t>09.03.2016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A0DB3-4E7C-470B-A355-C4FE5DDA738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3B8AE-E4A2-4471-A80D-03F4891C3B80}" type="datetimeFigureOut">
              <a:rPr lang="ru-RU" smtClean="0"/>
              <a:t>09.03.2016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A0DB3-4E7C-470B-A355-C4FE5DDA738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3B8AE-E4A2-4471-A80D-03F4891C3B80}" type="datetimeFigureOut">
              <a:rPr lang="ru-RU" smtClean="0"/>
              <a:t>09.03.2016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A0DB3-4E7C-470B-A355-C4FE5DDA738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3B8AE-E4A2-4471-A80D-03F4891C3B80}" type="datetimeFigureOut">
              <a:rPr lang="ru-RU" smtClean="0"/>
              <a:t>09.03.2016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A0DB3-4E7C-470B-A355-C4FE5DDA738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3B8AE-E4A2-4471-A80D-03F4891C3B80}" type="datetimeFigureOut">
              <a:rPr lang="ru-RU" smtClean="0"/>
              <a:t>09.03.2016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A0DB3-4E7C-470B-A355-C4FE5DDA738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3B8AE-E4A2-4471-A80D-03F4891C3B80}" type="datetimeFigureOut">
              <a:rPr lang="ru-RU" smtClean="0"/>
              <a:t>09.03.2016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A0DB3-4E7C-470B-A355-C4FE5DDA738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3B8AE-E4A2-4471-A80D-03F4891C3B80}" type="datetimeFigureOut">
              <a:rPr lang="ru-RU" smtClean="0"/>
              <a:t>09.03.2016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A0DB3-4E7C-470B-A355-C4FE5DDA738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3B8AE-E4A2-4471-A80D-03F4891C3B80}" type="datetimeFigureOut">
              <a:rPr lang="ru-RU" smtClean="0"/>
              <a:t>09.03.2016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A0DB3-4E7C-470B-A355-C4FE5DDA738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B3B8AE-E4A2-4471-A80D-03F4891C3B80}" type="datetimeFigureOut">
              <a:rPr lang="ru-RU" smtClean="0"/>
              <a:t>09.03.2016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3A0DB3-4E7C-470B-A355-C4FE5DDA738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594719"/>
          </a:xfrm>
        </p:spPr>
        <p:txBody>
          <a:bodyPr>
            <a:normAutofit fontScale="90000"/>
          </a:bodyPr>
          <a:lstStyle/>
          <a:p>
            <a:r>
              <a:rPr lang="ru-RU" sz="4000" dirty="0"/>
              <a:t>Письменное высказывание с элементами </a:t>
            </a:r>
            <a:r>
              <a:rPr lang="ru-RU" sz="4000" dirty="0" smtClean="0"/>
              <a:t>рассуждения </a:t>
            </a:r>
            <a:r>
              <a:rPr lang="ru-RU" sz="4000" dirty="0"/>
              <a:t>в формате ЕГЭ по английскому языку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11760" y="4437112"/>
            <a:ext cx="6400800" cy="2184648"/>
          </a:xfrm>
        </p:spPr>
        <p:txBody>
          <a:bodyPr>
            <a:normAutofit/>
          </a:bodyPr>
          <a:lstStyle/>
          <a:p>
            <a:endParaRPr lang="ru-RU" sz="2800" dirty="0" smtClean="0"/>
          </a:p>
        </p:txBody>
      </p:sp>
      <p:pic>
        <p:nvPicPr>
          <p:cNvPr id="1026" name="Picture 2" descr="http://class-ege.ru/images/own-img/item-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60648"/>
            <a:ext cx="4105275" cy="2114550"/>
          </a:xfrm>
          <a:prstGeom prst="rect">
            <a:avLst/>
          </a:prstGeom>
          <a:noFill/>
        </p:spPr>
      </p:pic>
      <p:pic>
        <p:nvPicPr>
          <p:cNvPr id="1028" name="Picture 4" descr="http://nios.ru/sites/nios.ru/files/ege-380x26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6056" y="260648"/>
            <a:ext cx="3043436" cy="20823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11760" y="274638"/>
            <a:ext cx="6275040" cy="114300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Умения, которые оцениваются в задании 40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2492896"/>
            <a:ext cx="849694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hangingPunct="0">
              <a:buFont typeface="+mj-lt"/>
              <a:buAutoNum type="arabicPeriod"/>
            </a:pPr>
            <a:r>
              <a:rPr lang="ru-RU" sz="2400" dirty="0">
                <a:cs typeface="Andalus" pitchFamily="18" charset="-78"/>
              </a:rPr>
              <a:t>Выразить своё мнение по какой либо проблеме, аргументировать его, используя необходимый лексико-грамматический материал;</a:t>
            </a:r>
          </a:p>
          <a:p>
            <a:pPr marL="457200" lvl="0" indent="-457200" hangingPunct="0">
              <a:buFont typeface="+mj-lt"/>
              <a:buAutoNum type="arabicPeriod"/>
            </a:pPr>
            <a:r>
              <a:rPr lang="ru-RU" sz="2400" dirty="0">
                <a:cs typeface="Andalus" pitchFamily="18" charset="-78"/>
              </a:rPr>
              <a:t>Сделать вывод</a:t>
            </a:r>
          </a:p>
          <a:p>
            <a:pPr marL="457200" lvl="0" indent="-457200" hangingPunct="0">
              <a:buFont typeface="+mj-lt"/>
              <a:buAutoNum type="arabicPeriod"/>
            </a:pPr>
            <a:r>
              <a:rPr lang="ru-RU" sz="2400" dirty="0">
                <a:cs typeface="Andalus" pitchFamily="18" charset="-78"/>
              </a:rPr>
              <a:t>Последовательно и логически правильно строить высказывание</a:t>
            </a:r>
          </a:p>
          <a:p>
            <a:pPr marL="457200" lvl="0" indent="-457200" hangingPunct="0">
              <a:buFont typeface="+mj-lt"/>
              <a:buAutoNum type="arabicPeriod"/>
            </a:pPr>
            <a:r>
              <a:rPr lang="ru-RU" sz="2400" dirty="0">
                <a:cs typeface="Andalus" pitchFamily="18" charset="-78"/>
              </a:rPr>
              <a:t>Использовать соответствующие средства логической связи;</a:t>
            </a:r>
          </a:p>
          <a:p>
            <a:pPr marL="457200" lvl="0" indent="-457200" hangingPunct="0">
              <a:buFont typeface="+mj-lt"/>
              <a:buAutoNum type="arabicPeriod"/>
            </a:pPr>
            <a:r>
              <a:rPr lang="ru-RU" sz="2400" dirty="0">
                <a:cs typeface="Andalus" pitchFamily="18" charset="-78"/>
              </a:rPr>
              <a:t>Правильно оформить стилистически, в соответствии с поставленной задачей. Соблюдать официальный (нейтральный) стиль</a:t>
            </a:r>
          </a:p>
        </p:txBody>
      </p:sp>
      <p:pic>
        <p:nvPicPr>
          <p:cNvPr id="4098" name="Picture 2" descr="http://coolschool-spb.ru/upload/%D0%B5%D0%B3%D1%8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2428875" cy="23717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ttp://englishblog.ru/wp-content/uploads/2015/12/exam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0"/>
            <a:ext cx="4863721" cy="2772321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611560" y="2708920"/>
          <a:ext cx="8136904" cy="3888432"/>
        </p:xfrm>
        <a:graphic>
          <a:graphicData uri="http://schemas.openxmlformats.org/drawingml/2006/table">
            <a:tbl>
              <a:tblPr/>
              <a:tblGrid>
                <a:gridCol w="6497524"/>
                <a:gridCol w="1639380"/>
              </a:tblGrid>
              <a:tr h="1213504">
                <a:tc>
                  <a:txBody>
                    <a:bodyPr/>
                    <a:lstStyle/>
                    <a:p>
                      <a:pPr hangingPunct="0">
                        <a:lnSpc>
                          <a:spcPct val="118000"/>
                        </a:lnSpc>
                        <a:spcAft>
                          <a:spcPts val="600"/>
                        </a:spcAft>
                      </a:pPr>
                      <a:r>
                        <a:rPr lang="ru-RU" sz="3200" kern="14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Calibri"/>
                        </a:rPr>
                        <a:t>Рекомендуемое время на выполнение задания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8000"/>
                        </a:lnSpc>
                        <a:spcAft>
                          <a:spcPts val="600"/>
                        </a:spcAft>
                      </a:pPr>
                      <a:r>
                        <a:rPr lang="ru-RU" sz="3200" kern="140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Calibri"/>
                        </a:rPr>
                        <a:t>60 минут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6752">
                <a:tc>
                  <a:txBody>
                    <a:bodyPr/>
                    <a:lstStyle/>
                    <a:p>
                      <a:pPr hangingPunct="0">
                        <a:lnSpc>
                          <a:spcPct val="118000"/>
                        </a:lnSpc>
                        <a:spcAft>
                          <a:spcPts val="600"/>
                        </a:spcAft>
                      </a:pPr>
                      <a:r>
                        <a:rPr lang="ru-RU" sz="3200" kern="140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Calibri"/>
                        </a:rPr>
                        <a:t>Уровень сложности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8000"/>
                        </a:lnSpc>
                        <a:spcAft>
                          <a:spcPts val="600"/>
                        </a:spcAft>
                      </a:pPr>
                      <a:r>
                        <a:rPr lang="ru-RU" sz="3200" kern="140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Calibri"/>
                        </a:rPr>
                        <a:t>Высокий 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13504">
                <a:tc>
                  <a:txBody>
                    <a:bodyPr/>
                    <a:lstStyle/>
                    <a:p>
                      <a:pPr hangingPunct="0">
                        <a:lnSpc>
                          <a:spcPct val="118000"/>
                        </a:lnSpc>
                        <a:spcAft>
                          <a:spcPts val="600"/>
                        </a:spcAft>
                      </a:pPr>
                      <a:r>
                        <a:rPr lang="ru-RU" sz="3200" kern="140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Calibri"/>
                        </a:rPr>
                        <a:t>Требуемый объём текста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8000"/>
                        </a:lnSpc>
                        <a:spcAft>
                          <a:spcPts val="600"/>
                        </a:spcAft>
                      </a:pPr>
                      <a:r>
                        <a:rPr lang="ru-RU" sz="3200" kern="140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Calibri"/>
                        </a:rPr>
                        <a:t>200-250 слов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54672">
                <a:tc>
                  <a:txBody>
                    <a:bodyPr/>
                    <a:lstStyle/>
                    <a:p>
                      <a:pPr hangingPunct="0">
                        <a:lnSpc>
                          <a:spcPct val="118000"/>
                        </a:lnSpc>
                        <a:spcAft>
                          <a:spcPts val="600"/>
                        </a:spcAft>
                      </a:pPr>
                      <a:r>
                        <a:rPr lang="ru-RU" sz="3200" kern="14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Calibri"/>
                        </a:rPr>
                        <a:t>Максимальный первичный балл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8000"/>
                        </a:lnSpc>
                        <a:spcAft>
                          <a:spcPts val="600"/>
                        </a:spcAft>
                      </a:pPr>
                      <a:r>
                        <a:rPr lang="ru-RU" sz="3200" kern="14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Calibri"/>
                        </a:rPr>
                        <a:t>14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Стратегия написания высказывания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1124744"/>
            <a:ext cx="864096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hangingPunct="0"/>
            <a:r>
              <a:rPr lang="ru-RU" sz="2400" dirty="0"/>
              <a:t>1.Внимательно прочитать инструкцию  и   утверждение-стимул;</a:t>
            </a:r>
          </a:p>
          <a:p>
            <a:pPr hangingPunct="0"/>
            <a:r>
              <a:rPr lang="ru-RU" sz="2400" dirty="0"/>
              <a:t>2. Спланировать </a:t>
            </a:r>
            <a:r>
              <a:rPr lang="ru-RU" sz="2400" dirty="0" smtClean="0"/>
              <a:t>письменное высказывание;</a:t>
            </a:r>
            <a:endParaRPr lang="ru-RU" sz="2400" dirty="0"/>
          </a:p>
          <a:p>
            <a:pPr hangingPunct="0"/>
            <a:r>
              <a:rPr lang="ru-RU" sz="2400" dirty="0"/>
              <a:t>3. Ввести в проблему </a:t>
            </a:r>
            <a:r>
              <a:rPr lang="ru-RU" sz="2400" b="1" dirty="0"/>
              <a:t>во вступительной </a:t>
            </a:r>
            <a:r>
              <a:rPr lang="ru-RU" sz="2400" b="1" dirty="0" smtClean="0"/>
              <a:t>части;</a:t>
            </a:r>
            <a:endParaRPr lang="ru-RU" sz="2400" dirty="0"/>
          </a:p>
          <a:p>
            <a:pPr hangingPunct="0"/>
            <a:r>
              <a:rPr lang="ru-RU" sz="2400" dirty="0"/>
              <a:t>3. Во </a:t>
            </a:r>
            <a:r>
              <a:rPr lang="ru-RU" sz="2400" b="1" dirty="0"/>
              <a:t>втором абзаце</a:t>
            </a:r>
            <a:r>
              <a:rPr lang="ru-RU" sz="2400" dirty="0"/>
              <a:t> необходимо чётко  выразить своё </a:t>
            </a:r>
            <a:r>
              <a:rPr lang="ru-RU" sz="2400" dirty="0" smtClean="0"/>
              <a:t>мнение;</a:t>
            </a:r>
            <a:endParaRPr lang="ru-RU" sz="2400" dirty="0"/>
          </a:p>
          <a:p>
            <a:pPr hangingPunct="0"/>
            <a:r>
              <a:rPr lang="ru-RU" sz="2400" dirty="0"/>
              <a:t>4. В </a:t>
            </a:r>
            <a:r>
              <a:rPr lang="ru-RU" sz="2400" b="1" dirty="0"/>
              <a:t>третьем абзаце </a:t>
            </a:r>
            <a:r>
              <a:rPr lang="ru-RU" sz="2400" dirty="0"/>
              <a:t>следует</a:t>
            </a:r>
            <a:r>
              <a:rPr lang="ru-RU" sz="2400" b="1" dirty="0"/>
              <a:t>  </a:t>
            </a:r>
            <a:r>
              <a:rPr lang="ru-RU" sz="2400" dirty="0" smtClean="0"/>
              <a:t>аргументировано представить </a:t>
            </a:r>
            <a:r>
              <a:rPr lang="ru-RU" sz="2400" dirty="0"/>
              <a:t>другие точки зрения</a:t>
            </a:r>
            <a:r>
              <a:rPr lang="ru-RU" sz="2400" dirty="0" smtClean="0"/>
              <a:t>;</a:t>
            </a:r>
            <a:endParaRPr lang="ru-RU" sz="2400" dirty="0"/>
          </a:p>
          <a:p>
            <a:pPr hangingPunct="0"/>
            <a:r>
              <a:rPr lang="ru-RU" sz="2400" dirty="0"/>
              <a:t>5. В </a:t>
            </a:r>
            <a:r>
              <a:rPr lang="ru-RU" sz="2400" b="1" dirty="0" smtClean="0"/>
              <a:t>четвёртом </a:t>
            </a:r>
            <a:r>
              <a:rPr lang="ru-RU" sz="2400" b="1" dirty="0"/>
              <a:t>абзаце</a:t>
            </a:r>
            <a:r>
              <a:rPr lang="ru-RU" sz="2400" dirty="0"/>
              <a:t> рекомендуется дать 1-2 аргумента почему вы не согласны с другой точкой </a:t>
            </a:r>
            <a:r>
              <a:rPr lang="ru-RU" sz="2400" dirty="0" smtClean="0"/>
              <a:t>зрения;</a:t>
            </a:r>
            <a:endParaRPr lang="ru-RU" sz="2400" dirty="0"/>
          </a:p>
          <a:p>
            <a:pPr hangingPunct="0"/>
            <a:r>
              <a:rPr lang="ru-RU" sz="2400" dirty="0"/>
              <a:t>6. В </a:t>
            </a:r>
            <a:r>
              <a:rPr lang="ru-RU" sz="2400" b="1" dirty="0" smtClean="0"/>
              <a:t>пятом </a:t>
            </a:r>
            <a:r>
              <a:rPr lang="ru-RU" sz="2400" b="1" dirty="0"/>
              <a:t>абзаце</a:t>
            </a:r>
            <a:r>
              <a:rPr lang="ru-RU" sz="2400" dirty="0"/>
              <a:t> нужно ещё раз указать на проблемный характер </a:t>
            </a:r>
            <a:r>
              <a:rPr lang="ru-RU" sz="2400" dirty="0" smtClean="0"/>
              <a:t>темы;</a:t>
            </a:r>
          </a:p>
          <a:p>
            <a:pPr hangingPunct="0"/>
            <a:r>
              <a:rPr lang="ru-RU" sz="2400" dirty="0"/>
              <a:t>7</a:t>
            </a:r>
            <a:r>
              <a:rPr lang="ru-RU" sz="2400" dirty="0" smtClean="0"/>
              <a:t>. Проверить: Объём сочинения; Средства </a:t>
            </a:r>
            <a:r>
              <a:rPr lang="ru-RU" sz="2400" dirty="0"/>
              <a:t>логической </a:t>
            </a:r>
            <a:r>
              <a:rPr lang="ru-RU" sz="2400" dirty="0" smtClean="0"/>
              <a:t>связи; Правильность </a:t>
            </a:r>
            <a:r>
              <a:rPr lang="ru-RU" sz="2400" dirty="0"/>
              <a:t>использования грамматического и лексического материала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Для написания следует  использовать </a:t>
            </a:r>
            <a:r>
              <a:rPr lang="ru-RU" b="1" dirty="0" smtClean="0"/>
              <a:t> </a:t>
            </a:r>
            <a:r>
              <a:rPr lang="ru-RU" b="1" dirty="0"/>
              <a:t>фразы и выражения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 rot="19895031">
            <a:off x="-17936" y="2199104"/>
            <a:ext cx="4176465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Many people claim that</a:t>
            </a:r>
            <a:endParaRPr lang="ru-RU" sz="2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 rot="2172563">
            <a:off x="5547909" y="2537533"/>
            <a:ext cx="3718236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all" spc="0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In my opinion</a:t>
            </a:r>
            <a:endParaRPr lang="ru-RU" sz="28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979712" y="2780928"/>
            <a:ext cx="493917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6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Firstly, secondly, thirdly,</a:t>
            </a:r>
            <a:endParaRPr lang="ru-RU" sz="3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 rot="20052496">
            <a:off x="418764" y="4427659"/>
            <a:ext cx="471026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800" b="1" dirty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To begin with/ to start with,</a:t>
            </a:r>
            <a:endParaRPr lang="ru-RU" sz="2800" b="1" dirty="0">
              <a:ln w="1905"/>
              <a:gradFill>
                <a:gsLst>
                  <a:gs pos="0">
                    <a:srgbClr val="F79646">
                      <a:shade val="20000"/>
                      <a:satMod val="200000"/>
                    </a:srgbClr>
                  </a:gs>
                  <a:gs pos="78000">
                    <a:srgbClr val="F79646">
                      <a:tint val="90000"/>
                      <a:shade val="89000"/>
                      <a:satMod val="220000"/>
                    </a:srgbClr>
                  </a:gs>
                  <a:gs pos="100000">
                    <a:srgbClr val="F79646">
                      <a:tint val="12000"/>
                      <a:satMod val="255000"/>
                    </a:srgb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 rot="1249020">
            <a:off x="5188850" y="4318530"/>
            <a:ext cx="346986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kumimoji="0" lang="en-US" sz="2400" b="1" i="0" u="none" strike="noStrike" cap="none" spc="0" normalizeH="0" baseline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Moreover, furthermore</a:t>
            </a:r>
            <a:endParaRPr lang="ru-RU" sz="2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In conclusion, to sum up, to conclude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043608" y="5877272"/>
            <a:ext cx="663354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en-US" sz="2800" b="1" i="0" u="none" strike="noStrike" normalizeH="0" baseline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In conclusion, to sum up, to conclude</a:t>
            </a:r>
            <a:endParaRPr lang="ru-RU" sz="2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Утверждение</a:t>
            </a:r>
            <a:r>
              <a:rPr lang="en-US" b="1" dirty="0"/>
              <a:t>-</a:t>
            </a:r>
            <a:r>
              <a:rPr lang="ru-RU" b="1" dirty="0"/>
              <a:t>стимул</a:t>
            </a:r>
            <a:r>
              <a:rPr lang="ru-RU" dirty="0"/>
              <a:t> </a:t>
            </a:r>
            <a:br>
              <a:rPr lang="ru-RU" dirty="0"/>
            </a:br>
            <a:endParaRPr lang="ru-RU" dirty="0"/>
          </a:p>
        </p:txBody>
      </p:sp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0" y="1080573"/>
            <a:ext cx="9144000" cy="477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Comment on the following statement.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cs typeface="Arial" pitchFamily="34" charset="0"/>
              </a:rPr>
              <a:t>Some people think that learning foreign languages is a waste of time and money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What is your opinion?  Do you agree with this statement?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Write 200-250 words.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Use the following plan: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make an introduction (state the problem)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Express your personal opinion and give 2-3 reasons for your opinion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Express an opposing opinion   and give 1-2 reasons for this opposing opinion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Explain why  you don’t agree with the opposing opinion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Make a conclusion restating your position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318</Words>
  <Application>Microsoft Office PowerPoint</Application>
  <PresentationFormat>Экран (4:3)</PresentationFormat>
  <Paragraphs>43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Письменное высказывание с элементами рассуждения в формате ЕГЭ по английскому языку </vt:lpstr>
      <vt:lpstr>Умения, которые оцениваются в задании 40</vt:lpstr>
      <vt:lpstr>Презентация PowerPoint</vt:lpstr>
      <vt:lpstr>Стратегия написания высказывания</vt:lpstr>
      <vt:lpstr>Для написания следует  использовать  фразы и выражения</vt:lpstr>
      <vt:lpstr>Утверждение-стимул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Письменное высказывание с элементами рассуждения в формате ЕГЭ по английскому языку </dc:title>
  <dc:creator>1</dc:creator>
  <cp:lastModifiedBy>Ivanov</cp:lastModifiedBy>
  <cp:revision>13</cp:revision>
  <dcterms:created xsi:type="dcterms:W3CDTF">2016-03-02T12:57:49Z</dcterms:created>
  <dcterms:modified xsi:type="dcterms:W3CDTF">2016-03-09T15:01:35Z</dcterms:modified>
</cp:coreProperties>
</file>