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6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230425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Обобщающий урок по теме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«Степень с натуральным показателем»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9446" y="3068960"/>
            <a:ext cx="637090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Соедините линиями выражения, соответствующие друг другу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4⁶ •4</a:t>
            </a:r>
            <a:r>
              <a:rPr lang="ru-RU" sz="4000" baseline="30000" dirty="0" smtClean="0"/>
              <a:t>2                                       </a:t>
            </a:r>
            <a:r>
              <a:rPr lang="ru-RU" sz="4000" dirty="0" smtClean="0"/>
              <a:t>3</a:t>
            </a:r>
            <a:r>
              <a:rPr lang="ru-RU" sz="4000" baseline="30000" dirty="0" smtClean="0"/>
              <a:t>6</a:t>
            </a:r>
            <a:r>
              <a:rPr lang="ru-RU" sz="4000" dirty="0" smtClean="0"/>
              <a:t>•4</a:t>
            </a:r>
            <a:r>
              <a:rPr lang="ru-RU" sz="4000" baseline="30000" dirty="0" smtClean="0"/>
              <a:t>6        </a:t>
            </a:r>
            <a:endParaRPr lang="ru-RU" sz="4000" dirty="0" smtClean="0"/>
          </a:p>
          <a:p>
            <a:r>
              <a:rPr lang="ru-RU" sz="4000" dirty="0" smtClean="0"/>
              <a:t>4</a:t>
            </a:r>
            <a:r>
              <a:rPr lang="ru-RU" sz="4000" baseline="30000" dirty="0" smtClean="0"/>
              <a:t>6</a:t>
            </a:r>
            <a:r>
              <a:rPr lang="ru-RU" sz="4000" dirty="0" smtClean="0"/>
              <a:t>: 4</a:t>
            </a:r>
            <a:r>
              <a:rPr lang="ru-RU" sz="4000" baseline="30000" dirty="0" smtClean="0"/>
              <a:t>2                                          </a:t>
            </a:r>
            <a:endParaRPr lang="ru-RU" sz="4000" dirty="0" smtClean="0"/>
          </a:p>
          <a:p>
            <a:r>
              <a:rPr lang="ru-RU" sz="4000" dirty="0" smtClean="0"/>
              <a:t>(3•4)</a:t>
            </a:r>
            <a:r>
              <a:rPr lang="ru-RU" sz="4000" baseline="30000" dirty="0" smtClean="0"/>
              <a:t>6                                      </a:t>
            </a:r>
            <a:r>
              <a:rPr lang="ru-RU" sz="4000" dirty="0" smtClean="0"/>
              <a:t>4⁶ </a:t>
            </a:r>
            <a:r>
              <a:rPr lang="ru-RU" sz="4000" baseline="30000" dirty="0" smtClean="0"/>
              <a:t>+2</a:t>
            </a:r>
            <a:endParaRPr lang="ru-RU" sz="4000" dirty="0" smtClean="0"/>
          </a:p>
          <a:p>
            <a:r>
              <a:rPr lang="ru-RU" sz="4000" dirty="0" smtClean="0"/>
              <a:t> (4</a:t>
            </a:r>
            <a:r>
              <a:rPr lang="ru-RU" sz="4000" baseline="30000" dirty="0" smtClean="0"/>
              <a:t>2</a:t>
            </a:r>
            <a:r>
              <a:rPr lang="ru-RU" sz="4000" dirty="0" smtClean="0"/>
              <a:t> )</a:t>
            </a:r>
            <a:r>
              <a:rPr lang="ru-RU" sz="4000" baseline="30000" dirty="0" smtClean="0"/>
              <a:t>6                                        </a:t>
            </a:r>
            <a:r>
              <a:rPr lang="ru-RU" sz="4000" dirty="0" smtClean="0"/>
              <a:t>4</a:t>
            </a:r>
            <a:r>
              <a:rPr lang="ru-RU" sz="4000" baseline="30000" dirty="0" smtClean="0"/>
              <a:t>6-2</a:t>
            </a:r>
            <a:endParaRPr lang="ru-RU" sz="4000" dirty="0" smtClean="0"/>
          </a:p>
          <a:p>
            <a:r>
              <a:rPr lang="ru-RU" sz="4000" baseline="30000" dirty="0" smtClean="0"/>
              <a:t>         </a:t>
            </a:r>
            <a:r>
              <a:rPr lang="ru-RU" sz="4000" b="1" dirty="0" smtClean="0"/>
              <a:t>)</a:t>
            </a:r>
            <a:r>
              <a:rPr lang="ru-RU" sz="4000" b="1" baseline="30000" dirty="0" smtClean="0"/>
              <a:t>6                                        </a:t>
            </a:r>
            <a:r>
              <a:rPr lang="ru-RU" sz="4000" baseline="30000" dirty="0" smtClean="0"/>
              <a:t> </a:t>
            </a:r>
            <a:r>
              <a:rPr lang="ru-RU" sz="4000" dirty="0" smtClean="0"/>
              <a:t>4</a:t>
            </a:r>
            <a:r>
              <a:rPr lang="ru-RU" sz="4000" baseline="30000" dirty="0" smtClean="0"/>
              <a:t>12</a:t>
            </a:r>
            <a:r>
              <a:rPr lang="ru-RU" sz="4000" dirty="0" smtClean="0"/>
              <a:t> </a:t>
            </a:r>
          </a:p>
          <a:p>
            <a:endParaRPr lang="ru-RU" dirty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509120"/>
            <a:ext cx="257175" cy="619125"/>
          </a:xfrm>
          <a:prstGeom prst="rect">
            <a:avLst/>
          </a:prstGeom>
          <a:noFill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204864"/>
            <a:ext cx="432047" cy="64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Расставить в порядке возрастания: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>
            <p:ph idx="1"/>
          </p:nvPr>
        </p:nvGraphicFramePr>
        <p:xfrm>
          <a:off x="1115616" y="1484784"/>
          <a:ext cx="1018654" cy="1253728"/>
        </p:xfrm>
        <a:graphic>
          <a:graphicData uri="http://schemas.openxmlformats.org/presentationml/2006/ole">
            <p:oleObj spid="_x0000_s4098" name="Формула" r:id="rId3" imgW="164880" imgH="203040" progId="Equation.3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3419872" y="1700808"/>
          <a:ext cx="1895475" cy="1152525"/>
        </p:xfrm>
        <a:graphic>
          <a:graphicData uri="http://schemas.openxmlformats.org/presentationml/2006/ole">
            <p:oleObj spid="_x0000_s4099" name="Формула" r:id="rId4" imgW="469800" imgH="228600" progId="Equation.3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6948264" y="1628800"/>
          <a:ext cx="1081088" cy="1657350"/>
        </p:xfrm>
        <a:graphic>
          <a:graphicData uri="http://schemas.openxmlformats.org/presentationml/2006/ole">
            <p:oleObj spid="_x0000_s4101" name="Формула" r:id="rId5" imgW="342751" imgH="469696" progId="Equation.3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1763688" y="3212976"/>
          <a:ext cx="1368152" cy="1152128"/>
        </p:xfrm>
        <a:graphic>
          <a:graphicData uri="http://schemas.openxmlformats.org/presentationml/2006/ole">
            <p:oleObj spid="_x0000_s4102" name="Формула" r:id="rId6" imgW="253780" imgH="203024" progId="Equation.3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5004048" y="3356992"/>
          <a:ext cx="1820863" cy="1152525"/>
        </p:xfrm>
        <a:graphic>
          <a:graphicData uri="http://schemas.openxmlformats.org/presentationml/2006/ole">
            <p:oleObj spid="_x0000_s4103" name="Формула" r:id="rId7" imgW="43164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Выполнение задания с последующей самопроверкой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А1 представьте произведение в виде степени:</a:t>
            </a:r>
          </a:p>
          <a:p>
            <a:pPr>
              <a:buNone/>
            </a:pPr>
            <a:r>
              <a:rPr lang="ru-RU" dirty="0" smtClean="0"/>
              <a:t>а)  х</a:t>
            </a:r>
            <a:r>
              <a:rPr lang="ru-RU" baseline="30000" dirty="0" smtClean="0"/>
              <a:t>5</a:t>
            </a:r>
            <a:r>
              <a:rPr lang="ru-RU" dirty="0" smtClean="0"/>
              <a:t>• х</a:t>
            </a:r>
            <a:r>
              <a:rPr lang="ru-RU" baseline="30000" dirty="0" smtClean="0"/>
              <a:t>4</a:t>
            </a:r>
            <a:r>
              <a:rPr lang="ru-RU" dirty="0" smtClean="0"/>
              <a:t> ;    б) 3</a:t>
            </a:r>
            <a:r>
              <a:rPr lang="ru-RU" baseline="30000" dirty="0" smtClean="0"/>
              <a:t>7</a:t>
            </a:r>
            <a:r>
              <a:rPr lang="ru-RU" dirty="0" smtClean="0"/>
              <a:t>• 3</a:t>
            </a:r>
            <a:r>
              <a:rPr lang="ru-RU" baseline="30000" dirty="0" smtClean="0"/>
              <a:t>9</a:t>
            </a:r>
            <a:r>
              <a:rPr lang="ru-RU" dirty="0" smtClean="0"/>
              <a:t>  ;    в) (-4)</a:t>
            </a:r>
            <a:r>
              <a:rPr lang="ru-RU" baseline="30000" dirty="0" smtClean="0"/>
              <a:t>3</a:t>
            </a:r>
            <a:r>
              <a:rPr lang="ru-RU" dirty="0" smtClean="0"/>
              <a:t> • (-4)</a:t>
            </a:r>
            <a:r>
              <a:rPr lang="ru-RU" baseline="30000" dirty="0" smtClean="0"/>
              <a:t>8 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</a:t>
            </a:r>
            <a:r>
              <a:rPr lang="ru-RU" baseline="30000" dirty="0" smtClean="0"/>
              <a:t> </a:t>
            </a:r>
            <a:r>
              <a:rPr lang="ru-RU" dirty="0" smtClean="0"/>
              <a:t>2 упростите выражение:</a:t>
            </a:r>
          </a:p>
          <a:p>
            <a:pPr>
              <a:buNone/>
            </a:pPr>
            <a:r>
              <a:rPr lang="ru-RU" baseline="30000" dirty="0" smtClean="0"/>
              <a:t> </a:t>
            </a:r>
            <a:r>
              <a:rPr lang="ru-RU" dirty="0" smtClean="0"/>
              <a:t>а ) х</a:t>
            </a:r>
            <a:r>
              <a:rPr lang="ru-RU" baseline="30000" dirty="0" smtClean="0"/>
              <a:t>3</a:t>
            </a:r>
            <a:r>
              <a:rPr lang="ru-RU" dirty="0" smtClean="0"/>
              <a:t>• х</a:t>
            </a:r>
            <a:r>
              <a:rPr lang="ru-RU" baseline="30000" dirty="0" smtClean="0"/>
              <a:t>7 </a:t>
            </a:r>
            <a:r>
              <a:rPr lang="ru-RU" dirty="0" smtClean="0"/>
              <a:t>•  х</a:t>
            </a:r>
            <a:r>
              <a:rPr lang="ru-RU" baseline="30000" dirty="0" smtClean="0"/>
              <a:t>8</a:t>
            </a:r>
            <a:r>
              <a:rPr lang="ru-RU" dirty="0" smtClean="0"/>
              <a:t> ;     б) 2</a:t>
            </a:r>
            <a:r>
              <a:rPr lang="ru-RU" baseline="30000" dirty="0" smtClean="0"/>
              <a:t>21</a:t>
            </a:r>
            <a:r>
              <a:rPr lang="ru-RU" dirty="0" smtClean="0"/>
              <a:t> :2</a:t>
            </a:r>
            <a:r>
              <a:rPr lang="ru-RU" baseline="30000" dirty="0" smtClean="0"/>
              <a:t>19</a:t>
            </a:r>
            <a:r>
              <a:rPr lang="ru-RU" dirty="0" smtClean="0"/>
              <a:t> •2</a:t>
            </a:r>
            <a:r>
              <a:rPr lang="ru-RU" baseline="30000" dirty="0" smtClean="0"/>
              <a:t>3</a:t>
            </a:r>
            <a:endParaRPr lang="ru-RU" dirty="0" smtClean="0"/>
          </a:p>
          <a:p>
            <a:r>
              <a:rPr lang="ru-RU" dirty="0" smtClean="0"/>
              <a:t>А</a:t>
            </a:r>
            <a:r>
              <a:rPr lang="ru-RU" baseline="30000" dirty="0" smtClean="0"/>
              <a:t> </a:t>
            </a:r>
            <a:r>
              <a:rPr lang="ru-RU" dirty="0" smtClean="0"/>
              <a:t>3 выполните возведение в степень: </a:t>
            </a:r>
          </a:p>
          <a:p>
            <a:pPr>
              <a:buNone/>
            </a:pPr>
            <a:r>
              <a:rPr lang="ru-RU" dirty="0" smtClean="0"/>
              <a:t>а) (а</a:t>
            </a:r>
            <a:r>
              <a:rPr lang="ru-RU" baseline="30000" dirty="0" smtClean="0"/>
              <a:t>5</a:t>
            </a:r>
            <a:r>
              <a:rPr lang="ru-RU" dirty="0" smtClean="0"/>
              <a:t> )</a:t>
            </a:r>
            <a:r>
              <a:rPr lang="ru-RU" baseline="30000" dirty="0" smtClean="0"/>
              <a:t>3</a:t>
            </a:r>
            <a:r>
              <a:rPr lang="ru-RU" dirty="0" smtClean="0"/>
              <a:t>   ;       б)  (-в</a:t>
            </a:r>
            <a:r>
              <a:rPr lang="ru-RU" baseline="30000" dirty="0" smtClean="0"/>
              <a:t>7</a:t>
            </a:r>
            <a:r>
              <a:rPr lang="ru-RU" dirty="0" smtClean="0"/>
              <a:t>)</a:t>
            </a:r>
            <a:r>
              <a:rPr lang="ru-RU" baseline="30000" dirty="0" smtClean="0"/>
              <a:t>2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Физкультминутка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108012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Повторим степени чисел 2 и 3</a:t>
            </a:r>
          </a:p>
          <a:p>
            <a:endParaRPr lang="ru-RU" sz="4000" b="1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3046" y="2492896"/>
            <a:ext cx="6694944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Тест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idx="1"/>
          </p:nvPr>
        </p:nvGraphicFramePr>
        <p:xfrm>
          <a:off x="251520" y="1628800"/>
          <a:ext cx="8892480" cy="4608511"/>
        </p:xfrm>
        <a:graphic>
          <a:graphicData uri="http://schemas.openxmlformats.org/presentationml/2006/ole">
            <p:oleObj spid="_x0000_s5122" name="Формула" r:id="rId3" imgW="5715000" imgH="29462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Ответы к тесту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>
            <p:ph idx="1"/>
          </p:nvPr>
        </p:nvGraphicFramePr>
        <p:xfrm>
          <a:off x="251520" y="1557338"/>
          <a:ext cx="8640960" cy="4751387"/>
        </p:xfrm>
        <a:graphic>
          <a:graphicData uri="http://schemas.openxmlformats.org/presentationml/2006/ole">
            <p:oleObj spid="_x0000_s6146" name="Формула" r:id="rId3" imgW="5715000" imgH="3784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b="1" dirty="0" smtClean="0">
                <a:latin typeface="Times New Roman" pitchFamily="18" charset="0"/>
              </a:rPr>
              <a:t>Схема составления </a:t>
            </a:r>
            <a:r>
              <a:rPr lang="ru-RU" sz="3200" b="1" dirty="0" err="1" smtClean="0">
                <a:latin typeface="Times New Roman" pitchFamily="18" charset="0"/>
              </a:rPr>
              <a:t>синквейна</a:t>
            </a:r>
            <a:endParaRPr lang="ru-RU" sz="3200" b="1" dirty="0" smtClean="0">
              <a:latin typeface="Times New Roman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800" b="1" i="1" u="sng" dirty="0" smtClean="0">
                <a:latin typeface="Times New Roman" pitchFamily="18" charset="0"/>
              </a:rPr>
              <a:t>Существительное </a:t>
            </a:r>
            <a:r>
              <a:rPr lang="ru-RU" sz="2800" dirty="0" smtClean="0">
                <a:latin typeface="Times New Roman" pitchFamily="18" charset="0"/>
              </a:rPr>
              <a:t>– тема </a:t>
            </a:r>
            <a:r>
              <a:rPr lang="ru-RU" sz="2800" dirty="0" err="1" smtClean="0">
                <a:latin typeface="Times New Roman" pitchFamily="18" charset="0"/>
              </a:rPr>
              <a:t>синквейна</a:t>
            </a:r>
            <a:r>
              <a:rPr lang="ru-RU" sz="2800" dirty="0" smtClean="0">
                <a:latin typeface="Times New Roman" pitchFamily="18" charset="0"/>
              </a:rPr>
              <a:t> (объект)</a:t>
            </a:r>
          </a:p>
          <a:p>
            <a:pPr eaLnBrk="1" hangingPunct="1"/>
            <a:r>
              <a:rPr lang="ru-RU" sz="2800" b="1" i="1" u="sng" dirty="0" smtClean="0">
                <a:latin typeface="Times New Roman" pitchFamily="18" charset="0"/>
              </a:rPr>
              <a:t>2 прилагательных </a:t>
            </a:r>
            <a:r>
              <a:rPr lang="ru-RU" sz="2800" dirty="0" smtClean="0">
                <a:latin typeface="Times New Roman" pitchFamily="18" charset="0"/>
              </a:rPr>
              <a:t>описывающие признаки и свойства объекта</a:t>
            </a:r>
          </a:p>
          <a:p>
            <a:pPr eaLnBrk="1" hangingPunct="1"/>
            <a:r>
              <a:rPr lang="ru-RU" sz="2800" b="1" i="1" u="sng" dirty="0" smtClean="0">
                <a:latin typeface="Times New Roman" pitchFamily="18" charset="0"/>
              </a:rPr>
              <a:t>3 глагола</a:t>
            </a:r>
            <a:r>
              <a:rPr lang="ru-RU" sz="2800" dirty="0" smtClean="0">
                <a:latin typeface="Times New Roman" pitchFamily="18" charset="0"/>
              </a:rPr>
              <a:t>– действия, совершаемые объектом</a:t>
            </a:r>
          </a:p>
          <a:p>
            <a:pPr eaLnBrk="1" hangingPunct="1"/>
            <a:r>
              <a:rPr lang="ru-RU" sz="2800" b="1" i="1" u="sng" dirty="0" smtClean="0">
                <a:latin typeface="Times New Roman" pitchFamily="18" charset="0"/>
              </a:rPr>
              <a:t>Предложение</a:t>
            </a:r>
            <a:r>
              <a:rPr lang="ru-RU" sz="2800" dirty="0" smtClean="0">
                <a:latin typeface="Times New Roman" pitchFamily="18" charset="0"/>
              </a:rPr>
              <a:t> – отношение автора  к объекту</a:t>
            </a:r>
          </a:p>
          <a:p>
            <a:pPr eaLnBrk="1" hangingPunct="1"/>
            <a:r>
              <a:rPr lang="ru-RU" sz="2800" b="1" i="1" u="sng" dirty="0" smtClean="0">
                <a:latin typeface="Times New Roman" pitchFamily="18" charset="0"/>
              </a:rPr>
              <a:t>Синоним</a:t>
            </a:r>
            <a:r>
              <a:rPr lang="ru-RU" sz="2800" dirty="0" smtClean="0">
                <a:latin typeface="Times New Roman" pitchFamily="18" charset="0"/>
              </a:rPr>
              <a:t> к первой строчке – суть объекта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Домашнее задание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latin typeface="Arial" pitchFamily="34" charset="0"/>
                <a:ea typeface="Times New Roman" pitchFamily="18" charset="0"/>
              </a:rPr>
              <a:t>Тест  на карточке  </a:t>
            </a:r>
            <a:endParaRPr lang="ru-RU" b="1" dirty="0" smtClean="0">
              <a:latin typeface="Arial" pitchFamily="34" charset="0"/>
              <a:ea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20888"/>
            <a:ext cx="4355976" cy="397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«Пусть кто-нибудь попробует вычеркнуть из математики степени,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он увидит, что без них далеко не уедешь»   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М.В. Ломоносов</a:t>
            </a:r>
            <a:endParaRPr lang="ru-RU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432"/>
                <a:gridCol w="3312368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 </a:t>
                      </a:r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Самооценка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 учителя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Анаграмма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Прочитайте выражение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Правила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Устный счет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Соедини линиями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Расставь в порядке возрастания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Задание с самопроверкой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Тест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Самостоятельная работа по карточкам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87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432560" y="500042"/>
            <a:ext cx="7406640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95536" y="1268760"/>
            <a:ext cx="3528392" cy="79208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ньспете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395536" y="2276872"/>
            <a:ext cx="3744416" cy="93610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ктореоз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95536" y="3357562"/>
            <a:ext cx="4536504" cy="9144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ованиосне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95536" y="4572008"/>
            <a:ext cx="4824536" cy="9144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казапотель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1357290" y="0"/>
            <a:ext cx="7786710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</a:rPr>
              <a:t>Разгадайте анаграммы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5652120" y="1268760"/>
            <a:ext cx="3134690" cy="78544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степень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5652120" y="2285992"/>
            <a:ext cx="3168352" cy="9144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отрезок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5622925" y="3356993"/>
            <a:ext cx="3197547" cy="93610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основание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5652121" y="4653137"/>
            <a:ext cx="3240360" cy="93610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показатель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14282" y="214290"/>
            <a:ext cx="8929718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Исключите слово лишнее по смыслу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0" y="5715016"/>
            <a:ext cx="4857750" cy="9144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мноуниеже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112474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Разгадайте анаграмму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508104" y="5733256"/>
            <a:ext cx="3384376" cy="93610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умножение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4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4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4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0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400"/>
                                        <p:tgtEl>
                                          <p:spTgt spid="10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400"/>
                                        <p:tgtEl>
                                          <p:spTgt spid="10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400"/>
                                        <p:tgtEl>
                                          <p:spTgt spid="10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1" dur="8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400"/>
                                        <p:tgtEl>
                                          <p:spTgt spid="10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400"/>
                                        <p:tgtEl>
                                          <p:spTgt spid="10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400"/>
                                        <p:tgtEl>
                                          <p:spTgt spid="10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57" dur="8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400"/>
                                        <p:tgtEl>
                                          <p:spTgt spid="10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400"/>
                                        <p:tgtEl>
                                          <p:spTgt spid="10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400"/>
                                        <p:tgtEl>
                                          <p:spTgt spid="10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400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400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400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400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400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400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uild="allAtOnce" animBg="1"/>
      <p:bldP spid="1027" grpId="0" autoUpdateAnimBg="0"/>
      <p:bldP spid="1027" grpId="1" animBg="1"/>
      <p:bldP spid="1028" grpId="0" autoUpdateAnimBg="0"/>
      <p:bldP spid="1028" grpId="1" animBg="1"/>
      <p:bldP spid="1029" grpId="0" autoUpdateAnimBg="0"/>
      <p:bldP spid="1029" grpId="1" animBg="1"/>
      <p:bldP spid="1031" grpId="0" animBg="1"/>
      <p:bldP spid="1032" grpId="0" animBg="1"/>
      <p:bldP spid="1032" grpId="1" animBg="1"/>
      <p:bldP spid="1033" grpId="0" animBg="1"/>
      <p:bldP spid="1034" grpId="0" animBg="1"/>
      <p:bldP spid="14" grpId="0" autoUpdateAnimBg="0"/>
      <p:bldP spid="14" grpId="1" animBg="1"/>
      <p:bldP spid="1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 основание, 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</a:rPr>
              <a:t>n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 показатель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2483768" y="1700808"/>
          <a:ext cx="4248472" cy="4608512"/>
        </p:xfrm>
        <a:graphic>
          <a:graphicData uri="http://schemas.openxmlformats.org/presentationml/2006/ole">
            <p:oleObj spid="_x0000_s1026" name="Формула" r:id="rId3" imgW="17748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Прочитайте выражение, назовите основание и показатель степени: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idx="1"/>
          </p:nvPr>
        </p:nvGraphicFramePr>
        <p:xfrm>
          <a:off x="1475656" y="2636912"/>
          <a:ext cx="1368152" cy="1224136"/>
        </p:xfrm>
        <a:graphic>
          <a:graphicData uri="http://schemas.openxmlformats.org/presentationml/2006/ole">
            <p:oleObj spid="_x0000_s2050" name="Формула" r:id="rId3" imgW="177569" imgH="202936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563888" y="2420888"/>
          <a:ext cx="1571625" cy="1409700"/>
        </p:xfrm>
        <a:graphic>
          <a:graphicData uri="http://schemas.openxmlformats.org/presentationml/2006/ole">
            <p:oleObj spid="_x0000_s2051" name="Формула" r:id="rId4" imgW="368300" imgH="228600" progId="Equation.3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228184" y="2492896"/>
          <a:ext cx="1928813" cy="1428750"/>
        </p:xfrm>
        <a:graphic>
          <a:graphicData uri="http://schemas.openxmlformats.org/presentationml/2006/ole">
            <p:oleObj spid="_x0000_s2052" name="Формула" r:id="rId5" imgW="368300" imgH="22860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331640" y="4293096"/>
          <a:ext cx="1285875" cy="2857500"/>
        </p:xfrm>
        <a:graphic>
          <a:graphicData uri="http://schemas.openxmlformats.org/presentationml/2006/ole">
            <p:oleObj spid="_x0000_s2053" name="Формула" r:id="rId6" imgW="177480" imgH="457200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3419872" y="4077072"/>
          <a:ext cx="2428875" cy="1804987"/>
        </p:xfrm>
        <a:graphic>
          <a:graphicData uri="http://schemas.openxmlformats.org/presentationml/2006/ole">
            <p:oleObj spid="_x0000_s2054" name="Формула" r:id="rId7" imgW="418918" imgH="393529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6588224" y="4509120"/>
          <a:ext cx="1500187" cy="1143000"/>
        </p:xfrm>
        <a:graphic>
          <a:graphicData uri="http://schemas.openxmlformats.org/presentationml/2006/ole">
            <p:oleObj spid="_x0000_s2055" name="Формула" r:id="rId8" imgW="177492" imgH="164814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Запишите правые части равенств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a</a:t>
            </a:r>
            <a:r>
              <a:rPr lang="en-US" b="1" i="1" baseline="30000" dirty="0" smtClean="0"/>
              <a:t>n</a:t>
            </a:r>
            <a:r>
              <a:rPr lang="en-US" b="1" i="1" dirty="0" smtClean="0"/>
              <a:t> a</a:t>
            </a:r>
            <a:r>
              <a:rPr lang="en-US" b="1" i="1" baseline="30000" dirty="0" smtClean="0"/>
              <a:t>m</a:t>
            </a:r>
            <a:r>
              <a:rPr lang="en-US" b="1" i="1" dirty="0" smtClean="0"/>
              <a:t> =                                      </a:t>
            </a:r>
            <a:endParaRPr lang="ru-RU" i="1" dirty="0" smtClean="0"/>
          </a:p>
          <a:p>
            <a:r>
              <a:rPr lang="en-US" b="1" i="1" dirty="0" err="1" smtClean="0"/>
              <a:t>a</a:t>
            </a:r>
            <a:r>
              <a:rPr lang="en-US" b="1" i="1" baseline="30000" dirty="0" err="1" smtClean="0"/>
              <a:t>n</a:t>
            </a:r>
            <a:r>
              <a:rPr lang="en-US" b="1" i="1" dirty="0" err="1" smtClean="0"/>
              <a:t>:a</a:t>
            </a:r>
            <a:r>
              <a:rPr lang="en-US" b="1" i="1" baseline="30000" dirty="0" err="1" smtClean="0"/>
              <a:t>m</a:t>
            </a:r>
            <a:r>
              <a:rPr lang="en-US" b="1" i="1" dirty="0" smtClean="0"/>
              <a:t>=                                       </a:t>
            </a:r>
            <a:endParaRPr lang="ru-RU" i="1" dirty="0" smtClean="0"/>
          </a:p>
          <a:p>
            <a:r>
              <a:rPr lang="en-US" b="1" i="1" dirty="0" smtClean="0"/>
              <a:t>(a</a:t>
            </a:r>
            <a:r>
              <a:rPr lang="en-US" b="1" i="1" baseline="30000" dirty="0" smtClean="0"/>
              <a:t>n</a:t>
            </a:r>
            <a:r>
              <a:rPr lang="en-US" b="1" i="1" dirty="0" smtClean="0"/>
              <a:t>) </a:t>
            </a:r>
            <a:r>
              <a:rPr lang="en-US" b="1" i="1" baseline="30000" dirty="0" smtClean="0"/>
              <a:t>m</a:t>
            </a:r>
            <a:r>
              <a:rPr lang="en-US" b="1" i="1" dirty="0" smtClean="0"/>
              <a:t> =                                    </a:t>
            </a:r>
            <a:endParaRPr lang="ru-RU" i="1" dirty="0" smtClean="0"/>
          </a:p>
          <a:p>
            <a:r>
              <a:rPr lang="en-US" b="1" i="1" dirty="0" smtClean="0"/>
              <a:t>(</a:t>
            </a:r>
            <a:r>
              <a:rPr lang="en-US" b="1" i="1" dirty="0" err="1" smtClean="0"/>
              <a:t>ab</a:t>
            </a:r>
            <a:r>
              <a:rPr lang="en-US" b="1" i="1" dirty="0" smtClean="0"/>
              <a:t>)</a:t>
            </a:r>
            <a:r>
              <a:rPr lang="en-US" b="1" i="1" baseline="30000" dirty="0" smtClean="0"/>
              <a:t>n</a:t>
            </a:r>
            <a:r>
              <a:rPr lang="en-US" b="1" i="1" dirty="0" smtClean="0"/>
              <a:t> =                                      </a:t>
            </a:r>
            <a:endParaRPr lang="ru-RU" i="1" dirty="0" smtClean="0"/>
          </a:p>
          <a:p>
            <a:r>
              <a:rPr lang="ru-RU" b="1" i="1" dirty="0" smtClean="0"/>
              <a:t>(</a:t>
            </a:r>
            <a:r>
              <a:rPr lang="en-US" b="1" i="1" dirty="0" smtClean="0"/>
              <a:t>a</a:t>
            </a:r>
            <a:r>
              <a:rPr lang="ru-RU" b="1" i="1" dirty="0" smtClean="0"/>
              <a:t>/</a:t>
            </a:r>
            <a:r>
              <a:rPr lang="en-US" b="1" i="1" dirty="0" smtClean="0"/>
              <a:t>b</a:t>
            </a:r>
            <a:r>
              <a:rPr lang="ru-RU" b="1" i="1" dirty="0" smtClean="0"/>
              <a:t>)</a:t>
            </a:r>
            <a:r>
              <a:rPr lang="en-US" b="1" i="1" baseline="30000" dirty="0" smtClean="0"/>
              <a:t>n</a:t>
            </a:r>
            <a:r>
              <a:rPr lang="ru-RU" b="1" i="1" dirty="0" smtClean="0"/>
              <a:t> =                                     </a:t>
            </a:r>
            <a:endParaRPr lang="ru-RU" i="1" dirty="0" smtClean="0"/>
          </a:p>
          <a:p>
            <a:r>
              <a:rPr lang="en-US" b="1" i="1" dirty="0" smtClean="0"/>
              <a:t>a</a:t>
            </a:r>
            <a:r>
              <a:rPr lang="ru-RU" b="1" i="1" baseline="30000" dirty="0" smtClean="0"/>
              <a:t>0</a:t>
            </a:r>
            <a:r>
              <a:rPr lang="ru-RU" b="1" i="1" dirty="0" smtClean="0"/>
              <a:t> =                                           </a:t>
            </a:r>
            <a:endParaRPr lang="ru-RU" i="1" dirty="0" smtClean="0"/>
          </a:p>
          <a:p>
            <a:r>
              <a:rPr lang="en-US" b="1" i="1" dirty="0" smtClean="0"/>
              <a:t>a</a:t>
            </a:r>
            <a:r>
              <a:rPr lang="ru-RU" b="1" i="1" baseline="30000" dirty="0" smtClean="0"/>
              <a:t>1</a:t>
            </a:r>
            <a:r>
              <a:rPr lang="ru-RU" b="1" i="1" dirty="0" smtClean="0"/>
              <a:t> =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Устный счёт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1)х</a:t>
            </a:r>
            <a:r>
              <a:rPr lang="ru-RU" baseline="30000" dirty="0" smtClean="0"/>
              <a:t>5</a:t>
            </a:r>
            <a:r>
              <a:rPr lang="ru-RU" dirty="0" smtClean="0"/>
              <a:t>х</a:t>
            </a:r>
            <a:r>
              <a:rPr lang="ru-RU" baseline="30000" dirty="0" smtClean="0"/>
              <a:t>7</a:t>
            </a:r>
            <a:r>
              <a:rPr lang="ru-RU" dirty="0" smtClean="0"/>
              <a:t>;                              2)  а</a:t>
            </a:r>
            <a:r>
              <a:rPr lang="ru-RU" baseline="30000" dirty="0" smtClean="0"/>
              <a:t>4</a:t>
            </a:r>
            <a:r>
              <a:rPr lang="ru-RU" dirty="0" smtClean="0"/>
              <a:t>а</a:t>
            </a:r>
            <a:r>
              <a:rPr lang="ru-RU" baseline="30000" dirty="0" smtClean="0"/>
              <a:t>0</a:t>
            </a:r>
            <a:r>
              <a:rPr lang="ru-RU" dirty="0" smtClean="0"/>
              <a:t>;         </a:t>
            </a:r>
          </a:p>
          <a:p>
            <a:pPr lvl="0"/>
            <a:r>
              <a:rPr lang="ru-RU" dirty="0" smtClean="0"/>
              <a:t>3)    к</a:t>
            </a:r>
            <a:r>
              <a:rPr lang="ru-RU" baseline="30000" dirty="0" smtClean="0"/>
              <a:t>9</a:t>
            </a:r>
            <a:r>
              <a:rPr lang="ru-RU" dirty="0" smtClean="0"/>
              <a:t> : к</a:t>
            </a:r>
            <a:r>
              <a:rPr lang="ru-RU" baseline="30000" dirty="0" smtClean="0"/>
              <a:t>7</a:t>
            </a:r>
            <a:r>
              <a:rPr lang="ru-RU" dirty="0" smtClean="0"/>
              <a:t>;</a:t>
            </a:r>
            <a:r>
              <a:rPr lang="en-US" dirty="0" smtClean="0"/>
              <a:t>         </a:t>
            </a:r>
            <a:r>
              <a:rPr lang="ru-RU" dirty="0" smtClean="0"/>
              <a:t>             </a:t>
            </a:r>
            <a:r>
              <a:rPr lang="en-US" dirty="0" smtClean="0"/>
              <a:t> </a:t>
            </a:r>
            <a:r>
              <a:rPr lang="ru-RU" dirty="0" smtClean="0"/>
              <a:t>4</a:t>
            </a:r>
            <a:r>
              <a:rPr lang="en-US" dirty="0" smtClean="0"/>
              <a:t>)   </a:t>
            </a:r>
            <a:r>
              <a:rPr lang="en-US" dirty="0" err="1" smtClean="0"/>
              <a:t>r</a:t>
            </a:r>
            <a:r>
              <a:rPr lang="en-US" baseline="30000" dirty="0" err="1" smtClean="0"/>
              <a:t>n</a:t>
            </a:r>
            <a:r>
              <a:rPr lang="en-US" dirty="0" smtClean="0"/>
              <a:t> : r;</a:t>
            </a:r>
            <a:endParaRPr lang="ru-RU" dirty="0" smtClean="0"/>
          </a:p>
          <a:p>
            <a:r>
              <a:rPr lang="ru-RU" dirty="0" smtClean="0"/>
              <a:t>5)5 •5</a:t>
            </a:r>
            <a:r>
              <a:rPr lang="ru-RU" baseline="30000" dirty="0" smtClean="0"/>
              <a:t>2</a:t>
            </a:r>
            <a:r>
              <a:rPr lang="ru-RU" dirty="0" smtClean="0"/>
              <a:t>;                            6)  (-</a:t>
            </a:r>
            <a:r>
              <a:rPr lang="en-US" dirty="0" smtClean="0"/>
              <a:t>b</a:t>
            </a:r>
            <a:r>
              <a:rPr lang="ru-RU" dirty="0" smtClean="0"/>
              <a:t>)</a:t>
            </a:r>
            <a:r>
              <a:rPr lang="en-US" dirty="0" smtClean="0"/>
              <a:t>(-b)</a:t>
            </a:r>
            <a:r>
              <a:rPr lang="en-US" baseline="30000" dirty="0" smtClean="0"/>
              <a:t>3</a:t>
            </a:r>
            <a:r>
              <a:rPr lang="en-US" dirty="0" smtClean="0"/>
              <a:t>(-b)</a:t>
            </a:r>
            <a:r>
              <a:rPr lang="ru-RU" dirty="0" smtClean="0"/>
              <a:t>;       </a:t>
            </a:r>
          </a:p>
          <a:p>
            <a:r>
              <a:rPr lang="ru-RU" dirty="0" smtClean="0"/>
              <a:t>7)  с</a:t>
            </a:r>
            <a:r>
              <a:rPr lang="ru-RU" baseline="30000" dirty="0" smtClean="0"/>
              <a:t>4</a:t>
            </a:r>
            <a:r>
              <a:rPr lang="ru-RU" dirty="0" smtClean="0"/>
              <a:t> : с;</a:t>
            </a:r>
            <a:r>
              <a:rPr lang="en-US" dirty="0" smtClean="0"/>
              <a:t>  </a:t>
            </a:r>
            <a:r>
              <a:rPr lang="ru-RU" dirty="0" smtClean="0"/>
              <a:t>                         8</a:t>
            </a:r>
            <a:r>
              <a:rPr lang="en-US" dirty="0" smtClean="0"/>
              <a:t>)  7</a:t>
            </a:r>
            <a:r>
              <a:rPr lang="en-US" baseline="30000" dirty="0" smtClean="0"/>
              <a:t>3</a:t>
            </a:r>
            <a:r>
              <a:rPr lang="en-US" dirty="0" smtClean="0"/>
              <a:t> </a:t>
            </a:r>
            <a:r>
              <a:rPr lang="ru-RU" dirty="0" smtClean="0"/>
              <a:t>: 49;      </a:t>
            </a:r>
          </a:p>
          <a:p>
            <a:r>
              <a:rPr lang="ru-RU" dirty="0" smtClean="0"/>
              <a:t>9)у</a:t>
            </a:r>
            <a:r>
              <a:rPr lang="ru-RU" baseline="30000" dirty="0" smtClean="0"/>
              <a:t>4</a:t>
            </a:r>
            <a:r>
              <a:rPr lang="ru-RU" dirty="0" smtClean="0"/>
              <a:t>у</a:t>
            </a:r>
            <a:r>
              <a:rPr lang="ru-RU" baseline="30000" dirty="0" smtClean="0"/>
              <a:t>6</a:t>
            </a:r>
            <a:r>
              <a:rPr lang="ru-RU" dirty="0" smtClean="0"/>
              <a:t>у                            10)  7</a:t>
            </a:r>
            <a:r>
              <a:rPr lang="ru-RU" baseline="30000" dirty="0" smtClean="0"/>
              <a:t>4</a:t>
            </a:r>
            <a:r>
              <a:rPr lang="ru-RU" dirty="0" smtClean="0"/>
              <a:t> •49 •7</a:t>
            </a:r>
            <a:r>
              <a:rPr lang="ru-RU" baseline="30000" dirty="0" smtClean="0"/>
              <a:t>3</a:t>
            </a:r>
            <a:r>
              <a:rPr lang="ru-RU" dirty="0" smtClean="0"/>
              <a:t>;       </a:t>
            </a:r>
          </a:p>
          <a:p>
            <a:r>
              <a:rPr lang="ru-RU" dirty="0" smtClean="0"/>
              <a:t>11) 16 : 4</a:t>
            </a:r>
            <a:r>
              <a:rPr lang="ru-RU" baseline="30000" dirty="0" smtClean="0"/>
              <a:t>2</a:t>
            </a:r>
            <a:r>
              <a:rPr lang="ru-RU" dirty="0" smtClean="0"/>
              <a:t>;                     12)  64 : 8</a:t>
            </a:r>
            <a:r>
              <a:rPr lang="ru-RU" baseline="30000" dirty="0" smtClean="0"/>
              <a:t>2</a:t>
            </a:r>
            <a:r>
              <a:rPr lang="ru-RU" dirty="0" smtClean="0"/>
              <a:t>;   </a:t>
            </a:r>
          </a:p>
          <a:p>
            <a:r>
              <a:rPr lang="ru-RU" dirty="0" smtClean="0"/>
              <a:t>13)ссс</a:t>
            </a:r>
            <a:r>
              <a:rPr lang="ru-RU" baseline="30000" dirty="0" smtClean="0"/>
              <a:t>3</a:t>
            </a:r>
            <a:r>
              <a:rPr lang="ru-RU" dirty="0" smtClean="0"/>
              <a:t>;                          14)  а</a:t>
            </a:r>
            <a:r>
              <a:rPr lang="ru-RU" baseline="30000" dirty="0" smtClean="0"/>
              <a:t>2</a:t>
            </a:r>
            <a:r>
              <a:rPr lang="en-US" baseline="30000" dirty="0" err="1" smtClean="0"/>
              <a:t>n</a:t>
            </a:r>
            <a:r>
              <a:rPr lang="en-US" dirty="0" err="1" smtClean="0"/>
              <a:t>a</a:t>
            </a:r>
            <a:r>
              <a:rPr lang="en-US" baseline="30000" dirty="0" err="1" smtClean="0"/>
              <a:t>n</a:t>
            </a:r>
            <a:r>
              <a:rPr lang="ru-RU" dirty="0" smtClean="0"/>
              <a:t>;                     </a:t>
            </a:r>
          </a:p>
          <a:p>
            <a:pPr lvl="0"/>
            <a:r>
              <a:rPr lang="ru-RU" dirty="0" smtClean="0"/>
              <a:t>15)   х</a:t>
            </a:r>
            <a:r>
              <a:rPr lang="ru-RU" baseline="30000" dirty="0" smtClean="0"/>
              <a:t>9</a:t>
            </a:r>
            <a:r>
              <a:rPr lang="ru-RU" dirty="0" smtClean="0"/>
              <a:t> : </a:t>
            </a:r>
            <a:r>
              <a:rPr lang="ru-RU" dirty="0" err="1" smtClean="0"/>
              <a:t>х</a:t>
            </a:r>
            <a:r>
              <a:rPr lang="en-US" baseline="30000" dirty="0" smtClean="0"/>
              <a:t>m</a:t>
            </a:r>
            <a:r>
              <a:rPr lang="ru-RU" dirty="0" smtClean="0"/>
              <a:t>;                    16)   у</a:t>
            </a:r>
            <a:r>
              <a:rPr lang="en-US" baseline="30000" dirty="0" smtClean="0"/>
              <a:t>n</a:t>
            </a:r>
            <a:r>
              <a:rPr lang="ru-RU" dirty="0" smtClean="0"/>
              <a:t> : у</a:t>
            </a:r>
            <a:r>
              <a:rPr lang="ru-RU" baseline="30000" dirty="0" smtClean="0"/>
              <a:t>4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6098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Овал 23"/>
          <p:cNvSpPr/>
          <p:nvPr/>
        </p:nvSpPr>
        <p:spPr>
          <a:xfrm>
            <a:off x="1785918" y="3643314"/>
            <a:ext cx="1071570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Исключи лишнее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6" name="Прямая соединительная линия 25"/>
          <p:cNvCxnSpPr>
            <a:endCxn id="33" idx="6"/>
          </p:cNvCxnSpPr>
          <p:nvPr/>
        </p:nvCxnSpPr>
        <p:spPr>
          <a:xfrm>
            <a:off x="3143240" y="2143116"/>
            <a:ext cx="3786214" cy="35361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3107521" y="3464719"/>
            <a:ext cx="2857521" cy="10715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35" idx="2"/>
          </p:cNvCxnSpPr>
          <p:nvPr/>
        </p:nvCxnSpPr>
        <p:spPr>
          <a:xfrm flipV="1">
            <a:off x="2786050" y="3178967"/>
            <a:ext cx="3714776" cy="8929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4143372" y="3214686"/>
            <a:ext cx="1214446" cy="1357322"/>
            <a:chOff x="3645" y="8640"/>
            <a:chExt cx="1275" cy="1395"/>
          </a:xfrm>
        </p:grpSpPr>
        <p:sp>
          <p:nvSpPr>
            <p:cNvPr id="30" name="Oval 3"/>
            <p:cNvSpPr>
              <a:spLocks noChangeArrowheads="1"/>
            </p:cNvSpPr>
            <p:nvPr/>
          </p:nvSpPr>
          <p:spPr bwMode="auto">
            <a:xfrm>
              <a:off x="3645" y="8640"/>
              <a:ext cx="1275" cy="139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Text Box 4"/>
            <p:cNvSpPr txBox="1">
              <a:spLocks noChangeArrowheads="1"/>
            </p:cNvSpPr>
            <p:nvPr/>
          </p:nvSpPr>
          <p:spPr bwMode="auto">
            <a:xfrm>
              <a:off x="3810" y="8880"/>
              <a:ext cx="915" cy="8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-1</a:t>
              </a:r>
              <a:endPara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32" name="Овал 31"/>
          <p:cNvSpPr/>
          <p:nvPr/>
        </p:nvSpPr>
        <p:spPr>
          <a:xfrm>
            <a:off x="2357422" y="1357298"/>
            <a:ext cx="1071570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857884" y="5072074"/>
            <a:ext cx="1071570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714876" y="1357298"/>
            <a:ext cx="1071570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500826" y="2571744"/>
            <a:ext cx="1071570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3428992" y="5072074"/>
            <a:ext cx="1071570" cy="128588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7" name="Object 10"/>
          <p:cNvGraphicFramePr>
            <a:graphicFrameLocks noChangeAspect="1"/>
          </p:cNvGraphicFramePr>
          <p:nvPr/>
        </p:nvGraphicFramePr>
        <p:xfrm>
          <a:off x="2428860" y="1500174"/>
          <a:ext cx="974725" cy="820737"/>
        </p:xfrm>
        <a:graphic>
          <a:graphicData uri="http://schemas.openxmlformats.org/presentationml/2006/ole">
            <p:oleObj spid="_x0000_s3074" name="Формула" r:id="rId4" imgW="355320" imgH="228600" progId="Equation.3">
              <p:embed/>
            </p:oleObj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4786315" y="1571612"/>
          <a:ext cx="981892" cy="714380"/>
        </p:xfrm>
        <a:graphic>
          <a:graphicData uri="http://schemas.openxmlformats.org/presentationml/2006/ole">
            <p:oleObj spid="_x0000_s3075" name="Формула" r:id="rId5" imgW="355446" imgH="228501" progId="Equation.3">
              <p:embed/>
            </p:oleObj>
          </a:graphicData>
        </a:graphic>
      </p:graphicFrame>
      <p:graphicFrame>
        <p:nvGraphicFramePr>
          <p:cNvPr id="39" name="Object 12"/>
          <p:cNvGraphicFramePr>
            <a:graphicFrameLocks noChangeAspect="1"/>
          </p:cNvGraphicFramePr>
          <p:nvPr/>
        </p:nvGraphicFramePr>
        <p:xfrm>
          <a:off x="1857356" y="3857628"/>
          <a:ext cx="917575" cy="808037"/>
        </p:xfrm>
        <a:graphic>
          <a:graphicData uri="http://schemas.openxmlformats.org/presentationml/2006/ole">
            <p:oleObj spid="_x0000_s3076" name="Формула" r:id="rId6" imgW="253890" imgH="190417" progId="Equation.3">
              <p:embed/>
            </p:oleObj>
          </a:graphicData>
        </a:graphic>
      </p:graphicFrame>
      <p:graphicFrame>
        <p:nvGraphicFramePr>
          <p:cNvPr id="40" name="Object 14"/>
          <p:cNvGraphicFramePr>
            <a:graphicFrameLocks noChangeAspect="1"/>
          </p:cNvGraphicFramePr>
          <p:nvPr/>
        </p:nvGraphicFramePr>
        <p:xfrm>
          <a:off x="6572264" y="2786058"/>
          <a:ext cx="914400" cy="817562"/>
        </p:xfrm>
        <a:graphic>
          <a:graphicData uri="http://schemas.openxmlformats.org/presentationml/2006/ole">
            <p:oleObj spid="_x0000_s3077" name="Формула" r:id="rId7" imgW="457200" imgH="228600" progId="Equation.3">
              <p:embed/>
            </p:oleObj>
          </a:graphicData>
        </a:graphic>
      </p:graphicFrame>
      <p:graphicFrame>
        <p:nvGraphicFramePr>
          <p:cNvPr id="41" name="Object 19"/>
          <p:cNvGraphicFramePr>
            <a:graphicFrameLocks noChangeAspect="1"/>
          </p:cNvGraphicFramePr>
          <p:nvPr/>
        </p:nvGraphicFramePr>
        <p:xfrm>
          <a:off x="3286125" y="5214938"/>
          <a:ext cx="1212850" cy="703262"/>
        </p:xfrm>
        <a:graphic>
          <a:graphicData uri="http://schemas.openxmlformats.org/presentationml/2006/ole">
            <p:oleObj spid="_x0000_s3078" name="Формула" r:id="rId8" imgW="253890" imgH="190417" progId="Equation.3">
              <p:embed/>
            </p:oleObj>
          </a:graphicData>
        </a:graphic>
      </p:graphicFrame>
      <p:graphicFrame>
        <p:nvGraphicFramePr>
          <p:cNvPr id="42" name="Object 17"/>
          <p:cNvGraphicFramePr>
            <a:graphicFrameLocks noChangeAspect="1"/>
          </p:cNvGraphicFramePr>
          <p:nvPr/>
        </p:nvGraphicFramePr>
        <p:xfrm>
          <a:off x="6000760" y="5286388"/>
          <a:ext cx="806450" cy="642942"/>
        </p:xfrm>
        <a:graphic>
          <a:graphicData uri="http://schemas.openxmlformats.org/presentationml/2006/ole">
            <p:oleObj spid="_x0000_s3079" name="Формула" r:id="rId9" imgW="457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384</Words>
  <Application>Microsoft Office PowerPoint</Application>
  <PresentationFormat>Экран 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Формула</vt:lpstr>
      <vt:lpstr>Обобщающий урок по теме  «Степень с натуральным показателем»</vt:lpstr>
      <vt:lpstr>Слайд 2</vt:lpstr>
      <vt:lpstr>Слайд 3</vt:lpstr>
      <vt:lpstr>Слайд 4</vt:lpstr>
      <vt:lpstr>а - основание, n - показатель</vt:lpstr>
      <vt:lpstr>Прочитайте выражение, назовите основание и показатель степени:</vt:lpstr>
      <vt:lpstr>Запишите правые части равенств</vt:lpstr>
      <vt:lpstr> Устный счёт </vt:lpstr>
      <vt:lpstr>Слайд 9</vt:lpstr>
      <vt:lpstr>Соедините линиями выражения, соответствующие друг другу</vt:lpstr>
      <vt:lpstr>Расставить в порядке возрастания: </vt:lpstr>
      <vt:lpstr>Выполнение задания с последующей самопроверкой</vt:lpstr>
      <vt:lpstr>Физкультминутка</vt:lpstr>
      <vt:lpstr>Тест</vt:lpstr>
      <vt:lpstr>Ответы к тесту</vt:lpstr>
      <vt:lpstr>Схема составления синквейна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  «Степень с натуральным показателем»</dc:title>
  <dc:creator>user</dc:creator>
  <cp:lastModifiedBy>user</cp:lastModifiedBy>
  <cp:revision>25</cp:revision>
  <dcterms:created xsi:type="dcterms:W3CDTF">2007-12-02T19:56:15Z</dcterms:created>
  <dcterms:modified xsi:type="dcterms:W3CDTF">2007-12-07T19:03:01Z</dcterms:modified>
</cp:coreProperties>
</file>