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305" r:id="rId6"/>
    <p:sldId id="284" r:id="rId7"/>
    <p:sldId id="286" r:id="rId8"/>
    <p:sldId id="304" r:id="rId9"/>
    <p:sldId id="288" r:id="rId10"/>
    <p:sldId id="281" r:id="rId11"/>
    <p:sldId id="301" r:id="rId12"/>
    <p:sldId id="290" r:id="rId13"/>
    <p:sldId id="289" r:id="rId14"/>
    <p:sldId id="271" r:id="rId15"/>
    <p:sldId id="293" r:id="rId16"/>
    <p:sldId id="264" r:id="rId17"/>
    <p:sldId id="302" r:id="rId18"/>
    <p:sldId id="303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C"/>
    <a:srgbClr val="255997"/>
    <a:srgbClr val="204D84"/>
    <a:srgbClr val="004F9E"/>
    <a:srgbClr val="E3EAF5"/>
    <a:srgbClr val="ECF1F8"/>
    <a:srgbClr val="E9EFF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709" autoAdjust="0"/>
  </p:normalViewPr>
  <p:slideViewPr>
    <p:cSldViewPr>
      <p:cViewPr>
        <p:scale>
          <a:sx n="75" d="100"/>
          <a:sy n="75" d="100"/>
        </p:scale>
        <p:origin x="-171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145582B-7903-453F-9C3D-4A96FB8A06B3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90F1D7-4A35-4F77-A85D-1CCCFB511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426A-D3AC-47EE-9FEF-8D33CF604B3B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97A3-B517-4BC1-902A-EB0B2E095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EEEE-3981-4550-9EC1-17CBB86EF26A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8F3D-5D39-4C68-BA12-C858CD1B2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54C-FF3B-44CF-9202-40A2D28E58EA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3CA9-DA70-4D0F-8306-C098E0E08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123E-E968-46F2-B98F-4723A0A5B41C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E775-73E1-4EBC-B724-13C3C0971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12A4-5A76-4E39-AB48-8BFD8B1BE62E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FB12-6D4B-4B31-8328-B898B636D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68D1-AA9D-4792-8128-9709EC515ABF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CAC5-E081-4B59-9C6E-58A4D75F0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053C-77A8-424B-8668-D0B7FDA641DA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7FF5-25F9-4E9D-8B21-4ABACDC73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05A4-734C-42B0-B91C-02AC9EBFAEA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16B7-DED1-4A79-BCC2-0579F415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2A04-B7DC-4E0D-AB09-46588EF0BF14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744F-57CB-47B9-ABB4-89B2253CF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6A80-68D3-45B1-816C-3D49AA2CCB94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AD65-06DF-4728-AA4C-58B8C3D6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C68F-068E-4556-BB7B-7B85DCA58602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E709A-CDC8-4B79-90D9-D5A907AC1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A4D71-3D05-4C1B-BB8D-382B9469995A}" type="datetimeFigureOut">
              <a:rPr lang="ru-RU"/>
              <a:pPr>
                <a:defRPr/>
              </a:pPr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8CEAF-4000-4C30-8A16-929C4438D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75" y="1571625"/>
            <a:ext cx="6000750" cy="642938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286000"/>
            <a:ext cx="7786688" cy="1357313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«Об образовании 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0" y="4572000"/>
            <a:ext cx="5715000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 l="7475" t="4201" r="74413" b="87399"/>
          <a:stretch>
            <a:fillRect/>
          </a:stretch>
        </p:blipFill>
        <p:spPr bwMode="auto">
          <a:xfrm>
            <a:off x="7308850" y="260350"/>
            <a:ext cx="1655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857250" y="71438"/>
            <a:ext cx="8286750" cy="830262"/>
          </a:xfrm>
          <a:prstGeom prst="rect">
            <a:avLst/>
          </a:prstGeom>
          <a:solidFill>
            <a:srgbClr val="25599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6F9FC"/>
                </a:solidFill>
              </a:rPr>
              <a:t>Сетевая форма реализации образовательных программ</a:t>
            </a:r>
            <a:endParaRPr lang="ru-RU" sz="1100" b="1">
              <a:solidFill>
                <a:srgbClr val="F6F9FC"/>
              </a:solidFill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/>
          <a:srcRect l="2344" t="17708" r="3906" b="36458"/>
          <a:stretch>
            <a:fillRect/>
          </a:stretch>
        </p:blipFill>
        <p:spPr bwMode="auto">
          <a:xfrm>
            <a:off x="0" y="1000125"/>
            <a:ext cx="90852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640763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Российской Федерации образование может быть получено:</a:t>
            </a:r>
          </a:p>
          <a:p>
            <a:pPr algn="just"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организациях, осуществляющих образовательную деятельность (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очно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заочно,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очно-заочно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);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Вне организаций, осуществляющих образовательную деятельность (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форме семейного образования или самообразования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).</a:t>
            </a: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850" y="115888"/>
            <a:ext cx="8569325" cy="100965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Формы получения образования и формы обучения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b="17628"/>
          <a:stretch>
            <a:fillRect/>
          </a:stretch>
        </p:blipFill>
        <p:spPr bwMode="auto">
          <a:xfrm>
            <a:off x="-63500" y="115888"/>
            <a:ext cx="9244013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928688" y="357188"/>
            <a:ext cx="7000875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Образовательная деятельность осуществляется</a:t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4643438"/>
            <a:ext cx="2571750" cy="1928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Организация, осуществляющая образовательную деятельность в качестве основного вида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4572000"/>
            <a:ext cx="2714625" cy="2071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Юридические лица, любой правовой формы, осуществляющая образовательную деятельность в качестве дополнительной к основным видам 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13" y="4572000"/>
            <a:ext cx="2571750" cy="1952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Физические лица, осуществляющие предпринимательскую деятельность без образования юридического лица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412776"/>
            <a:ext cx="3205020" cy="1252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/>
              <a:t>Дошкольные образовательные организации</a:t>
            </a:r>
            <a:endParaRPr lang="ru-RU" sz="2400" b="1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3492500" y="1357313"/>
            <a:ext cx="5508625" cy="13081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образовательные программы дошкольного образования;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дополнительные </a:t>
            </a:r>
            <a:r>
              <a:rPr lang="ru-RU" sz="2000" dirty="0" err="1">
                <a:solidFill>
                  <a:schemeClr val="tx1"/>
                </a:solidFill>
              </a:rPr>
              <a:t>общеразвивающие</a:t>
            </a:r>
            <a:r>
              <a:rPr lang="ru-RU" sz="2000" dirty="0">
                <a:solidFill>
                  <a:schemeClr val="tx1"/>
                </a:solidFill>
              </a:rPr>
              <a:t>  программы</a:t>
            </a: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323850" y="404813"/>
            <a:ext cx="8569325" cy="720725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Типы образовательных организаций </a:t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 bwMode="auto">
          <a:xfrm>
            <a:off x="142844" y="3328392"/>
            <a:ext cx="3205020" cy="12527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Общеобразовательные организации</a:t>
            </a:r>
          </a:p>
        </p:txBody>
      </p:sp>
      <p:sp>
        <p:nvSpPr>
          <p:cNvPr id="12" name="Содержимое 7"/>
          <p:cNvSpPr txBox="1">
            <a:spLocks/>
          </p:cNvSpPr>
          <p:nvPr/>
        </p:nvSpPr>
        <p:spPr bwMode="auto">
          <a:xfrm>
            <a:off x="3492500" y="2786063"/>
            <a:ext cx="5508625" cy="22145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образовательные программы начального, основного и общего образования;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образовательные программы дошкольного образования, дополнительные общеразвивающие  программы;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программы профессионального обучения</a:t>
            </a: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 bwMode="auto">
          <a:xfrm>
            <a:off x="142844" y="5357826"/>
            <a:ext cx="3310658" cy="125273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/>
              <a:t>Организации дополнительного образования</a:t>
            </a: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 bwMode="auto">
          <a:xfrm>
            <a:off x="3563938" y="5157788"/>
            <a:ext cx="5437187" cy="14398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дополнительные образовательные программы;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программы дошкольного образования;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программы профессионального обучения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125538"/>
            <a:ext cx="9144000" cy="5732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 l="2362" t="15750" r="3926" b="44351"/>
          <a:stretch>
            <a:fillRect/>
          </a:stretch>
        </p:blipFill>
        <p:spPr bwMode="auto">
          <a:xfrm>
            <a:off x="88900" y="1844675"/>
            <a:ext cx="89471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rcRect l="7475" t="4201" r="74413" b="87399"/>
          <a:stretch>
            <a:fillRect/>
          </a:stretch>
        </p:blipFill>
        <p:spPr bwMode="auto">
          <a:xfrm>
            <a:off x="822325" y="285750"/>
            <a:ext cx="8321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71500" y="428625"/>
            <a:ext cx="86979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00" b="1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C:\Users\polunina_tl\Desktop\доклады МО\Доклад Министра образования и науки Челябинской области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388" y="6381750"/>
            <a:ext cx="9366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071813"/>
            <a:ext cx="4786313" cy="2643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полном объёме финансируется  содержание С(К)ОУ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0" y="4143375"/>
            <a:ext cx="3500438" cy="25003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отдельные организации, осуществляющие образовательную деятельность по адаптивным основным образовательным программам, создаются субъектами РФ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357188" y="71438"/>
            <a:ext cx="8569325" cy="720725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Новое в Законе «Об образовании в РФ» </a:t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 l="7475" t="4201" r="74413" b="87399"/>
          <a:stretch>
            <a:fillRect/>
          </a:stretch>
        </p:blipFill>
        <p:spPr bwMode="auto">
          <a:xfrm>
            <a:off x="2124075" y="188913"/>
            <a:ext cx="4679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124075" y="260350"/>
            <a:ext cx="549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Наименование образовательной организации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 l="7475" t="4201" r="74413" b="87399"/>
          <a:stretch>
            <a:fillRect/>
          </a:stretch>
        </p:blipFill>
        <p:spPr bwMode="auto">
          <a:xfrm>
            <a:off x="1071563" y="214313"/>
            <a:ext cx="7821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214438" y="285750"/>
            <a:ext cx="7666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Наименование образовательных организаций</a:t>
            </a:r>
            <a:endParaRPr lang="ru-RU" sz="2400"/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2"/>
          <a:srcRect l="2344" t="13930" r="16406" b="76428"/>
          <a:stretch>
            <a:fillRect/>
          </a:stretch>
        </p:blipFill>
        <p:spPr bwMode="auto">
          <a:xfrm>
            <a:off x="142875" y="1000125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/>
          <a:srcRect t="60001" r="3123" b="27142"/>
          <a:stretch>
            <a:fillRect/>
          </a:stretch>
        </p:blipFill>
        <p:spPr bwMode="auto">
          <a:xfrm>
            <a:off x="0" y="2000250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2"/>
          <a:srcRect l="3125" t="73929" r="7031" b="6786"/>
          <a:stretch>
            <a:fillRect/>
          </a:stretch>
        </p:blipFill>
        <p:spPr bwMode="auto">
          <a:xfrm>
            <a:off x="214313" y="4000500"/>
            <a:ext cx="8715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2"/>
          <a:srcRect l="3125" t="26785" r="11719" b="65714"/>
          <a:stretch>
            <a:fillRect/>
          </a:stretch>
        </p:blipFill>
        <p:spPr bwMode="auto">
          <a:xfrm>
            <a:off x="285750" y="257175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11188" y="1773238"/>
            <a:ext cx="78486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58775">
              <a:lnSpc>
                <a:spcPct val="150000"/>
              </a:lnSpc>
              <a:buFont typeface="Arial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Дистанционные образовательные технологии;</a:t>
            </a:r>
          </a:p>
          <a:p>
            <a:pPr indent="358775" algn="just">
              <a:lnSpc>
                <a:spcPct val="150000"/>
              </a:lnSpc>
              <a:buFont typeface="Arial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Электронное обучение;</a:t>
            </a:r>
          </a:p>
          <a:p>
            <a:pPr indent="358775">
              <a:lnSpc>
                <a:spcPct val="150000"/>
              </a:lnSpc>
              <a:buFont typeface="Arial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Обучение по интегрированным образовательным  программам;</a:t>
            </a:r>
          </a:p>
          <a:p>
            <a:pPr indent="358775">
              <a:lnSpc>
                <a:spcPct val="150000"/>
              </a:lnSpc>
              <a:buFont typeface="Arial" charset="0"/>
              <a:buChar char="•"/>
              <a:tabLst>
                <a:tab pos="268288" algn="l"/>
                <a:tab pos="447675" algn="l"/>
              </a:tabLst>
            </a:pPr>
            <a:r>
              <a:rPr lang="ru-RU" sz="28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Экспериментальная и инновационная деятельность</a:t>
            </a:r>
          </a:p>
          <a:p>
            <a:pPr indent="358775" algn="just">
              <a:lnSpc>
                <a:spcPct val="150000"/>
              </a:lnSpc>
              <a:tabLst>
                <a:tab pos="268288" algn="l"/>
                <a:tab pos="447675" algn="l"/>
              </a:tabLst>
            </a:pPr>
            <a:endParaRPr lang="ru-RU" sz="2800" b="1">
              <a:solidFill>
                <a:srgbClr val="984807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850" y="115888"/>
            <a:ext cx="8569325" cy="100965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Новые формы реализации и освоения образовательных программ</a:t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7848600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58775" algn="just">
              <a:lnSpc>
                <a:spcPct val="120000"/>
              </a:lnSpc>
              <a:tabLst>
                <a:tab pos="268288" algn="l"/>
                <a:tab pos="447675" algn="l"/>
              </a:tabLst>
              <a:defRPr/>
            </a:pPr>
            <a:r>
              <a:rPr lang="ru-RU" sz="3200" b="1" dirty="0">
                <a:solidFill>
                  <a:srgbClr val="2F72C3"/>
                </a:solidFill>
                <a:latin typeface="+mn-lt"/>
                <a:cs typeface="Times New Roman" pitchFamily="18" charset="0"/>
              </a:rPr>
              <a:t>Коллегиальные органы управления:</a:t>
            </a:r>
          </a:p>
          <a:p>
            <a:pPr indent="358775" algn="just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Общее собрание (конференция) работников образовательной организации;</a:t>
            </a:r>
          </a:p>
          <a:p>
            <a:pPr indent="358775" algn="just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Педагогический совет;</a:t>
            </a:r>
          </a:p>
          <a:p>
            <a:pPr indent="358775" algn="just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Попечительский совет, управляющий совет, наблюдательный совет и др.;</a:t>
            </a:r>
          </a:p>
          <a:p>
            <a:pPr indent="358775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Советы обучающихся;</a:t>
            </a:r>
          </a:p>
          <a:p>
            <a:pPr indent="358775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Советы родителей;</a:t>
            </a:r>
          </a:p>
          <a:p>
            <a:pPr indent="358775">
              <a:lnSpc>
                <a:spcPct val="12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  <a:defRPr/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Професиональные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союзы работников (представительные органы работников)</a:t>
            </a:r>
          </a:p>
          <a:p>
            <a:pPr algn="just">
              <a:lnSpc>
                <a:spcPct val="150000"/>
              </a:lnSpc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323850" y="115888"/>
            <a:ext cx="8569325" cy="100965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образовательной организацией</a:t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351837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Основанием возникновения образовательных отношений является:</a:t>
            </a:r>
          </a:p>
          <a:p>
            <a:pPr algn="just"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распорядительный акт организации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осуществляющей образовательную деятельность, о приеме лица на обучение в эту организацию или  для прохождения промежуточной аттестации и (или) государственной итоговой аттестации</a:t>
            </a: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договор об образовании 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501650" y="115888"/>
            <a:ext cx="8247063" cy="1009650"/>
          </a:xfrm>
          <a:prstGeom prst="rect">
            <a:avLst/>
          </a:prstGeom>
          <a:solidFill>
            <a:srgbClr val="4274B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5125" indent="-255588"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65125" indent="-255588" algn="ctr">
              <a:defRPr/>
            </a:pP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Основания возникновения, изменения и прекращения образовательных отношений  (статья 53)   </a:t>
            </a:r>
            <a:b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7344" t="46875" r="3906" b="26041"/>
          <a:stretch>
            <a:fillRect/>
          </a:stretch>
        </p:blipFill>
        <p:spPr bwMode="auto">
          <a:xfrm>
            <a:off x="6786563" y="3286125"/>
            <a:ext cx="2143125" cy="300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 l="7475" t="4201" r="74413" b="87399"/>
          <a:stretch>
            <a:fillRect/>
          </a:stretch>
        </p:blipFill>
        <p:spPr bwMode="auto">
          <a:xfrm>
            <a:off x="928688" y="214313"/>
            <a:ext cx="8035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1500" y="227013"/>
            <a:ext cx="84296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>
                <a:solidFill>
                  <a:srgbClr val="F6F9FC"/>
                </a:solidFill>
              </a:rPr>
              <a:t>Федеральный закон  «Об образовании в Российской Федерации»</a:t>
            </a:r>
          </a:p>
          <a:p>
            <a:pPr algn="ctr"/>
            <a:r>
              <a:rPr lang="ru-RU" sz="1600" b="1">
                <a:solidFill>
                  <a:srgbClr val="F6F9FC"/>
                </a:solidFill>
              </a:rPr>
              <a:t>№ 273-ФЗ от 29 декабря 2012 года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 l="32813" t="15625" r="3125" b="71875"/>
          <a:stretch>
            <a:fillRect/>
          </a:stretch>
        </p:blipFill>
        <p:spPr bwMode="auto">
          <a:xfrm>
            <a:off x="2214563" y="1000125"/>
            <a:ext cx="6643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/>
          <a:srcRect l="2344" t="30209" r="9373" b="60416"/>
          <a:stretch>
            <a:fillRect/>
          </a:stretch>
        </p:blipFill>
        <p:spPr bwMode="auto">
          <a:xfrm>
            <a:off x="0" y="2000250"/>
            <a:ext cx="8929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5697" t="46876" r="86585" b="25685"/>
          <a:stretch>
            <a:fillRect/>
          </a:stretch>
        </p:blipFill>
        <p:spPr bwMode="auto">
          <a:xfrm>
            <a:off x="214313" y="3286125"/>
            <a:ext cx="1214437" cy="300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8820" t="46875" r="33376" b="26041"/>
          <a:stretch>
            <a:fillRect/>
          </a:stretch>
        </p:blipFill>
        <p:spPr bwMode="auto">
          <a:xfrm>
            <a:off x="1397000" y="3286125"/>
            <a:ext cx="5389563" cy="30003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2" descr="C:\Users\polunina_tl\Desktop\доклады МО\Доклад Министра образования и науки Челябинской области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388" y="6381750"/>
            <a:ext cx="9366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Picture 2" descr="C:\Users\polunina_tl\Desktop\доклады МО\Доклад Министра образования и науки Челябинской области\Слайд19.JPG"/>
          <p:cNvPicPr>
            <a:picLocks noChangeAspect="1" noChangeArrowheads="1"/>
          </p:cNvPicPr>
          <p:nvPr/>
        </p:nvPicPr>
        <p:blipFill>
          <a:blip r:embed="rId2"/>
          <a:srcRect b="39500"/>
          <a:stretch>
            <a:fillRect/>
          </a:stretch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polunina_tl\Desktop\доклады МО\Доклад Министра образования и науки Челябинской области\Слайд19.JPG"/>
          <p:cNvPicPr>
            <a:picLocks noChangeAspect="1" noChangeArrowheads="1"/>
          </p:cNvPicPr>
          <p:nvPr/>
        </p:nvPicPr>
        <p:blipFill>
          <a:blip r:embed="rId2"/>
          <a:srcRect l="1962" t="14700" r="3539" b="39500"/>
          <a:stretch>
            <a:fillRect/>
          </a:stretch>
        </p:blipFill>
        <p:spPr bwMode="auto">
          <a:xfrm>
            <a:off x="0" y="981075"/>
            <a:ext cx="91440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7475" t="4201" r="74413" b="87399"/>
          <a:stretch>
            <a:fillRect/>
          </a:stretch>
        </p:blipFill>
        <p:spPr bwMode="auto">
          <a:xfrm>
            <a:off x="785813" y="260350"/>
            <a:ext cx="8358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25538"/>
            <a:ext cx="9144000" cy="532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3149" t="16800" r="8652" b="41200"/>
          <a:stretch>
            <a:fillRect/>
          </a:stretch>
        </p:blipFill>
        <p:spPr bwMode="auto">
          <a:xfrm>
            <a:off x="179388" y="1773238"/>
            <a:ext cx="896461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57250" y="214313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6F9FC"/>
                </a:solidFill>
              </a:rPr>
              <a:t>Основные понятия, используемые в настоящем Федеральном законе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b="20599"/>
          <a:stretch>
            <a:fillRect/>
          </a:stretch>
        </p:blipFill>
        <p:spPr bwMode="auto">
          <a:xfrm>
            <a:off x="0" y="0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7475" t="4201" r="74413" b="87399"/>
          <a:stretch>
            <a:fillRect/>
          </a:stretch>
        </p:blipFill>
        <p:spPr bwMode="auto">
          <a:xfrm>
            <a:off x="7308850" y="260350"/>
            <a:ext cx="1655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2513"/>
            <a:ext cx="9144000" cy="5545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 l="3149" t="15750" r="3539" b="25850"/>
          <a:stretch>
            <a:fillRect/>
          </a:stretch>
        </p:blipFill>
        <p:spPr bwMode="auto">
          <a:xfrm>
            <a:off x="0" y="1143000"/>
            <a:ext cx="91455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706438"/>
          </a:xfrm>
          <a:solidFill>
            <a:srgbClr val="4274B0"/>
          </a:solidFill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Структура уровней 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1000108"/>
            <a:ext cx="607223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Уровни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714488"/>
            <a:ext cx="8072494" cy="6549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>
                <a:solidFill>
                  <a:schemeClr val="tx1"/>
                </a:solidFill>
              </a:rPr>
              <a:t>1) Дошкольное образование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2500306"/>
            <a:ext cx="8072494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2) Начальное общее образование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3214686"/>
            <a:ext cx="8072494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3) Основное общее образование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472" y="3857628"/>
            <a:ext cx="8143932" cy="5789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4) Среднее общее образование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572008"/>
            <a:ext cx="8143932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5) Среднее профессиональное 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5072074"/>
            <a:ext cx="8143932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6) Высшее образование - </a:t>
            </a:r>
            <a:r>
              <a:rPr lang="ru-RU" sz="2000" dirty="0" err="1">
                <a:solidFill>
                  <a:schemeClr val="tx1"/>
                </a:solidFill>
              </a:rPr>
              <a:t>бакалавриат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5572140"/>
            <a:ext cx="814393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7) Высшее образование – подготовка специалиста или магистратура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6143644"/>
            <a:ext cx="8143932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8) Высшее образование – подготовка научно-педагогических кадров, ординатура, </a:t>
            </a:r>
            <a:r>
              <a:rPr lang="ru-RU" sz="2000" dirty="0" err="1">
                <a:solidFill>
                  <a:schemeClr val="tx1"/>
                </a:solidFill>
              </a:rPr>
              <a:t>ассистентура-стажировка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polunina_tl\Desktop\доклады МО\Доклад Министра образования и науки Челябинской области\Слайд15.JPG"/>
          <p:cNvPicPr>
            <a:picLocks noChangeAspect="1" noChangeArrowheads="1"/>
          </p:cNvPicPr>
          <p:nvPr/>
        </p:nvPicPr>
        <p:blipFill>
          <a:blip r:embed="rId2"/>
          <a:srcRect b="6950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polunina_tl\Desktop\доклады МО\Доклад Министра образования и науки Челябинской области\Слайд8.JPG"/>
          <p:cNvPicPr>
            <a:picLocks noChangeAspect="1" noChangeArrowheads="1"/>
          </p:cNvPicPr>
          <p:nvPr/>
        </p:nvPicPr>
        <p:blipFill>
          <a:blip r:embed="rId3"/>
          <a:srcRect b="6950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3149" t="22050" r="2751" b="16000"/>
          <a:stretch>
            <a:fillRect/>
          </a:stretch>
        </p:blipFill>
        <p:spPr bwMode="auto">
          <a:xfrm>
            <a:off x="0" y="1052513"/>
            <a:ext cx="88566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14313" y="214313"/>
            <a:ext cx="8929687" cy="846137"/>
          </a:xfrm>
          <a:prstGeom prst="rect">
            <a:avLst/>
          </a:prstGeom>
          <a:solidFill>
            <a:srgbClr val="204D8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000" b="1">
              <a:solidFill>
                <a:srgbClr val="F6F9FC"/>
              </a:solidFill>
            </a:endParaRPr>
          </a:p>
          <a:p>
            <a:pPr algn="ctr"/>
            <a:r>
              <a:rPr lang="ru-RU" sz="2800" b="1">
                <a:solidFill>
                  <a:srgbClr val="F6F9FC"/>
                </a:solidFill>
              </a:rPr>
              <a:t>Образовательные программы</a:t>
            </a:r>
          </a:p>
          <a:p>
            <a:pPr algn="ctr"/>
            <a:endParaRPr lang="ru-RU" sz="1100" b="1">
              <a:solidFill>
                <a:srgbClr val="F6F9FC"/>
              </a:solidFill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rcRect l="3149" t="22050" r="2751" b="16000"/>
          <a:stretch>
            <a:fillRect/>
          </a:stretch>
        </p:blipFill>
        <p:spPr bwMode="auto">
          <a:xfrm>
            <a:off x="0" y="1052513"/>
            <a:ext cx="88566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3850" y="62372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По старому закону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060950" y="6237288"/>
            <a:ext cx="207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 новому закону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706438"/>
          </a:xfrm>
          <a:solidFill>
            <a:srgbClr val="4274B0"/>
          </a:solidFill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Основные образовательные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124744"/>
            <a:ext cx="828680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  <a:cs typeface="Arial" charset="0"/>
              </a:rPr>
              <a:t>Основные общеобразовательные программы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1916832"/>
            <a:ext cx="6000792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Образовательные программы 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дошкольного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3140968"/>
            <a:ext cx="600079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Образовательные программы начального общего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4365104"/>
            <a:ext cx="600079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Образовательные программы основного общего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0166" y="5589240"/>
            <a:ext cx="6000792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Образовательные программы среднего общего образования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50" y="3071813"/>
            <a:ext cx="3286125" cy="1643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/>
              <a:t>Дополнительные </a:t>
            </a:r>
            <a:r>
              <a:rPr lang="ru-RU" sz="2200" b="1" dirty="0" err="1"/>
              <a:t>общеразвивающие</a:t>
            </a:r>
            <a:r>
              <a:rPr lang="ru-RU" sz="2200" b="1" dirty="0"/>
              <a:t> </a:t>
            </a:r>
          </a:p>
          <a:p>
            <a:pPr algn="ctr">
              <a:defRPr/>
            </a:pPr>
            <a:r>
              <a:rPr lang="ru-RU" sz="2200" b="1" dirty="0"/>
              <a:t>программы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50" y="4857750"/>
            <a:ext cx="3286125" cy="1643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000000"/>
                </a:solidFill>
                <a:cs typeface="Arial" charset="0"/>
              </a:rPr>
              <a:t>Дополнительные предпрофессиональные </a:t>
            </a:r>
          </a:p>
          <a:p>
            <a:pPr algn="ctr"/>
            <a:r>
              <a:rPr lang="ru-RU" b="1">
                <a:solidFill>
                  <a:srgbClr val="000000"/>
                </a:solidFill>
                <a:cs typeface="Arial" charset="0"/>
              </a:rPr>
              <a:t>программы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25" y="3143250"/>
            <a:ext cx="3286125" cy="1643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/>
              <a:t>Программы повышения квалификации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25" y="4929188"/>
            <a:ext cx="3286125" cy="1643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/>
              <a:t>Программы профессиональной переподготовки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1143000"/>
            <a:ext cx="3857625" cy="1714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FFFFFF"/>
                </a:solidFill>
                <a:cs typeface="Arial" charset="0"/>
              </a:rPr>
              <a:t>Дополнительные общеобразовательные </a:t>
            </a:r>
          </a:p>
          <a:p>
            <a:pPr algn="ctr"/>
            <a:r>
              <a:rPr lang="ru-RU" sz="2000" b="1">
                <a:solidFill>
                  <a:srgbClr val="FFFFFF"/>
                </a:solidFill>
                <a:cs typeface="Arial" charset="0"/>
              </a:rPr>
              <a:t>программы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88" y="1143000"/>
            <a:ext cx="3929062" cy="1714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/>
              <a:t>Дополнительные профессиональные </a:t>
            </a:r>
          </a:p>
          <a:p>
            <a:pPr algn="ctr">
              <a:defRPr/>
            </a:pPr>
            <a:r>
              <a:rPr lang="ru-RU" sz="2600" b="1" dirty="0"/>
              <a:t>программы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214313" y="71438"/>
            <a:ext cx="8643937" cy="954087"/>
          </a:xfrm>
          <a:prstGeom prst="rect">
            <a:avLst/>
          </a:prstGeom>
          <a:solidFill>
            <a:srgbClr val="204D8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6F9FC"/>
                </a:solidFill>
              </a:rPr>
              <a:t>Дополнительные образовательные программы</a:t>
            </a:r>
            <a:endParaRPr lang="ru-RU" sz="1100" b="1">
              <a:solidFill>
                <a:srgbClr val="F6F9FC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380</Words>
  <Application>Microsoft Office PowerPoint</Application>
  <PresentationFormat>Экран (4:3)</PresentationFormat>
  <Paragraphs>101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Структура уровней образования</vt:lpstr>
      <vt:lpstr>Слайд 6</vt:lpstr>
      <vt:lpstr>Слайд 7</vt:lpstr>
      <vt:lpstr>Основные образовательные программы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T134</dc:creator>
  <cp:lastModifiedBy>Ильясовы</cp:lastModifiedBy>
  <cp:revision>75</cp:revision>
  <dcterms:created xsi:type="dcterms:W3CDTF">2013-03-11T09:40:18Z</dcterms:created>
  <dcterms:modified xsi:type="dcterms:W3CDTF">2013-09-15T14:23:48Z</dcterms:modified>
</cp:coreProperties>
</file>