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5" r:id="rId2"/>
    <p:sldId id="258" r:id="rId3"/>
    <p:sldId id="259" r:id="rId4"/>
    <p:sldId id="280" r:id="rId5"/>
    <p:sldId id="279" r:id="rId6"/>
    <p:sldId id="297" r:id="rId7"/>
    <p:sldId id="281" r:id="rId8"/>
    <p:sldId id="282" r:id="rId9"/>
    <p:sldId id="283" r:id="rId10"/>
    <p:sldId id="284" r:id="rId11"/>
    <p:sldId id="285" r:id="rId12"/>
    <p:sldId id="286" r:id="rId13"/>
    <p:sldId id="288" r:id="rId14"/>
    <p:sldId id="287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53584" autoAdjust="0"/>
  </p:normalViewPr>
  <p:slideViewPr>
    <p:cSldViewPr>
      <p:cViewPr varScale="1">
        <p:scale>
          <a:sx n="106" d="100"/>
          <a:sy n="106" d="100"/>
        </p:scale>
        <p:origin x="-9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B912B-2D64-4422-9AF0-2674E67A53F5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A8788-C6B3-4C41-BA1D-04157B501D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161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A3370-6B4D-4435-BE8F-EDDC9F9D0BA1}" type="datetimeFigureOut">
              <a:rPr lang="ru-RU" smtClean="0"/>
              <a:pPr/>
              <a:t>17.01.2015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CCF14-962B-4FA9-BFEC-F1BA370C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Agency FB" pitchFamily="50" charset="0"/>
              </a:rPr>
              <a:t>Приёмы и методы формирования познавательных мотивов на уроках   математики</a:t>
            </a:r>
            <a:endParaRPr lang="ru-RU" sz="6000" b="1" dirty="0">
              <a:latin typeface="Agency FB" pitchFamily="50" charset="0"/>
            </a:endParaRPr>
          </a:p>
        </p:txBody>
      </p:sp>
      <p:pic>
        <p:nvPicPr>
          <p:cNvPr id="3074" name="Picture 2" descr="E:\Новая папка (2)\картинки\книги папки\1a63573f300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56145"/>
            <a:ext cx="5976664" cy="40216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620688"/>
            <a:ext cx="3888432" cy="2704012"/>
          </a:xfrm>
        </p:spPr>
        <p:txBody>
          <a:bodyPr>
            <a:normAutofit/>
          </a:bodyPr>
          <a:lstStyle/>
          <a:p>
            <a:r>
              <a:rPr lang="ru-RU" sz="7300" b="1" dirty="0" smtClean="0">
                <a:latin typeface="Agency FB" pitchFamily="50" charset="0"/>
              </a:rPr>
              <a:t>Гаусс </a:t>
            </a:r>
            <a:r>
              <a:rPr lang="ru-RU" sz="7300" b="1" dirty="0" smtClean="0">
                <a:latin typeface="Agency FB" pitchFamily="50" charset="0"/>
              </a:rPr>
              <a:t>К.Ф.</a:t>
            </a:r>
            <a:endParaRPr lang="ru-RU" sz="7300" b="1" dirty="0">
              <a:latin typeface="Agency FB" pitchFamily="50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293096"/>
            <a:ext cx="8507288" cy="100811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6400" dirty="0" smtClean="0"/>
          </a:p>
          <a:p>
            <a:pPr>
              <a:buNone/>
            </a:pPr>
            <a:r>
              <a:rPr lang="ru-RU" sz="21600" b="1" dirty="0" smtClean="0">
                <a:solidFill>
                  <a:srgbClr val="000099"/>
                </a:solidFill>
              </a:rPr>
              <a:t>1+2+3+4+……+97+98+99+100</a:t>
            </a:r>
            <a:endParaRPr lang="ru-RU" sz="21600" b="1" dirty="0">
              <a:solidFill>
                <a:srgbClr val="00009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8640"/>
            <a:ext cx="3131393" cy="37121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88640"/>
            <a:ext cx="8568952" cy="6480720"/>
          </a:xfrm>
        </p:spPr>
        <p:txBody>
          <a:bodyPr/>
          <a:lstStyle/>
          <a:p>
            <a:pPr algn="ctr">
              <a:buNone/>
            </a:pP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3</a:t>
            </a:r>
            <a:r>
              <a:rPr lang="ru-RU" sz="96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. Создание проблемных ситуаций через решение задач, связанных с </a:t>
            </a:r>
            <a:r>
              <a:rPr lang="ru-RU" sz="96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жизнью</a:t>
            </a:r>
            <a:endParaRPr lang="ru-RU" sz="96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16632"/>
            <a:ext cx="8784976" cy="65527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5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4.Создание проблемных ситуаций через выполнение практических </a:t>
            </a:r>
            <a:r>
              <a:rPr lang="ru-RU" sz="95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заданий</a:t>
            </a:r>
            <a:endParaRPr lang="ru-RU" sz="95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55" y="198842"/>
            <a:ext cx="8548017" cy="598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4860032" y="2636912"/>
            <a:ext cx="1152128" cy="10081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012160" y="2636912"/>
            <a:ext cx="2016224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452320" y="3284984"/>
            <a:ext cx="576064" cy="17281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860032" y="5013176"/>
            <a:ext cx="2592288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55776" y="2960948"/>
            <a:ext cx="2304256" cy="24122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843808" y="2960948"/>
            <a:ext cx="2016224" cy="68407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39752" y="1628800"/>
            <a:ext cx="504056" cy="13321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339752" y="620688"/>
            <a:ext cx="864096" cy="10081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979712" y="1628800"/>
            <a:ext cx="576064" cy="13321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27584" y="620688"/>
            <a:ext cx="1152128" cy="10081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27584" y="620688"/>
            <a:ext cx="1224136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2051720" y="620688"/>
            <a:ext cx="1152128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49" name="Прямая соединительная линия 2048"/>
          <p:cNvCxnSpPr/>
          <p:nvPr/>
        </p:nvCxnSpPr>
        <p:spPr>
          <a:xfrm>
            <a:off x="6588224" y="4653136"/>
            <a:ext cx="864096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260648"/>
            <a:ext cx="8712968" cy="64087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5. Создание проблемных ситуаций через решение задач на внимание и </a:t>
            </a:r>
            <a:r>
              <a:rPr lang="ru-RU" sz="96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сравнение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 </a:t>
            </a:r>
            <a:endParaRPr lang="ru-RU" sz="54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7579" r="26601" b="54120"/>
          <a:stretch>
            <a:fillRect/>
          </a:stretch>
        </p:blipFill>
        <p:spPr bwMode="auto">
          <a:xfrm>
            <a:off x="467544" y="332656"/>
            <a:ext cx="820591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88640"/>
            <a:ext cx="8640960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6.Создание проблемных ситуаций через противоречие нового материала старому, уже </a:t>
            </a:r>
            <a:r>
              <a:rPr lang="ru-RU" sz="80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известному</a:t>
            </a:r>
            <a:endParaRPr lang="ru-RU" sz="80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pPr algn="ctr"/>
            <a:endParaRPr lang="ru-RU" sz="4800" dirty="0">
              <a:ln>
                <a:solidFill>
                  <a:srgbClr val="FF0000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16632"/>
            <a:ext cx="8229600" cy="6552728"/>
          </a:xfrm>
        </p:spPr>
        <p:txBody>
          <a:bodyPr>
            <a:normAutofit lnSpcReduction="10000"/>
          </a:bodyPr>
          <a:lstStyle/>
          <a:p>
            <a:r>
              <a:rPr lang="ru-RU" sz="4800" b="1" dirty="0" smtClean="0">
                <a:latin typeface="Agency FB" pitchFamily="50" charset="0"/>
              </a:rPr>
              <a:t>(3 + 4)² = 3² + 4² = 9 + 16 = 25 </a:t>
            </a:r>
          </a:p>
          <a:p>
            <a:pPr>
              <a:buNone/>
            </a:pPr>
            <a:r>
              <a:rPr lang="ru-RU" sz="4800" b="1" dirty="0" smtClean="0">
                <a:latin typeface="Agency FB" pitchFamily="50" charset="0"/>
              </a:rPr>
              <a:t> </a:t>
            </a:r>
          </a:p>
          <a:p>
            <a:r>
              <a:rPr lang="ru-RU" sz="4800" b="1" dirty="0" smtClean="0">
                <a:latin typeface="Agency FB" pitchFamily="50" charset="0"/>
              </a:rPr>
              <a:t>( 3 + 4)² =7² = 49</a:t>
            </a:r>
          </a:p>
          <a:p>
            <a:pPr>
              <a:buNone/>
            </a:pPr>
            <a:r>
              <a:rPr lang="ru-RU" sz="4800" b="1" dirty="0" smtClean="0">
                <a:latin typeface="Agency FB" pitchFamily="50" charset="0"/>
              </a:rPr>
              <a:t>  </a:t>
            </a:r>
          </a:p>
          <a:p>
            <a:r>
              <a:rPr lang="ru-RU" sz="4800" b="1" dirty="0" smtClean="0">
                <a:latin typeface="Agency FB" pitchFamily="50" charset="0"/>
              </a:rPr>
              <a:t>( 3 +4)² ≠ 3² + </a:t>
            </a:r>
            <a:r>
              <a:rPr lang="ru-RU" sz="4800" b="1" dirty="0" smtClean="0">
                <a:latin typeface="Agency FB" pitchFamily="50" charset="0"/>
              </a:rPr>
              <a:t>4²</a:t>
            </a:r>
            <a:endParaRPr lang="ru-RU" sz="4800" b="1" dirty="0" smtClean="0">
              <a:latin typeface="Agency FB" pitchFamily="50" charset="0"/>
            </a:endParaRPr>
          </a:p>
          <a:p>
            <a:endParaRPr lang="ru-RU" sz="4400" b="1" dirty="0" smtClean="0">
              <a:latin typeface="Agency FB" pitchFamily="50" charset="0"/>
            </a:endParaRPr>
          </a:p>
          <a:p>
            <a:r>
              <a:rPr lang="ru-RU" sz="5400" b="1" dirty="0" smtClean="0">
                <a:latin typeface="Agency FB" pitchFamily="50" charset="0"/>
              </a:rPr>
              <a:t>Проблемная ситуация создана. Почему разные результаты?</a:t>
            </a:r>
          </a:p>
          <a:p>
            <a:endParaRPr lang="ru-RU" dirty="0"/>
          </a:p>
        </p:txBody>
      </p:sp>
      <p:pic>
        <p:nvPicPr>
          <p:cNvPr id="4" name="Picture 2" descr="http://krasivye-zhivotnye.ru/images2/pticy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0848"/>
            <a:ext cx="2046844" cy="22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88640"/>
            <a:ext cx="8568952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</a:t>
            </a:r>
            <a:r>
              <a:rPr lang="ru-RU" sz="96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7. Создание проблемных ситуаций через различные способы решения одной </a:t>
            </a:r>
            <a:r>
              <a:rPr lang="ru-RU" sz="96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задачи </a:t>
            </a:r>
            <a:endParaRPr lang="ru-RU" sz="54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16632"/>
            <a:ext cx="8784976" cy="64807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8. Создание проблемных ситуаций через выполнение небольших исследовательских </a:t>
            </a: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заданий</a:t>
            </a:r>
            <a:endParaRPr lang="ru-RU" sz="88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44624"/>
            <a:ext cx="8784976" cy="6696744"/>
          </a:xfrm>
        </p:spPr>
        <p:txBody>
          <a:bodyPr>
            <a:noAutofit/>
          </a:bodyPr>
          <a:lstStyle/>
          <a:p>
            <a:pPr lvl="0"/>
            <a:r>
              <a:rPr lang="ru-RU" sz="4800" b="1" dirty="0" smtClean="0">
                <a:latin typeface="Agency FB" pitchFamily="50" charset="0"/>
              </a:rPr>
              <a:t>Создание </a:t>
            </a:r>
            <a:r>
              <a:rPr lang="ru-RU" sz="4800" b="1" dirty="0">
                <a:latin typeface="Agency FB" pitchFamily="50" charset="0"/>
              </a:rPr>
              <a:t>ситуаций заинтересованности, положительных переживаний;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>
                <a:latin typeface="Agency FB" pitchFamily="50" charset="0"/>
              </a:rPr>
              <a:t>И</a:t>
            </a:r>
            <a:r>
              <a:rPr lang="ru-RU" sz="4800" b="1" dirty="0" smtClean="0">
                <a:latin typeface="Agency FB" pitchFamily="50" charset="0"/>
              </a:rPr>
              <a:t>спользование </a:t>
            </a:r>
            <a:r>
              <a:rPr lang="ru-RU" sz="4800" b="1" dirty="0">
                <a:latin typeface="Agency FB" pitchFamily="50" charset="0"/>
              </a:rPr>
              <a:t>исторического материала;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>
                <a:latin typeface="Agency FB" pitchFamily="50" charset="0"/>
              </a:rPr>
              <a:t>И</a:t>
            </a:r>
            <a:r>
              <a:rPr lang="ru-RU" sz="4800" b="1" dirty="0" smtClean="0">
                <a:latin typeface="Agency FB" pitchFamily="50" charset="0"/>
              </a:rPr>
              <a:t>спользование </a:t>
            </a:r>
            <a:r>
              <a:rPr lang="ru-RU" sz="4800" b="1" dirty="0">
                <a:latin typeface="Agency FB" pitchFamily="50" charset="0"/>
              </a:rPr>
              <a:t>задач с практическим содержанием;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>
                <a:latin typeface="Agency FB" pitchFamily="50" charset="0"/>
              </a:rPr>
              <a:t>С</a:t>
            </a:r>
            <a:r>
              <a:rPr lang="ru-RU" sz="4800" b="1" dirty="0" smtClean="0">
                <a:latin typeface="Agency FB" pitchFamily="50" charset="0"/>
              </a:rPr>
              <a:t>оздание </a:t>
            </a:r>
            <a:r>
              <a:rPr lang="ru-RU" sz="4800" b="1" dirty="0">
                <a:latin typeface="Agency FB" pitchFamily="50" charset="0"/>
              </a:rPr>
              <a:t>проблемной ситуации; 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 smtClean="0">
                <a:latin typeface="Agency FB" pitchFamily="50" charset="0"/>
              </a:rPr>
              <a:t>Использование </a:t>
            </a:r>
            <a:r>
              <a:rPr lang="ru-RU" sz="4800" b="1" dirty="0">
                <a:latin typeface="Agency FB" pitchFamily="50" charset="0"/>
              </a:rPr>
              <a:t>математических софизмов, парадоксов, задач со скрытой ошибкой;</a:t>
            </a:r>
            <a:endParaRPr lang="ru-RU" sz="4800" dirty="0">
              <a:latin typeface="Agency FB" pitchFamily="50" charset="0"/>
            </a:endParaRPr>
          </a:p>
          <a:p>
            <a:pPr>
              <a:buNone/>
            </a:pPr>
            <a:endParaRPr lang="ru-RU" sz="4800" dirty="0">
              <a:latin typeface="Agency FB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-5262272"/>
            <a:ext cx="9144000" cy="1133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effectLst/>
                <a:latin typeface="Adine Kirnberg" panose="02000000000000000000" pitchFamily="2" charset="0"/>
                <a:ea typeface="Calibri" pitchFamily="34" charset="0"/>
                <a:cs typeface="Times New Roman" pitchFamily="18" charset="0"/>
              </a:rPr>
              <a:t>Рекомендации 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effectLst/>
                <a:latin typeface="Adine Kirnberg" panose="02000000000000000000" pitchFamily="2" charset="0"/>
                <a:ea typeface="Calibri" pitchFamily="34" charset="0"/>
                <a:cs typeface="Times New Roman" pitchFamily="18" charset="0"/>
              </a:rPr>
              <a:t>по созданию проблемных ситуаций на уроке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1.Подводить к противоречию с уже известным и предлагать самим находить способ разрешения.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2. Побуждать делать сравнения, обобщения, выводы.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3. Создавать ситуации включения, используя задания, связанные с их жизненным опытом.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4. Использовать задачи с заведомо допущенными ошибками.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5. Предлагать практические исследовательские задания.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6. Отыскивать различные способы решения одной и той же задачи.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7. Излагать различные точки зрения на один и тот же вопрос.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8.Учить составлять задачи по статистическим данным своего населённого пункта.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9.Использовать тесты с выбором правильного ответа.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</a:t>
            </a:r>
            <a:r>
              <a:rPr lang="en-US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+ 30</a:t>
            </a:r>
            <a:r>
              <a:rPr lang="en-US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+ 31</a:t>
            </a:r>
            <a:r>
              <a:rPr lang="en-US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365</a:t>
            </a:r>
            <a:r>
              <a:rPr lang="ru-RU" dirty="0" smtClean="0">
                <a:ln>
                  <a:solidFill>
                    <a:srgbClr val="FF0000"/>
                  </a:solidFill>
                </a:ln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n>
                  <a:solidFill>
                    <a:srgbClr val="FF0000"/>
                  </a:solidFill>
                </a:ln>
                <a:latin typeface="Arial" pitchFamily="34" charset="0"/>
                <a:cs typeface="Arial" pitchFamily="34" charset="0"/>
              </a:rPr>
            </a:b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95536" y="-2399103"/>
            <a:ext cx="8280919" cy="787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/>
                <a:latin typeface="Agency FB" pitchFamily="50" charset="0"/>
                <a:ea typeface="Calibri" pitchFamily="34" charset="0"/>
                <a:cs typeface="Times New Roman" pitchFamily="18" charset="0"/>
              </a:rPr>
              <a:t>“Смотреть </a:t>
            </a:r>
            <a:r>
              <a:rPr kumimoji="0" lang="ru-RU" sz="80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/>
                <a:latin typeface="Agency FB" pitchFamily="50" charset="0"/>
                <a:ea typeface="Calibri" pitchFamily="34" charset="0"/>
                <a:cs typeface="Times New Roman" pitchFamily="18" charset="0"/>
              </a:rPr>
              <a:t>– не значит видеть</a:t>
            </a:r>
            <a:r>
              <a:rPr kumimoji="0" lang="ru-RU" sz="80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/>
                <a:latin typeface="Agency FB" pitchFamily="50" charset="0"/>
                <a:ea typeface="Calibri" pitchFamily="34" charset="0"/>
                <a:cs typeface="Times New Roman" pitchFamily="18" charset="0"/>
              </a:rPr>
              <a:t>!”</a:t>
            </a:r>
            <a:endParaRPr kumimoji="0" lang="en-US" sz="8000" b="1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rgbClr val="C00000"/>
              </a:solidFill>
              <a:effectLst/>
              <a:latin typeface="Agency FB" pitchFamily="50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dine Kirnberg" panose="02000000000000000000" pitchFamily="2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DNS\Desktop\Лилия новое\ШМО 2015\Неделя математики 06.10.2014\06.10.14 6 кл\DSCN891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2" t="12817"/>
          <a:stretch/>
        </p:blipFill>
        <p:spPr bwMode="auto">
          <a:xfrm>
            <a:off x="6067854" y="4464333"/>
            <a:ext cx="2971800" cy="2209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DNS\Desktop\Лилия новое\ШМО 2015\Неделя математики 06.10.2014\08.10.14 5 кл\DSCN894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09"/>
          <a:stretch/>
        </p:blipFill>
        <p:spPr bwMode="auto">
          <a:xfrm>
            <a:off x="179512" y="4626405"/>
            <a:ext cx="2333625" cy="2209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DNS\Desktop\Лилия новое\ШМО 2015\Неделя математики 06.10.2014\07.10.14 7 кл\DSCN892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8" r="6779"/>
          <a:stretch/>
        </p:blipFill>
        <p:spPr bwMode="auto">
          <a:xfrm>
            <a:off x="251520" y="139641"/>
            <a:ext cx="3686175" cy="2266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DNS\Desktop\Лилия новое\ШМО 2015\Неделя математики 06.10.2014\08.10.14 5 кл\DSCN895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1"/>
          <a:stretch/>
        </p:blipFill>
        <p:spPr bwMode="auto">
          <a:xfrm>
            <a:off x="4716016" y="53916"/>
            <a:ext cx="3552825" cy="23526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DNS\Desktop\Лилия новое\ШМО 2015\Неделя математики 06.10.2014\06.10.14 6 кл\DSCN891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3" r="10644" b="9145"/>
          <a:stretch/>
        </p:blipFill>
        <p:spPr bwMode="auto">
          <a:xfrm>
            <a:off x="944997" y="2134503"/>
            <a:ext cx="3537645" cy="2329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DNS\Desktop\Лилия новое\ШМО 2015\Неделя математики 06.10.2014\10.10.14 9 кл\DSCN897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5364088" y="2060848"/>
            <a:ext cx="3657600" cy="2190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DNS\Desktop\Лилия новое\ШМО 2015\Неделя математики 06.10.2014\06.10.14 8 кл\DSCN8903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6" t="15102"/>
          <a:stretch/>
        </p:blipFill>
        <p:spPr bwMode="auto">
          <a:xfrm>
            <a:off x="2339752" y="4194121"/>
            <a:ext cx="3584086" cy="2663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16632"/>
            <a:ext cx="8892480" cy="6009531"/>
          </a:xfrm>
        </p:spPr>
        <p:txBody>
          <a:bodyPr/>
          <a:lstStyle/>
          <a:p>
            <a:pPr lvl="0"/>
            <a:r>
              <a:rPr lang="ru-RU" sz="4800" b="1" dirty="0" smtClean="0">
                <a:latin typeface="Agency FB" pitchFamily="50" charset="0"/>
              </a:rPr>
              <a:t>Организация </a:t>
            </a:r>
            <a:r>
              <a:rPr lang="ru-RU" sz="4800" b="1" dirty="0">
                <a:latin typeface="Agency FB" pitchFamily="50" charset="0"/>
              </a:rPr>
              <a:t>исследования, эксперимента, наблюдения;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>
                <a:latin typeface="Agency FB" pitchFamily="50" charset="0"/>
              </a:rPr>
              <a:t>С</a:t>
            </a:r>
            <a:r>
              <a:rPr lang="ru-RU" sz="4800" b="1" dirty="0" smtClean="0">
                <a:latin typeface="Agency FB" pitchFamily="50" charset="0"/>
              </a:rPr>
              <a:t>оздание </a:t>
            </a:r>
            <a:r>
              <a:rPr lang="ru-RU" sz="4800" b="1" dirty="0">
                <a:latin typeface="Agency FB" pitchFamily="50" charset="0"/>
              </a:rPr>
              <a:t>на уроке ситуации успеха;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>
                <a:latin typeface="Agency FB" pitchFamily="50" charset="0"/>
              </a:rPr>
              <a:t>О</a:t>
            </a:r>
            <a:r>
              <a:rPr lang="ru-RU" sz="4800" b="1" dirty="0" smtClean="0">
                <a:latin typeface="Agency FB" pitchFamily="50" charset="0"/>
              </a:rPr>
              <a:t>рганизация </a:t>
            </a:r>
            <a:r>
              <a:rPr lang="ru-RU" sz="4800" b="1" dirty="0">
                <a:latin typeface="Agency FB" pitchFamily="50" charset="0"/>
              </a:rPr>
              <a:t>игровых ситуаций, ролевых, деловых и познавательных </a:t>
            </a:r>
            <a:r>
              <a:rPr lang="ru-RU" sz="4800" b="1" dirty="0" smtClean="0">
                <a:latin typeface="Agency FB" pitchFamily="50" charset="0"/>
              </a:rPr>
              <a:t>игр;</a:t>
            </a:r>
            <a:endParaRPr lang="ru-RU" sz="4800" dirty="0">
              <a:latin typeface="Agency FB" pitchFamily="50" charset="0"/>
            </a:endParaRPr>
          </a:p>
          <a:p>
            <a:pPr lvl="0"/>
            <a:r>
              <a:rPr lang="ru-RU" sz="4800" b="1" dirty="0" smtClean="0">
                <a:latin typeface="Agency FB" pitchFamily="50" charset="0"/>
              </a:rPr>
              <a:t>Использование аналогий, сравнений, противопоставлений.</a:t>
            </a:r>
            <a:endParaRPr lang="ru-RU" sz="4800" dirty="0" smtClean="0">
              <a:latin typeface="Agency FB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188913"/>
            <a:ext cx="9036496" cy="19304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dine Kirnberg" panose="02000000000000000000" pitchFamily="2" charset="0"/>
              </a:rPr>
              <a:t>Мастер-класс 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dine Kirnberg" panose="02000000000000000000" pitchFamily="2" charset="0"/>
              </a:rPr>
              <a:t>«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dine Kirnberg" panose="02000000000000000000" pitchFamily="2" charset="0"/>
              </a:rPr>
              <a:t>Создание проблемных ситуаций на уроках математики»</a:t>
            </a:r>
            <a:endParaRPr lang="ru-RU" sz="7200" dirty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dine Kirnberg" panose="020000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600200"/>
            <a:ext cx="87849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4400" b="1" i="1" dirty="0" smtClean="0"/>
              <a:t> </a:t>
            </a:r>
            <a:r>
              <a:rPr lang="ru-RU" sz="6000" b="1" i="1" u="sng" dirty="0" smtClean="0">
                <a:latin typeface="Agency FB" pitchFamily="50" charset="0"/>
              </a:rPr>
              <a:t>Цель</a:t>
            </a:r>
            <a:r>
              <a:rPr lang="ru-RU" sz="6000" b="1" i="1" dirty="0" smtClean="0">
                <a:latin typeface="Agency FB" pitchFamily="50" charset="0"/>
              </a:rPr>
              <a:t>: показать развитие творческой активности учащихся через создание проблемных ситуаций на </a:t>
            </a:r>
            <a:r>
              <a:rPr lang="ru-RU" sz="6000" b="1" i="1" dirty="0" smtClean="0">
                <a:latin typeface="Agency FB" pitchFamily="50" charset="0"/>
              </a:rPr>
              <a:t>уроке</a:t>
            </a:r>
            <a:endParaRPr lang="ru-RU" sz="4400" dirty="0">
              <a:latin typeface="Agency FB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9036496" cy="72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>
                <a:latin typeface="Agency FB" pitchFamily="50" charset="0"/>
              </a:rPr>
              <a:t>    </a:t>
            </a:r>
            <a:r>
              <a:rPr lang="ru-RU" sz="6700" b="1" dirty="0" smtClean="0">
                <a:latin typeface="Agency FB" pitchFamily="50" charset="0"/>
              </a:rPr>
              <a:t>Главная задача каждого учителя сегодня - не только обеспечить прочное и осознанное усвоение знаний, умений и навыков, но и развитие способностей учащихся, приобщение их к творческой деятельности</a:t>
            </a:r>
            <a:r>
              <a:rPr lang="ru-RU" sz="6000" b="1" dirty="0" smtClean="0">
                <a:latin typeface="Agency FB" pitchFamily="50" charset="0"/>
              </a:rPr>
              <a:t/>
            </a:r>
            <a:br>
              <a:rPr lang="ru-RU" sz="6000" b="1" dirty="0" smtClean="0">
                <a:latin typeface="Agency FB" pitchFamily="50" charset="0"/>
              </a:rPr>
            </a:br>
            <a:endParaRPr lang="ru-RU" sz="5300" b="1" dirty="0">
              <a:latin typeface="Agency FB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68" y="692696"/>
            <a:ext cx="80374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atin typeface="Agency FB" pitchFamily="50" charset="0"/>
              </a:rPr>
              <a:t>Проблемное обучение – это</a:t>
            </a:r>
          </a:p>
          <a:p>
            <a:pPr algn="ctr"/>
            <a:r>
              <a:rPr lang="ru-RU" sz="8000" b="1" dirty="0" smtClean="0">
                <a:latin typeface="Agency FB" pitchFamily="50" charset="0"/>
              </a:rPr>
              <a:t> «начальная школа» </a:t>
            </a:r>
          </a:p>
          <a:p>
            <a:pPr algn="ctr"/>
            <a:r>
              <a:rPr lang="ru-RU" sz="8000" b="1" dirty="0" smtClean="0">
                <a:latin typeface="Agency FB" pitchFamily="50" charset="0"/>
              </a:rPr>
              <a:t>творческой деятельности</a:t>
            </a:r>
            <a:endParaRPr lang="ru-RU" sz="8000" b="1" dirty="0">
              <a:latin typeface="Agency FB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Autofit/>
          </a:bodyPr>
          <a:lstStyle/>
          <a:p>
            <a:r>
              <a:rPr lang="ru-RU" sz="13800" b="1" dirty="0" smtClean="0">
                <a:solidFill>
                  <a:srgbClr val="7030A0"/>
                </a:solidFill>
                <a:latin typeface="Adine Kirnberg" panose="02000000000000000000" pitchFamily="2" charset="0"/>
                <a:cs typeface="Times New Roman" pitchFamily="18" charset="0"/>
              </a:rPr>
              <a:t>Эмблема урока:</a:t>
            </a:r>
            <a:r>
              <a:rPr lang="ru-RU" sz="6000" b="1" dirty="0" smtClean="0">
                <a:solidFill>
                  <a:srgbClr val="7030A0"/>
                </a:solidFill>
                <a:latin typeface="Adine Kirnberg" panose="02000000000000000000" pitchFamily="2" charset="0"/>
              </a:rPr>
              <a:t/>
            </a:r>
            <a:br>
              <a:rPr lang="ru-RU" sz="6000" b="1" dirty="0" smtClean="0">
                <a:solidFill>
                  <a:srgbClr val="7030A0"/>
                </a:solidFill>
                <a:latin typeface="Adine Kirnberg" panose="02000000000000000000" pitchFamily="2" charset="0"/>
              </a:rPr>
            </a:br>
            <a:endParaRPr lang="ru-RU" sz="6000" dirty="0">
              <a:latin typeface="Adine Kirnberg" panose="020000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23" y="1556792"/>
            <a:ext cx="9001000" cy="1728193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sz="60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rgbClr val="7030A0"/>
                </a:solidFill>
              </a:rPr>
              <a:t> </a:t>
            </a:r>
            <a:r>
              <a:rPr lang="ru-RU" sz="7800" b="1" dirty="0" smtClean="0">
                <a:solidFill>
                  <a:srgbClr val="FF0000"/>
                </a:solidFill>
              </a:rPr>
              <a:t>28</a:t>
            </a:r>
            <a:r>
              <a:rPr lang="en-US" sz="7800" b="1" dirty="0" smtClean="0">
                <a:solidFill>
                  <a:srgbClr val="FF0000"/>
                </a:solidFill>
              </a:rPr>
              <a:t>k</a:t>
            </a:r>
            <a:r>
              <a:rPr lang="ru-RU" sz="7800" b="1" dirty="0" smtClean="0">
                <a:solidFill>
                  <a:srgbClr val="FF0000"/>
                </a:solidFill>
              </a:rPr>
              <a:t> + 30</a:t>
            </a:r>
            <a:r>
              <a:rPr lang="en-US" sz="7800" b="1" dirty="0" smtClean="0">
                <a:solidFill>
                  <a:srgbClr val="FF0000"/>
                </a:solidFill>
              </a:rPr>
              <a:t>n</a:t>
            </a:r>
            <a:r>
              <a:rPr lang="ru-RU" sz="7800" b="1" dirty="0" smtClean="0">
                <a:solidFill>
                  <a:srgbClr val="FF0000"/>
                </a:solidFill>
              </a:rPr>
              <a:t>+ 31</a:t>
            </a:r>
            <a:r>
              <a:rPr lang="en-US" sz="7800" b="1" dirty="0" smtClean="0">
                <a:solidFill>
                  <a:srgbClr val="FF0000"/>
                </a:solidFill>
              </a:rPr>
              <a:t>m</a:t>
            </a:r>
            <a:r>
              <a:rPr lang="ru-RU" sz="7800" b="1" dirty="0" smtClean="0">
                <a:solidFill>
                  <a:srgbClr val="FF0000"/>
                </a:solidFill>
              </a:rPr>
              <a:t> = 365</a:t>
            </a:r>
            <a:endParaRPr lang="ru-RU" sz="71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8" name="Picture 4" descr="http://krasivye-zhivotnye.ru/images2/pticy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35034"/>
            <a:ext cx="2362572" cy="255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260648"/>
            <a:ext cx="7992888" cy="564949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1. Создание проблемных ситуаций через умышленно допущенные учителем ошибки</a:t>
            </a:r>
            <a:endParaRPr lang="ru-RU" sz="8800" dirty="0" smtClean="0">
              <a:ln>
                <a:solidFill>
                  <a:schemeClr val="tx1"/>
                </a:solidFill>
              </a:ln>
              <a:solidFill>
                <a:srgbClr val="000099"/>
              </a:solidFill>
              <a:latin typeface="Agency FB" pitchFamily="50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88640"/>
            <a:ext cx="8280920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Agency FB" pitchFamily="50" charset="0"/>
              </a:rPr>
              <a:t>2.Создание проблемных ситуаций через использование занимательных заданий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265</TotalTime>
  <Words>327</Words>
  <Application>Microsoft Office PowerPoint</Application>
  <PresentationFormat>Экран (4:3)</PresentationFormat>
  <Paragraphs>82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Приёмы и методы формирования познавательных мотивов на уроках   математики</vt:lpstr>
      <vt:lpstr>Презентация PowerPoint</vt:lpstr>
      <vt:lpstr>Презентация PowerPoint</vt:lpstr>
      <vt:lpstr>Мастер-класс «Создание проблемных ситуаций на уроках математики»</vt:lpstr>
      <vt:lpstr>               Главная задача каждого учителя сегодня - не только обеспечить прочное и осознанное усвоение знаний, умений и навыков, но и развитие способностей учащихся, приобщение их к творческой деятельности </vt:lpstr>
      <vt:lpstr>Презентация PowerPoint</vt:lpstr>
      <vt:lpstr>Эмблема урока: </vt:lpstr>
      <vt:lpstr>Презентация PowerPoint</vt:lpstr>
      <vt:lpstr>Презентация PowerPoint</vt:lpstr>
      <vt:lpstr>Гаусс К.Ф.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28k + 30n + 31m = 365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Приёмы и методы формирования познавательных мотивов на уроках математики</dc:title>
  <dc:creator>Black.User</dc:creator>
  <cp:lastModifiedBy>DNS</cp:lastModifiedBy>
  <cp:revision>38</cp:revision>
  <dcterms:created xsi:type="dcterms:W3CDTF">2015-01-14T16:18:50Z</dcterms:created>
  <dcterms:modified xsi:type="dcterms:W3CDTF">2015-01-17T11:25:52Z</dcterms:modified>
</cp:coreProperties>
</file>