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41" r:id="rId2"/>
  </p:sldMasterIdLst>
  <p:sldIdLst>
    <p:sldId id="259" r:id="rId3"/>
    <p:sldId id="257" r:id="rId4"/>
    <p:sldId id="256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8" r:id="rId35"/>
    <p:sldId id="299" r:id="rId36"/>
    <p:sldId id="300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7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7" autoAdjust="0"/>
    <p:restoredTop sz="94660"/>
  </p:normalViewPr>
  <p:slideViewPr>
    <p:cSldViewPr>
      <p:cViewPr>
        <p:scale>
          <a:sx n="107" d="100"/>
          <a:sy n="107" d="100"/>
        </p:scale>
        <p:origin x="-9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Documents\Perso\sho8\Origami\fond1_orig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79512" y="878855"/>
            <a:ext cx="4392488" cy="1470025"/>
          </a:xfrm>
        </p:spPr>
        <p:txBody>
          <a:bodyPr lIns="0" rIns="0" anchor="b">
            <a:normAutofit/>
          </a:bodyPr>
          <a:lstStyle>
            <a:lvl1pPr>
              <a:defRPr sz="3200" b="1" cap="all" baseline="0">
                <a:solidFill>
                  <a:srgbClr val="0086A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200" y="2708920"/>
            <a:ext cx="2133600" cy="365125"/>
          </a:xfrm>
        </p:spPr>
        <p:txBody>
          <a:bodyPr/>
          <a:lstStyle>
            <a:lvl1pPr algn="ctr">
              <a:defRPr sz="14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cxnSp>
        <p:nvCxnSpPr>
          <p:cNvPr id="8" name="Connecteur droit 7"/>
          <p:cNvCxnSpPr/>
          <p:nvPr/>
        </p:nvCxnSpPr>
        <p:spPr>
          <a:xfrm>
            <a:off x="179512" y="2528900"/>
            <a:ext cx="4392488" cy="0"/>
          </a:xfrm>
          <a:prstGeom prst="line">
            <a:avLst/>
          </a:prstGeom>
          <a:ln w="28575">
            <a:solidFill>
              <a:srgbClr val="008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6840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79512" y="878855"/>
            <a:ext cx="4392488" cy="1470025"/>
          </a:xfrm>
        </p:spPr>
        <p:txBody>
          <a:bodyPr lIns="0" rIns="0" anchor="b">
            <a:normAutofit/>
          </a:bodyPr>
          <a:lstStyle>
            <a:lvl1pPr>
              <a:defRPr sz="3200" b="1" cap="all" baseline="0">
                <a:solidFill>
                  <a:srgbClr val="0086A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219200" y="2708920"/>
            <a:ext cx="2133600" cy="365125"/>
          </a:xfrm>
        </p:spPr>
        <p:txBody>
          <a:bodyPr/>
          <a:lstStyle>
            <a:lvl1pPr algn="ctr">
              <a:defRPr sz="14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840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Documents\Perso\sho8\Origami\fond2_orig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83968" y="274638"/>
            <a:ext cx="4402832" cy="1143000"/>
          </a:xfrm>
        </p:spPr>
        <p:txBody>
          <a:bodyPr>
            <a:noAutofit/>
          </a:bodyPr>
          <a:lstStyle>
            <a:lvl1pPr algn="r">
              <a:defRPr sz="2800" cap="all" baseline="0">
                <a:solidFill>
                  <a:srgbClr val="0086A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635896" y="1988840"/>
            <a:ext cx="5050904" cy="4137323"/>
          </a:xfrm>
        </p:spPr>
        <p:txBody>
          <a:bodyPr lIns="0" rIns="0">
            <a:normAutofit/>
          </a:bodyPr>
          <a:lstStyle>
            <a:lvl1pPr algn="r">
              <a:defRPr sz="24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1pPr>
            <a:lvl2pPr algn="r">
              <a:defRPr sz="20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2pPr>
            <a:lvl3pPr algn="r">
              <a:defRPr sz="18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3pPr>
            <a:lvl4pPr algn="r">
              <a:defRPr sz="16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4pPr>
            <a:lvl5pPr algn="r">
              <a:defRPr sz="1600">
                <a:solidFill>
                  <a:srgbClr val="00204F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5004048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356350"/>
            <a:ext cx="658416" cy="365125"/>
          </a:xfrm>
        </p:spPr>
        <p:txBody>
          <a:bodyPr/>
          <a:lstStyle>
            <a:lvl1pPr algn="r">
              <a:defRPr/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Connecteur droit 7"/>
          <p:cNvCxnSpPr/>
          <p:nvPr/>
        </p:nvCxnSpPr>
        <p:spPr>
          <a:xfrm>
            <a:off x="3635896" y="6309320"/>
            <a:ext cx="5040560" cy="0"/>
          </a:xfrm>
          <a:prstGeom prst="line">
            <a:avLst/>
          </a:prstGeom>
          <a:ln w="28575">
            <a:solidFill>
              <a:srgbClr val="0086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/>
          <p:cNvSpPr txBox="1">
            <a:spLocks/>
          </p:cNvSpPr>
          <p:nvPr/>
        </p:nvSpPr>
        <p:spPr>
          <a:xfrm>
            <a:off x="7812360" y="6356350"/>
            <a:ext cx="375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5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022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 rot="5400000">
            <a:off x="8396804" y="5799922"/>
            <a:ext cx="183915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</a:p>
        </p:txBody>
      </p:sp>
    </p:spTree>
    <p:extLst>
      <p:ext uri="{BB962C8B-B14F-4D97-AF65-F5344CB8AC3E}">
        <p14:creationId xmlns:p14="http://schemas.microsoft.com/office/powerpoint/2010/main" val="14218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26.10.2018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416" y="-891480"/>
            <a:ext cx="9635232" cy="77494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732" y="3284984"/>
            <a:ext cx="8424936" cy="18002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5400" dirty="0" smtClean="0"/>
              <a:t>4 ноября – День народного единства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3130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Троице-Сергиева Лавра. </a:t>
            </a:r>
            <a:br>
              <a:rPr lang="ru-RU" sz="4000" b="1" dirty="0" smtClean="0"/>
            </a:br>
            <a:r>
              <a:rPr lang="ru-RU" sz="4000" b="1" dirty="0" smtClean="0"/>
              <a:t>Вид со спутника.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3668"/>
            <a:ext cx="6097860" cy="485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096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727" y="571535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Обелиск. Современный вид  двора.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0648"/>
            <a:ext cx="8325925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1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544522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Памятная доска, установленная в 1910 году, напоминающая о доблестной защите монастыря.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0080"/>
            <a:ext cx="7740352" cy="495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93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821" y="5301208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 smtClean="0"/>
              <a:t>Пятницкая башня Троице-Сергиевой Лавры. Под </a:t>
            </a:r>
            <a:r>
              <a:rPr lang="ru-RU" b="1" dirty="0"/>
              <a:t> </a:t>
            </a:r>
            <a:r>
              <a:rPr lang="ru-RU" b="1" dirty="0" smtClean="0"/>
              <a:t>башню вели подкоп польско-литовские интервенты, но защитники монастыря взорвали его.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4" y="332656"/>
            <a:ext cx="6934763" cy="443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095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554283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Вылазка защитников в стан поляков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028384" cy="5138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19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 smtClean="0"/>
              <a:t>Архимандрит Дионисий диктует инокам Троице-Сергиевой Лавры воззвание к народам. Картина написана в начале 20 века.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2656"/>
            <a:ext cx="7632848" cy="488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004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Осада Троице-Сергиевой Лавры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6368"/>
            <a:ext cx="7740352" cy="495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983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Взрыв подкопа под Пятницкую башню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39"/>
            <a:ext cx="8208912" cy="5253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94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407" y="54452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Оружие, принадлежавшее Минину и Пожарскому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46367"/>
            <a:ext cx="8493356" cy="493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2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В начале 17 века еще использовали луки и стрелы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74266"/>
            <a:ext cx="8136904" cy="4022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537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284984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Любимая земля.</a:t>
            </a:r>
            <a:b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Суровая.</a:t>
            </a:r>
            <a:b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Гранитная. Могучая.</a:t>
            </a:r>
            <a:b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– жизнь моя.</a:t>
            </a:r>
            <a:b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– Родина моя.</a:t>
            </a:r>
            <a:b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 часть меня – и большая и лучшая.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5013176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И. Крылов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83760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28" y="5691336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/>
              <a:t>Пушки, используемые в 17 веке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023"/>
            <a:ext cx="8136904" cy="534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43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1" y="1700808"/>
            <a:ext cx="862973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087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15719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/>
              <a:t>Воины носили кольчугу либо пластинчатые доспехи. Голову закрывал шлем. Использовали также защиту для рук и ног.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3722737" cy="443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8944"/>
            <a:ext cx="2789057" cy="446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006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3264" y="302791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Применяли огнестрельное оружие – пищали, мушкеты</a:t>
            </a:r>
            <a:endParaRPr lang="ru-RU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32305" y="6091064"/>
            <a:ext cx="6400800" cy="7669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Ручная пищаль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4" y="1772816"/>
            <a:ext cx="807888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96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952" y="486916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+mn-lt"/>
              </a:rPr>
              <a:t>Мушкет</a:t>
            </a:r>
            <a:endParaRPr lang="ru-RU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604448" cy="325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03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140968"/>
            <a:ext cx="8136904" cy="1470025"/>
          </a:xfrm>
        </p:spPr>
        <p:txBody>
          <a:bodyPr>
            <a:noAutofit/>
          </a:bodyPr>
          <a:lstStyle/>
          <a:p>
            <a:pPr algn="just"/>
            <a:r>
              <a:rPr lang="ru-RU" sz="4800" b="1" dirty="0" smtClean="0"/>
              <a:t>«Нижегородский подвиг в нашей истории дело великое, величайшее из всех наших исторических дел, потому что оно в полном смысле – дело народное».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4869160"/>
            <a:ext cx="6400800" cy="789141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solidFill>
                  <a:schemeClr val="tx1"/>
                </a:solidFill>
              </a:rPr>
              <a:t>И. Забелин, историк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4320480"/>
          </a:xfr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Галерея художественных работ, посвященных событиям Смутного времени</a:t>
            </a:r>
            <a:endParaRPr lang="ru-RU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61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53012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«Минин и Пожарский».</a:t>
            </a:r>
            <a:br>
              <a:rPr lang="ru-RU" sz="3600" b="1" dirty="0" smtClean="0"/>
            </a:br>
            <a:r>
              <a:rPr lang="ru-RU" sz="3600" b="1" dirty="0" smtClean="0"/>
              <a:t>Автор - </a:t>
            </a:r>
            <a:r>
              <a:rPr lang="ru-RU" sz="3600" b="1" dirty="0" smtClean="0">
                <a:solidFill>
                  <a:prstClr val="black"/>
                </a:solidFill>
              </a:rPr>
              <a:t>Михаил </a:t>
            </a:r>
            <a:r>
              <a:rPr lang="ru-RU" sz="3600" b="1" dirty="0">
                <a:solidFill>
                  <a:prstClr val="black"/>
                </a:solidFill>
              </a:rPr>
              <a:t>Скотти</a:t>
            </a:r>
            <a:r>
              <a:rPr lang="ru-RU" sz="3600" b="1" dirty="0" smtClean="0">
                <a:solidFill>
                  <a:prstClr val="black"/>
                </a:solidFill>
              </a:rPr>
              <a:t>,</a:t>
            </a:r>
            <a:r>
              <a:rPr lang="ru-RU" sz="3600" b="1" dirty="0" smtClean="0"/>
              <a:t> 1850 г.</a:t>
            </a:r>
            <a:endParaRPr lang="ru-RU" sz="3600" b="1" dirty="0"/>
          </a:p>
        </p:txBody>
      </p:sp>
      <p:pic>
        <p:nvPicPr>
          <p:cNvPr id="3" name="Рисунок 2" descr="http://bibliopskov.ru/img2012/min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6984776" cy="4680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636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«В Смутное время».</a:t>
            </a:r>
            <a:br>
              <a:rPr lang="ru-RU" b="1" dirty="0" smtClean="0"/>
            </a:br>
            <a:r>
              <a:rPr lang="ru-RU" b="1" dirty="0" smtClean="0"/>
              <a:t>Автор - </a:t>
            </a:r>
            <a:r>
              <a:rPr lang="ru-RU" b="1" dirty="0" smtClean="0">
                <a:solidFill>
                  <a:prstClr val="black"/>
                </a:solidFill>
              </a:rPr>
              <a:t>Сергей Иванов.</a:t>
            </a:r>
            <a:endParaRPr lang="ru-RU" b="1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44" y="358431"/>
            <a:ext cx="7317978" cy="501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7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545904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«Воззвание к нижегородцам гражданина Минина в 1611 году».</a:t>
            </a:r>
            <a:br>
              <a:rPr lang="ru-RU" sz="3200" b="1" dirty="0" smtClean="0"/>
            </a:br>
            <a:r>
              <a:rPr lang="ru-RU" sz="3200" b="1" dirty="0" smtClean="0"/>
              <a:t>Автор - </a:t>
            </a:r>
            <a:r>
              <a:rPr lang="ru-RU" sz="3200" b="1" dirty="0" smtClean="0">
                <a:solidFill>
                  <a:prstClr val="black"/>
                </a:solidFill>
              </a:rPr>
              <a:t>Михаил </a:t>
            </a:r>
            <a:r>
              <a:rPr lang="ru-RU" sz="3200" b="1" dirty="0">
                <a:solidFill>
                  <a:prstClr val="black"/>
                </a:solidFill>
              </a:rPr>
              <a:t>Песков,</a:t>
            </a:r>
            <a:r>
              <a:rPr lang="ru-RU" sz="3200" b="1" dirty="0" smtClean="0"/>
              <a:t> 1861 г.</a:t>
            </a:r>
            <a:endParaRPr lang="ru-RU" sz="3200" b="1" dirty="0"/>
          </a:p>
        </p:txBody>
      </p:sp>
      <p:pic>
        <p:nvPicPr>
          <p:cNvPr id="3" name="Рисунок 2" descr="Воззвание к нижегородцам гражданина Минина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5800"/>
            <a:ext cx="7416824" cy="4954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94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229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Николай Михайлович Карамзин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2434"/>
            <a:ext cx="3960440" cy="5273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916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«Изгнание поляков из Московского Кремля».</a:t>
            </a:r>
            <a:br>
              <a:rPr lang="ru-RU" b="1" dirty="0" smtClean="0"/>
            </a:br>
            <a:r>
              <a:rPr lang="ru-RU" b="1" dirty="0" smtClean="0"/>
              <a:t>Автор - </a:t>
            </a:r>
            <a:r>
              <a:rPr lang="ru-RU" b="1" dirty="0" smtClean="0">
                <a:solidFill>
                  <a:prstClr val="black"/>
                </a:solidFill>
              </a:rPr>
              <a:t>Эрнест </a:t>
            </a:r>
            <a:r>
              <a:rPr lang="ru-RU" b="1" dirty="0" err="1" smtClean="0">
                <a:solidFill>
                  <a:prstClr val="black"/>
                </a:solidFill>
              </a:rPr>
              <a:t>Лисснер</a:t>
            </a:r>
            <a:r>
              <a:rPr lang="ru-RU" b="1" dirty="0" smtClean="0">
                <a:solidFill>
                  <a:prstClr val="black"/>
                </a:solidFill>
              </a:rPr>
              <a:t>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056784" cy="5181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288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374441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Памятники, посвященные героям нижегородского ополчения </a:t>
            </a:r>
            <a:endParaRPr lang="ru-RU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0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845" y="5733256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П</a:t>
            </a:r>
            <a:r>
              <a:rPr lang="ru-RU" sz="3200" b="1" dirty="0" smtClean="0"/>
              <a:t>амятник Минину и Пожарскому в Москве.</a:t>
            </a:r>
            <a:br>
              <a:rPr lang="ru-RU" sz="3200" b="1" dirty="0" smtClean="0"/>
            </a:br>
            <a:r>
              <a:rPr lang="ru-RU" sz="3200" b="1" dirty="0" smtClean="0"/>
              <a:t>Автор - </a:t>
            </a:r>
            <a:r>
              <a:rPr lang="ru-RU" sz="3200" b="1" dirty="0" smtClean="0">
                <a:solidFill>
                  <a:prstClr val="black"/>
                </a:solidFill>
              </a:rPr>
              <a:t>Иван </a:t>
            </a:r>
            <a:r>
              <a:rPr lang="ru-RU" sz="3200" b="1" dirty="0">
                <a:solidFill>
                  <a:prstClr val="black"/>
                </a:solidFill>
              </a:rPr>
              <a:t>Петрович </a:t>
            </a:r>
            <a:r>
              <a:rPr lang="ru-RU" sz="3200" b="1" dirty="0" err="1" smtClean="0">
                <a:solidFill>
                  <a:prstClr val="black"/>
                </a:solidFill>
              </a:rPr>
              <a:t>Мартос</a:t>
            </a:r>
            <a:r>
              <a:rPr lang="ru-RU" sz="3200" b="1" dirty="0" smtClean="0">
                <a:solidFill>
                  <a:prstClr val="black"/>
                </a:solidFill>
              </a:rPr>
              <a:t>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1848"/>
            <a:ext cx="7884877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1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05" y="1629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Барельеф с лицевой стороны памятника</a:t>
            </a:r>
            <a:endParaRPr lang="ru-RU" sz="36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11172"/>
            <a:ext cx="7236295" cy="542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594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180" y="620688"/>
            <a:ext cx="7886700" cy="104765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+mn-lt"/>
              </a:rPr>
              <a:t>Барельеф с тыловой стороны </a:t>
            </a:r>
            <a:endParaRPr lang="ru-RU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8814036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86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69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Памятник Минину и Пожарскому в Нижнем Новгороде.</a:t>
            </a:r>
            <a:br>
              <a:rPr lang="ru-RU" sz="2800" b="1" dirty="0" smtClean="0"/>
            </a:br>
            <a:r>
              <a:rPr lang="ru-RU" sz="2800" b="1" dirty="0" smtClean="0"/>
              <a:t>Автор - </a:t>
            </a:r>
            <a:r>
              <a:rPr lang="ru-RU" sz="2800" b="1" dirty="0" smtClean="0">
                <a:solidFill>
                  <a:prstClr val="black"/>
                </a:solidFill>
              </a:rPr>
              <a:t>Зураб Церетели.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200800" cy="505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828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ru-RU" sz="3600" b="1" dirty="0">
                <a:ea typeface="Times New Roman"/>
                <a:cs typeface="Times New Roman"/>
              </a:rPr>
              <a:t>Памятник народному ополчению 1612 года в Ярославле (Часовня Казанской Богоматери)</a:t>
            </a:r>
            <a:r>
              <a:rPr lang="ru-RU" sz="3600" dirty="0">
                <a:ea typeface="Times New Roman"/>
                <a:cs typeface="Times New Roman"/>
              </a:rPr>
              <a:t/>
            </a:r>
            <a:br>
              <a:rPr lang="ru-RU" sz="3600" dirty="0"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6672"/>
            <a:ext cx="3551272" cy="473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22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4522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Обелиск в честь Минина и Пожарского в Нижнем Новгороде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0648"/>
            <a:ext cx="3657600" cy="489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928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Михайло-Архангельский собор в Нижнем Новгороде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6225"/>
            <a:ext cx="5610200" cy="4642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620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348880"/>
            <a:ext cx="6858000" cy="2387600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«Патриотизм есть любовь ко благу и славе Отечества и желание способствовать им во всех отношениях»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507719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3600" dirty="0" smtClean="0"/>
              <a:t>Н. М. Карамзин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8653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/>
              <a:t>Памятник-бюст князю Пожарскому в Зарайске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16" y="476672"/>
            <a:ext cx="6768752" cy="4512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715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Памятник князю Пожарскому в посёлке Борисоглебский Ярославской области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32656"/>
            <a:ext cx="3628723" cy="5174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79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704856" cy="4248472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>1.О </a:t>
            </a:r>
            <a:r>
              <a:rPr lang="ru-RU" sz="3100" b="1" dirty="0"/>
              <a:t>каких трех видах патриотизма говорил Н.М. Карамзин? </a:t>
            </a:r>
            <a:br>
              <a:rPr lang="ru-RU" sz="3100" b="1" dirty="0"/>
            </a:br>
            <a:r>
              <a:rPr lang="ru-RU" sz="3100" b="1" dirty="0"/>
              <a:t>2. Согласны ли вы с утверждением, что истинный патриот должен сочетать в себе все 3 вида патриотизма?</a:t>
            </a:r>
            <a:br>
              <a:rPr lang="ru-RU" sz="3100" b="1" dirty="0"/>
            </a:br>
            <a:r>
              <a:rPr lang="ru-RU" sz="3100" b="1" dirty="0"/>
              <a:t>3.  Князь Пожарский, Кузьма Минин, патриарх </a:t>
            </a:r>
            <a:r>
              <a:rPr lang="ru-RU" sz="3100" b="1" dirty="0" err="1"/>
              <a:t>Гермоген</a:t>
            </a:r>
            <a:r>
              <a:rPr lang="ru-RU" sz="3100" b="1" dirty="0"/>
              <a:t>, скульптор </a:t>
            </a:r>
            <a:r>
              <a:rPr lang="ru-RU" sz="3100" b="1" dirty="0" err="1"/>
              <a:t>Мартос</a:t>
            </a:r>
            <a:r>
              <a:rPr lang="ru-RU" sz="3100" b="1" dirty="0"/>
              <a:t> – являются ли эти личности истинными патриотами? Почему?</a:t>
            </a:r>
            <a:br>
              <a:rPr lang="ru-RU" sz="3100" b="1" dirty="0"/>
            </a:br>
            <a:r>
              <a:rPr lang="ru-RU" sz="3100" b="1" dirty="0"/>
              <a:t>4. </a:t>
            </a:r>
            <a:r>
              <a:rPr lang="ru-RU" sz="3100" b="1" dirty="0">
                <a:solidFill>
                  <a:prstClr val="black"/>
                </a:solidFill>
              </a:rPr>
              <a:t>Иван Петрович </a:t>
            </a:r>
            <a:r>
              <a:rPr lang="ru-RU" sz="3100" b="1" dirty="0" err="1">
                <a:solidFill>
                  <a:prstClr val="black"/>
                </a:solidFill>
              </a:rPr>
              <a:t>Мартос</a:t>
            </a:r>
            <a:r>
              <a:rPr lang="ru-RU" sz="3100" b="1" dirty="0">
                <a:solidFill>
                  <a:prstClr val="black"/>
                </a:solidFill>
              </a:rPr>
              <a:t> – выдающийся русский скульптор. Как вы думаете, что побудило его изваять памятник Минину и Пожарскому? </a:t>
            </a:r>
            <a:r>
              <a:rPr lang="ru-RU" sz="3100" dirty="0"/>
              <a:t/>
            </a:r>
            <a:br>
              <a:rPr lang="ru-RU" sz="3100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76672"/>
            <a:ext cx="6858000" cy="792088"/>
          </a:xfrm>
        </p:spPr>
        <p:txBody>
          <a:bodyPr>
            <a:normAutofit/>
          </a:bodyPr>
          <a:lstStyle/>
          <a:p>
            <a:r>
              <a:rPr lang="ru-RU" sz="3600" b="1" u="sng" dirty="0" smtClean="0"/>
              <a:t>Вопросы для обсуждения</a:t>
            </a:r>
            <a:endParaRPr lang="ru-RU" sz="3600" b="1" u="sng" dirty="0"/>
          </a:p>
        </p:txBody>
      </p:sp>
    </p:spTree>
    <p:extLst>
      <p:ext uri="{BB962C8B-B14F-4D97-AF65-F5344CB8AC3E}">
        <p14:creationId xmlns:p14="http://schemas.microsoft.com/office/powerpoint/2010/main" val="292273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08912" cy="20162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b="1" dirty="0">
                <a:solidFill>
                  <a:prstClr val="black"/>
                </a:solidFill>
              </a:rPr>
              <a:t>5. Какая величайшая святыня русского народа 16 месяцев держала осаду поляков? </a:t>
            </a:r>
            <a:r>
              <a:rPr lang="ru-RU" sz="3100" b="1" dirty="0" smtClean="0">
                <a:solidFill>
                  <a:prstClr val="black"/>
                </a:solidFill>
              </a:rPr>
              <a:t/>
            </a:r>
            <a:br>
              <a:rPr lang="ru-RU" sz="3100" b="1" dirty="0" smtClean="0">
                <a:solidFill>
                  <a:prstClr val="black"/>
                </a:solidFill>
              </a:rPr>
            </a:br>
            <a:r>
              <a:rPr lang="ru-RU" sz="3100" b="1" dirty="0" smtClean="0">
                <a:solidFill>
                  <a:prstClr val="black"/>
                </a:solidFill>
              </a:rPr>
              <a:t>6</a:t>
            </a:r>
            <a:r>
              <a:rPr lang="ru-RU" sz="3100" b="1" dirty="0">
                <a:solidFill>
                  <a:prstClr val="black"/>
                </a:solidFill>
              </a:rPr>
              <a:t>. Как вы считаете, что помогало защитникам лавры так долго держать оборону</a:t>
            </a:r>
            <a:r>
              <a:rPr lang="ru-RU" sz="3100" b="1" dirty="0" smtClean="0">
                <a:solidFill>
                  <a:prstClr val="black"/>
                </a:solidFill>
              </a:rPr>
              <a:t>?</a:t>
            </a:r>
            <a:r>
              <a:rPr lang="ru-RU" sz="3100" b="1" dirty="0">
                <a:solidFill>
                  <a:prstClr val="black"/>
                </a:solidFill>
              </a:rPr>
              <a:t/>
            </a:r>
            <a:br>
              <a:rPr lang="ru-RU" sz="3100" b="1" dirty="0">
                <a:solidFill>
                  <a:prstClr val="black"/>
                </a:solidFill>
              </a:rPr>
            </a:br>
            <a:r>
              <a:rPr lang="ru-RU" sz="3100" b="1" dirty="0">
                <a:solidFill>
                  <a:prstClr val="black"/>
                </a:solidFill>
              </a:rPr>
              <a:t>7. Почему Государственной Думой было принято решение о праздновании 4 ноября как общегосударственного праздника?</a:t>
            </a:r>
            <a:br>
              <a:rPr lang="ru-RU" sz="3100" b="1" dirty="0">
                <a:solidFill>
                  <a:prstClr val="black"/>
                </a:solidFill>
              </a:rPr>
            </a:br>
            <a:r>
              <a:rPr lang="ru-RU" sz="3100" b="1" dirty="0" smtClean="0">
                <a:solidFill>
                  <a:prstClr val="black"/>
                </a:solidFill>
              </a:rPr>
              <a:t>8. Какую </a:t>
            </a:r>
            <a:r>
              <a:rPr lang="ru-RU" sz="3100" b="1" dirty="0">
                <a:solidFill>
                  <a:prstClr val="black"/>
                </a:solidFill>
              </a:rPr>
              <a:t>опасность несут национальные распри и конфликты? Что мы можем сделать, чтобы не допустить их возникновения?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381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992888" cy="3672408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6000" b="1" dirty="0" smtClean="0">
                <a:solidFill>
                  <a:schemeClr val="accent5">
                    <a:lumMod val="50000"/>
                  </a:schemeClr>
                </a:solidFill>
              </a:rPr>
              <a:t>«…Гордиться славой своих предков не только можно, но и должно».</a:t>
            </a:r>
            <a:endParaRPr lang="ru-RU" sz="6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5229200"/>
            <a:ext cx="6209928" cy="89105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r"/>
            <a:r>
              <a:rPr lang="ru-RU" sz="5400" b="1" dirty="0" smtClean="0">
                <a:solidFill>
                  <a:srgbClr val="002060"/>
                </a:solidFill>
              </a:rPr>
              <a:t>А. С. Пушкин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Лидеры ополчения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28800"/>
            <a:ext cx="4038600" cy="452596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Кузьма Минин</a:t>
            </a:r>
            <a:endParaRPr lang="ru-RU" sz="3600" b="1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36555" y="1196752"/>
            <a:ext cx="2900363" cy="435133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/>
              <a:t>Князь Дмитрий Пожарский</a:t>
            </a:r>
            <a:endParaRPr lang="ru-RU" sz="32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3445" r="5398" b="12317"/>
          <a:stretch/>
        </p:blipFill>
        <p:spPr>
          <a:xfrm>
            <a:off x="926624" y="2684741"/>
            <a:ext cx="3115460" cy="368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20157"/>
            <a:ext cx="2784798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5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316835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600" b="1" dirty="0" smtClean="0"/>
              <a:t>Смутное время – период с 1584 г. по 1613 г.</a:t>
            </a:r>
            <a:endParaRPr lang="ru-RU" sz="6600" b="1" dirty="0"/>
          </a:p>
        </p:txBody>
      </p:sp>
    </p:spTree>
    <p:extLst>
      <p:ext uri="{BB962C8B-B14F-4D97-AF65-F5344CB8AC3E}">
        <p14:creationId xmlns:p14="http://schemas.microsoft.com/office/powerpoint/2010/main" val="278113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800" b="1" i="1" dirty="0" smtClean="0"/>
              <a:t>Патриарх </a:t>
            </a:r>
            <a:r>
              <a:rPr lang="ru-RU" sz="2800" b="1" i="1" dirty="0" err="1" smtClean="0"/>
              <a:t>Гермоген</a:t>
            </a:r>
            <a:r>
              <a:rPr lang="ru-RU" sz="2800" b="1" i="1" dirty="0" smtClean="0"/>
              <a:t> отказался признать русским царём польского королевича Владислава и подписать приказ русским ополченцам об оставлении Москвы. В отместку захватчики оставили старца в заточении в Чудовом монастыре, где 17.02.1612 он скончался от голода.</a:t>
            </a:r>
            <a:endParaRPr lang="ru-RU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7720"/>
            <a:ext cx="5076372" cy="4065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33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895" y="515719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3200" b="1" dirty="0" smtClean="0"/>
              <a:t>В 1613 г. царь Михаил Фёдорович Романов учредил день очищения Москвы от польских интервентов, который стал праздноваться 4 ноября.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33224"/>
            <a:ext cx="546135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859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Троице-Сергиева Лавра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04664"/>
            <a:ext cx="8832981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6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igami [Showeet.com]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99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580</Template>
  <TotalTime>724</TotalTime>
  <Words>403</Words>
  <Application>Microsoft Office PowerPoint</Application>
  <PresentationFormat>Экран (4:3)</PresentationFormat>
  <Paragraphs>50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Origami [Showeet.com]</vt:lpstr>
      <vt:lpstr>499</vt:lpstr>
      <vt:lpstr>4 ноября – День народного единства</vt:lpstr>
      <vt:lpstr>Любимая земля. Суровая. Гранитная. Могучая. Ты – жизнь моя. Ты – Родина моя. Ты часть меня – и большая и лучшая.</vt:lpstr>
      <vt:lpstr> Николай Михайлович Карамзин</vt:lpstr>
      <vt:lpstr>«Патриотизм есть любовь ко благу и славе Отечества и желание способствовать им во всех отношениях»</vt:lpstr>
      <vt:lpstr>Лидеры ополчения</vt:lpstr>
      <vt:lpstr>Смутное время – период с 1584 г. по 1613 г.</vt:lpstr>
      <vt:lpstr>Патриарх Гермоген отказался признать русским царём польского королевича Владислава и подписать приказ русским ополченцам об оставлении Москвы. В отместку захватчики оставили старца в заточении в Чудовом монастыре, где 17.02.1612 он скончался от голода.</vt:lpstr>
      <vt:lpstr>В 1613 г. царь Михаил Фёдорович Романов учредил день очищения Москвы от польских интервентов, который стал праздноваться 4 ноября.</vt:lpstr>
      <vt:lpstr>Троице-Сергиева Лавра</vt:lpstr>
      <vt:lpstr>Троице-Сергиева Лавра.  Вид со спутника.</vt:lpstr>
      <vt:lpstr>Обелиск. Современный вид  двора.</vt:lpstr>
      <vt:lpstr>Памятная доска, установленная в 1910 году, напоминающая о доблестной защите монастыря.</vt:lpstr>
      <vt:lpstr>Пятницкая башня Троице-Сергиевой Лавры. Под  башню вели подкоп польско-литовские интервенты, но защитники монастыря взорвали его.</vt:lpstr>
      <vt:lpstr>Вылазка защитников в стан поляков</vt:lpstr>
      <vt:lpstr>Архимандрит Дионисий диктует инокам Троице-Сергиевой Лавры воззвание к народам. Картина написана в начале 20 века.</vt:lpstr>
      <vt:lpstr>Осада Троице-Сергиевой Лавры</vt:lpstr>
      <vt:lpstr>Взрыв подкопа под Пятницкую башню</vt:lpstr>
      <vt:lpstr>Оружие, принадлежавшее Минину и Пожарскому</vt:lpstr>
      <vt:lpstr>В начале 17 века еще использовали луки и стрелы</vt:lpstr>
      <vt:lpstr>Пушки, используемые в 17 веке</vt:lpstr>
      <vt:lpstr>Презентация PowerPoint</vt:lpstr>
      <vt:lpstr>Воины носили кольчугу либо пластинчатые доспехи. Голову закрывал шлем. Использовали также защиту для рук и ног.</vt:lpstr>
      <vt:lpstr>Применяли огнестрельное оружие – пищали, мушкеты</vt:lpstr>
      <vt:lpstr>Мушкет</vt:lpstr>
      <vt:lpstr>«Нижегородский подвиг в нашей истории дело великое, величайшее из всех наших исторических дел, потому что оно в полном смысле – дело народное».</vt:lpstr>
      <vt:lpstr>Галерея художественных работ, посвященных событиям Смутного времени</vt:lpstr>
      <vt:lpstr>«Минин и Пожарский». Автор - Михаил Скотти, 1850 г.</vt:lpstr>
      <vt:lpstr>«В Смутное время». Автор - Сергей Иванов.</vt:lpstr>
      <vt:lpstr>«Воззвание к нижегородцам гражданина Минина в 1611 году». Автор - Михаил Песков, 1861 г.</vt:lpstr>
      <vt:lpstr>«Изгнание поляков из Московского Кремля». Автор - Эрнест Лисснер.</vt:lpstr>
      <vt:lpstr>Памятники, посвященные героям нижегородского ополчения </vt:lpstr>
      <vt:lpstr>Памятник Минину и Пожарскому в Москве. Автор - Иван Петрович Мартос. </vt:lpstr>
      <vt:lpstr>Барельеф с лицевой стороны памятника</vt:lpstr>
      <vt:lpstr>Барельеф с тыловой стороны </vt:lpstr>
      <vt:lpstr>Презентация PowerPoint</vt:lpstr>
      <vt:lpstr>Памятник Минину и Пожарскому в Нижнем Новгороде. Автор - Зураб Церетели.</vt:lpstr>
      <vt:lpstr>Памятник народному ополчению 1612 года в Ярославле (Часовня Казанской Богоматери) </vt:lpstr>
      <vt:lpstr>Обелиск в честь Минина и Пожарского в Нижнем Новгороде </vt:lpstr>
      <vt:lpstr>Михайло-Архангельский собор в Нижнем Новгороде </vt:lpstr>
      <vt:lpstr>Памятник-бюст князю Пожарскому в Зарайске </vt:lpstr>
      <vt:lpstr>Памятник князю Пожарскому в посёлке Борисоглебский Ярославской области </vt:lpstr>
      <vt:lpstr> 1.О каких трех видах патриотизма говорил Н.М. Карамзин?  2. Согласны ли вы с утверждением, что истинный патриот должен сочетать в себе все 3 вида патриотизма? 3.  Князь Пожарский, Кузьма Минин, патриарх Гермоген, скульптор Мартос – являются ли эти личности истинными патриотами? Почему? 4. Иван Петрович Мартос – выдающийся русский скульптор. Как вы думаете, что побудило его изваять памятник Минину и Пожарскому?  </vt:lpstr>
      <vt:lpstr>5. Какая величайшая святыня русского народа 16 месяцев держала осаду поляков?  6. Как вы считаете, что помогало защитникам лавры так долго держать оборону? 7. Почему Государственной Думой было принято решение о праздновании 4 ноября как общегосударственного праздника? 8. Какую опасность несут национальные распри и конфликты? Что мы можем сделать, чтобы не допустить их возникновения? </vt:lpstr>
      <vt:lpstr>«…Гордиться славой своих предков не только можно, но и должно».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Любимая земля. Суровая. Гранитная. Могучая. Ты – жизнь моя. Ты – Родина моя. Ты часть меня – и большая и лучшая.</dc:title>
  <dc:creator>Людмила</dc:creator>
  <cp:lastModifiedBy>Direktor</cp:lastModifiedBy>
  <cp:revision>52</cp:revision>
  <dcterms:created xsi:type="dcterms:W3CDTF">2015-10-30T08:04:09Z</dcterms:created>
  <dcterms:modified xsi:type="dcterms:W3CDTF">2018-10-26T03:17:09Z</dcterms:modified>
</cp:coreProperties>
</file>