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3" r:id="rId4"/>
    <p:sldId id="264" r:id="rId5"/>
    <p:sldId id="262" r:id="rId6"/>
    <p:sldId id="265" r:id="rId7"/>
    <p:sldId id="266" r:id="rId8"/>
    <p:sldId id="267" r:id="rId9"/>
    <p:sldId id="258" r:id="rId10"/>
    <p:sldId id="259" r:id="rId11"/>
    <p:sldId id="260" r:id="rId12"/>
    <p:sldId id="261" r:id="rId13"/>
    <p:sldId id="268" r:id="rId14"/>
    <p:sldId id="269" r:id="rId15"/>
    <p:sldId id="270" r:id="rId16"/>
    <p:sldId id="271" r:id="rId17"/>
    <p:sldId id="272"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02.11.2017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02.11.2017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02.11.2017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02.11.2017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02.11.2017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02.11.2017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02.11.2017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02.11.2017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02.11.2017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02.11.2017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02.11.2017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02.11.2017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p:txBody>
          <a:bodyPr/>
          <a:lstStyle/>
          <a:p>
            <a:endParaRPr lang="ru-RU"/>
          </a:p>
        </p:txBody>
      </p:sp>
      <p:sp>
        <p:nvSpPr>
          <p:cNvPr id="5" name="Подзаголовок 4"/>
          <p:cNvSpPr>
            <a:spLocks noGrp="1"/>
          </p:cNvSpPr>
          <p:nvPr>
            <p:ph type="subTitle" idx="1"/>
          </p:nvPr>
        </p:nvSpPr>
        <p:spPr/>
        <p:txBody>
          <a:bodyPr/>
          <a:lstStyle/>
          <a:p>
            <a:endParaRPr lang="ru-RU"/>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Прямоугольник 8"/>
          <p:cNvSpPr/>
          <p:nvPr/>
        </p:nvSpPr>
        <p:spPr>
          <a:xfrm>
            <a:off x="179512" y="1236791"/>
            <a:ext cx="5342404" cy="4507348"/>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chemeClr val="tx1"/>
                </a:solidFill>
              </a:rPr>
              <a:t>Совершенствование педагогического мастерства через самообразовательную деятельность учителя истории и обществознания</a:t>
            </a:r>
          </a:p>
          <a:p>
            <a:pPr algn="ctr"/>
            <a:r>
              <a:rPr lang="ru-RU" sz="3200" b="1" i="1" dirty="0" err="1" smtClean="0">
                <a:solidFill>
                  <a:schemeClr val="tx2">
                    <a:lumMod val="75000"/>
                  </a:schemeClr>
                </a:solidFill>
                <a:cs typeface="Aharoni" panose="02010803020104030203" pitchFamily="2" charset="-79"/>
              </a:rPr>
              <a:t>Соломеина</a:t>
            </a:r>
            <a:r>
              <a:rPr lang="ru-RU" sz="3200" b="1" i="1" dirty="0" smtClean="0">
                <a:solidFill>
                  <a:schemeClr val="tx2">
                    <a:lumMod val="75000"/>
                  </a:schemeClr>
                </a:solidFill>
                <a:cs typeface="Aharoni" panose="02010803020104030203" pitchFamily="2" charset="-79"/>
              </a:rPr>
              <a:t> Виктора Анатольевича</a:t>
            </a:r>
            <a:endParaRPr lang="ru-RU" sz="3200" b="1" i="1" dirty="0">
              <a:solidFill>
                <a:schemeClr val="tx2">
                  <a:lumMod val="75000"/>
                </a:schemeClr>
              </a:solidFill>
              <a:cs typeface="Aharoni" panose="02010803020104030203" pitchFamily="2" charset="-79"/>
            </a:endParaRPr>
          </a:p>
        </p:txBody>
      </p:sp>
    </p:spTree>
    <p:extLst>
      <p:ext uri="{BB962C8B-B14F-4D97-AF65-F5344CB8AC3E}">
        <p14:creationId xmlns:p14="http://schemas.microsoft.com/office/powerpoint/2010/main" val="26947803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Прямоугольник 4"/>
          <p:cNvSpPr/>
          <p:nvPr/>
        </p:nvSpPr>
        <p:spPr>
          <a:xfrm>
            <a:off x="179512" y="188640"/>
            <a:ext cx="5472608" cy="6408711"/>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smtClean="0">
                <a:solidFill>
                  <a:schemeClr val="tx2">
                    <a:lumMod val="75000"/>
                  </a:schemeClr>
                </a:solidFill>
              </a:rPr>
              <a:t>ПЕРЕДАЧА ИНФОРМАЦИИ</a:t>
            </a:r>
            <a:endParaRPr lang="ru-RU" sz="2800" dirty="0" smtClean="0">
              <a:solidFill>
                <a:schemeClr val="tx2">
                  <a:lumMod val="75000"/>
                </a:schemeClr>
              </a:solidFill>
            </a:endParaRPr>
          </a:p>
          <a:p>
            <a:r>
              <a:rPr lang="ru-RU" sz="2000" dirty="0">
                <a:solidFill>
                  <a:schemeClr val="tx2">
                    <a:lumMod val="75000"/>
                  </a:schemeClr>
                </a:solidFill>
              </a:rPr>
              <a:t>Текст из письма Председателя Госимущества </a:t>
            </a:r>
            <a:r>
              <a:rPr lang="ru-RU" sz="2000" dirty="0" err="1">
                <a:solidFill>
                  <a:schemeClr val="tx2">
                    <a:lumMod val="75000"/>
                  </a:schemeClr>
                </a:solidFill>
              </a:rPr>
              <a:t>В.А.Полеванова</a:t>
            </a:r>
            <a:r>
              <a:rPr lang="ru-RU" sz="2000" dirty="0">
                <a:solidFill>
                  <a:schemeClr val="tx2">
                    <a:lumMod val="75000"/>
                  </a:schemeClr>
                </a:solidFill>
              </a:rPr>
              <a:t>  Председателю Правительства: </a:t>
            </a:r>
            <a:r>
              <a:rPr lang="ru-RU" sz="2000" i="1" dirty="0">
                <a:solidFill>
                  <a:schemeClr val="tx2">
                    <a:lumMod val="75000"/>
                  </a:schemeClr>
                </a:solidFill>
              </a:rPr>
              <a:t>«И приватизированные и государственные предприятия работают малоэффективно, т.к. сама по себе смена формы собственности не обеспечивает повышение эффективности производства. Повышение эффективности производства возможно за счет смены устаревшего оборудования на новое, применения более высоких технологий, углубленных маркетинговых исследований, улучшения управления. Все эти процессы являются длительными по времени, требующими к тому же громадных дополнительных инвестиций…»</a:t>
            </a:r>
            <a:endParaRPr lang="ru-RU" sz="2000" b="1" i="1" dirty="0">
              <a:solidFill>
                <a:schemeClr val="tx2">
                  <a:lumMod val="75000"/>
                </a:schemeClr>
              </a:solidFill>
              <a:cs typeface="Aharoni" panose="02010803020104030203" pitchFamily="2" charset="-79"/>
            </a:endParaRPr>
          </a:p>
        </p:txBody>
      </p:sp>
    </p:spTree>
    <p:extLst>
      <p:ext uri="{BB962C8B-B14F-4D97-AF65-F5344CB8AC3E}">
        <p14:creationId xmlns:p14="http://schemas.microsoft.com/office/powerpoint/2010/main" val="14735558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Прямоугольник 4"/>
          <p:cNvSpPr/>
          <p:nvPr/>
        </p:nvSpPr>
        <p:spPr>
          <a:xfrm>
            <a:off x="179512" y="188640"/>
            <a:ext cx="5472608" cy="6408711"/>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smtClean="0">
                <a:solidFill>
                  <a:schemeClr val="tx2">
                    <a:lumMod val="75000"/>
                  </a:schemeClr>
                </a:solidFill>
              </a:rPr>
              <a:t>ТРИ ПОДСКАЗКИ</a:t>
            </a:r>
          </a:p>
          <a:p>
            <a:pPr algn="ctr"/>
            <a:endParaRPr lang="ru-RU" sz="2800" dirty="0" smtClean="0">
              <a:solidFill>
                <a:schemeClr val="tx2">
                  <a:lumMod val="75000"/>
                </a:schemeClr>
              </a:solidFill>
            </a:endParaRPr>
          </a:p>
          <a:p>
            <a:r>
              <a:rPr lang="ru-RU" sz="2000" dirty="0" smtClean="0">
                <a:solidFill>
                  <a:schemeClr val="tx2">
                    <a:lumMod val="75000"/>
                  </a:schemeClr>
                </a:solidFill>
              </a:rPr>
              <a:t>Тема: </a:t>
            </a:r>
            <a:r>
              <a:rPr lang="ru-RU" sz="2000" dirty="0">
                <a:solidFill>
                  <a:schemeClr val="tx2">
                    <a:lumMod val="75000"/>
                  </a:schemeClr>
                </a:solidFill>
              </a:rPr>
              <a:t>«Либеральные реформы  Александра II» (8 класс)</a:t>
            </a:r>
          </a:p>
          <a:p>
            <a:r>
              <a:rPr lang="ru-RU" sz="2000" dirty="0">
                <a:solidFill>
                  <a:schemeClr val="tx2">
                    <a:lumMod val="75000"/>
                  </a:schemeClr>
                </a:solidFill>
              </a:rPr>
              <a:t> </a:t>
            </a:r>
            <a:r>
              <a:rPr lang="ru-RU" sz="2000" dirty="0" smtClean="0">
                <a:solidFill>
                  <a:schemeClr val="tx2">
                    <a:lumMod val="75000"/>
                  </a:schemeClr>
                </a:solidFill>
              </a:rPr>
              <a:t>а</a:t>
            </a:r>
            <a:r>
              <a:rPr lang="ru-RU" sz="2000" dirty="0">
                <a:solidFill>
                  <a:schemeClr val="tx2">
                    <a:lumMod val="75000"/>
                  </a:schemeClr>
                </a:solidFill>
              </a:rPr>
              <a:t>) Он ослабил цензуру.</a:t>
            </a:r>
          </a:p>
          <a:p>
            <a:r>
              <a:rPr lang="ru-RU" sz="2000" dirty="0">
                <a:solidFill>
                  <a:schemeClr val="tx2">
                    <a:lumMod val="75000"/>
                  </a:schemeClr>
                </a:solidFill>
              </a:rPr>
              <a:t> б) Начал смену некоторых высших чиновников.</a:t>
            </a:r>
          </a:p>
          <a:p>
            <a:r>
              <a:rPr lang="ru-RU" sz="2000" dirty="0">
                <a:solidFill>
                  <a:schemeClr val="tx2">
                    <a:lumMod val="75000"/>
                  </a:schemeClr>
                </a:solidFill>
              </a:rPr>
              <a:t> в)  Получил полномочия фактического правителя </a:t>
            </a:r>
            <a:r>
              <a:rPr lang="ru-RU" sz="2000" dirty="0" smtClean="0">
                <a:solidFill>
                  <a:schemeClr val="tx2">
                    <a:lumMod val="75000"/>
                  </a:schemeClr>
                </a:solidFill>
              </a:rPr>
              <a:t>страны  </a:t>
            </a:r>
            <a:r>
              <a:rPr lang="ru-RU" sz="2000" dirty="0">
                <a:solidFill>
                  <a:schemeClr val="tx2">
                    <a:lumMod val="75000"/>
                  </a:schemeClr>
                </a:solidFill>
              </a:rPr>
              <a:t>(М.Т. </a:t>
            </a:r>
            <a:r>
              <a:rPr lang="ru-RU" sz="2000" dirty="0" err="1">
                <a:solidFill>
                  <a:schemeClr val="tx2">
                    <a:lumMod val="75000"/>
                  </a:schemeClr>
                </a:solidFill>
              </a:rPr>
              <a:t>Лорис</a:t>
            </a:r>
            <a:r>
              <a:rPr lang="ru-RU" sz="2000" dirty="0">
                <a:solidFill>
                  <a:schemeClr val="tx2">
                    <a:lumMod val="75000"/>
                  </a:schemeClr>
                </a:solidFill>
              </a:rPr>
              <a:t>-Меликов</a:t>
            </a:r>
            <a:r>
              <a:rPr lang="ru-RU" sz="2000" dirty="0" smtClean="0">
                <a:solidFill>
                  <a:schemeClr val="tx2">
                    <a:lumMod val="75000"/>
                  </a:schemeClr>
                </a:solidFill>
              </a:rPr>
              <a:t>)</a:t>
            </a:r>
          </a:p>
          <a:p>
            <a:endParaRPr lang="ru-RU" sz="2000" dirty="0">
              <a:solidFill>
                <a:schemeClr val="tx2">
                  <a:lumMod val="75000"/>
                </a:schemeClr>
              </a:solidFill>
            </a:endParaRPr>
          </a:p>
          <a:p>
            <a:r>
              <a:rPr lang="ru-RU" sz="2000" dirty="0">
                <a:solidFill>
                  <a:schemeClr val="tx2">
                    <a:lumMod val="75000"/>
                  </a:schemeClr>
                </a:solidFill>
              </a:rPr>
              <a:t>а) Согласно данной реформе общеобразовательная </a:t>
            </a:r>
            <a:r>
              <a:rPr lang="ru-RU" sz="2000">
                <a:solidFill>
                  <a:schemeClr val="tx2">
                    <a:lumMod val="75000"/>
                  </a:schemeClr>
                </a:solidFill>
              </a:rPr>
              <a:t>подготовка </a:t>
            </a:r>
            <a:r>
              <a:rPr lang="ru-RU" sz="2000" smtClean="0">
                <a:solidFill>
                  <a:schemeClr val="tx2">
                    <a:lumMod val="75000"/>
                  </a:schemeClr>
                </a:solidFill>
              </a:rPr>
              <a:t>отделялась </a:t>
            </a:r>
            <a:r>
              <a:rPr lang="ru-RU" sz="2000" dirty="0">
                <a:solidFill>
                  <a:schemeClr val="tx2">
                    <a:lumMod val="75000"/>
                  </a:schemeClr>
                </a:solidFill>
              </a:rPr>
              <a:t>от профессиональной  подготовки .</a:t>
            </a:r>
          </a:p>
          <a:p>
            <a:r>
              <a:rPr lang="ru-RU" sz="2000" dirty="0">
                <a:solidFill>
                  <a:schemeClr val="tx2">
                    <a:lumMod val="75000"/>
                  </a:schemeClr>
                </a:solidFill>
              </a:rPr>
              <a:t>б) Были изданы новые уставы и учебные пособия.</a:t>
            </a:r>
          </a:p>
          <a:p>
            <a:r>
              <a:rPr lang="ru-RU" sz="2000" dirty="0" smtClean="0">
                <a:solidFill>
                  <a:schemeClr val="tx2">
                    <a:lumMod val="75000"/>
                  </a:schemeClr>
                </a:solidFill>
              </a:rPr>
              <a:t>в) </a:t>
            </a:r>
            <a:r>
              <a:rPr lang="ru-RU" sz="2000" dirty="0">
                <a:solidFill>
                  <a:schemeClr val="tx2">
                    <a:lumMod val="75000"/>
                  </a:schemeClr>
                </a:solidFill>
              </a:rPr>
              <a:t>Согласно реформе от службы освобождались единственные сыновья и единственные кормильцы </a:t>
            </a:r>
            <a:r>
              <a:rPr lang="ru-RU" sz="2000" dirty="0" smtClean="0">
                <a:solidFill>
                  <a:schemeClr val="tx2">
                    <a:lumMod val="75000"/>
                  </a:schemeClr>
                </a:solidFill>
              </a:rPr>
              <a:t>семьи  </a:t>
            </a:r>
            <a:r>
              <a:rPr lang="ru-RU" sz="2000" dirty="0">
                <a:solidFill>
                  <a:schemeClr val="tx2">
                    <a:lumMod val="75000"/>
                  </a:schemeClr>
                </a:solidFill>
              </a:rPr>
              <a:t>(Военная реформа) </a:t>
            </a:r>
            <a:endParaRPr lang="ru-RU" sz="2000" b="1" i="1" dirty="0">
              <a:solidFill>
                <a:schemeClr val="tx2">
                  <a:lumMod val="75000"/>
                </a:schemeClr>
              </a:solidFill>
              <a:cs typeface="Aharoni" panose="02010803020104030203" pitchFamily="2" charset="-79"/>
            </a:endParaRPr>
          </a:p>
        </p:txBody>
      </p:sp>
    </p:spTree>
    <p:extLst>
      <p:ext uri="{BB962C8B-B14F-4D97-AF65-F5344CB8AC3E}">
        <p14:creationId xmlns:p14="http://schemas.microsoft.com/office/powerpoint/2010/main" val="41507544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Прямоугольник 4"/>
          <p:cNvSpPr/>
          <p:nvPr/>
        </p:nvSpPr>
        <p:spPr>
          <a:xfrm>
            <a:off x="179512" y="188640"/>
            <a:ext cx="5472608" cy="6408711"/>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smtClean="0">
                <a:solidFill>
                  <a:schemeClr val="tx2">
                    <a:lumMod val="75000"/>
                  </a:schemeClr>
                </a:solidFill>
              </a:rPr>
              <a:t>ТЕЗИРОВАНИЕ</a:t>
            </a:r>
          </a:p>
          <a:p>
            <a:pPr algn="ctr"/>
            <a:endParaRPr lang="ru-RU" sz="2800" dirty="0" smtClean="0">
              <a:solidFill>
                <a:schemeClr val="tx2">
                  <a:lumMod val="75000"/>
                </a:schemeClr>
              </a:solidFill>
            </a:endParaRPr>
          </a:p>
          <a:p>
            <a:r>
              <a:rPr lang="ru-RU" sz="3200" i="1" dirty="0">
                <a:solidFill>
                  <a:schemeClr val="tx2">
                    <a:lumMod val="75000"/>
                  </a:schemeClr>
                </a:solidFill>
              </a:rPr>
              <a:t>- известно, что …</a:t>
            </a:r>
          </a:p>
          <a:p>
            <a:r>
              <a:rPr lang="ru-RU" sz="3200" i="1" dirty="0">
                <a:solidFill>
                  <a:schemeClr val="tx2">
                    <a:lumMod val="75000"/>
                  </a:schemeClr>
                </a:solidFill>
              </a:rPr>
              <a:t>- следует отметить, что…</a:t>
            </a:r>
          </a:p>
          <a:p>
            <a:r>
              <a:rPr lang="ru-RU" sz="3200" i="1" dirty="0">
                <a:solidFill>
                  <a:schemeClr val="tx2">
                    <a:lumMod val="75000"/>
                  </a:schemeClr>
                </a:solidFill>
              </a:rPr>
              <a:t>- однако …</a:t>
            </a:r>
          </a:p>
          <a:p>
            <a:r>
              <a:rPr lang="ru-RU" sz="3200" i="1" dirty="0">
                <a:solidFill>
                  <a:schemeClr val="tx2">
                    <a:lumMod val="75000"/>
                  </a:schemeClr>
                </a:solidFill>
              </a:rPr>
              <a:t>- при этом важно, что …</a:t>
            </a:r>
          </a:p>
          <a:p>
            <a:r>
              <a:rPr lang="ru-RU" sz="3200" i="1" dirty="0">
                <a:solidFill>
                  <a:schemeClr val="tx2">
                    <a:lumMod val="75000"/>
                  </a:schemeClr>
                </a:solidFill>
              </a:rPr>
              <a:t>- предполагается, что…</a:t>
            </a:r>
          </a:p>
          <a:p>
            <a:r>
              <a:rPr lang="ru-RU" sz="3200" i="1" dirty="0">
                <a:solidFill>
                  <a:schemeClr val="tx2">
                    <a:lumMod val="75000"/>
                  </a:schemeClr>
                </a:solidFill>
              </a:rPr>
              <a:t>- специалисты ставят своей задачей …</a:t>
            </a:r>
          </a:p>
        </p:txBody>
      </p:sp>
    </p:spTree>
    <p:extLst>
      <p:ext uri="{BB962C8B-B14F-4D97-AF65-F5344CB8AC3E}">
        <p14:creationId xmlns:p14="http://schemas.microsoft.com/office/powerpoint/2010/main" val="21790483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Прямоугольник 4"/>
          <p:cNvSpPr/>
          <p:nvPr/>
        </p:nvSpPr>
        <p:spPr>
          <a:xfrm>
            <a:off x="179512" y="188640"/>
            <a:ext cx="5472608" cy="6408711"/>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smtClean="0">
                <a:solidFill>
                  <a:schemeClr val="tx2">
                    <a:lumMod val="75000"/>
                  </a:schemeClr>
                </a:solidFill>
              </a:rPr>
              <a:t>КЛЮЧЕВЫЕ СЛОВА</a:t>
            </a:r>
          </a:p>
          <a:p>
            <a:pPr algn="ctr"/>
            <a:endParaRPr lang="ru-RU" sz="2800" dirty="0" smtClean="0">
              <a:solidFill>
                <a:schemeClr val="tx2">
                  <a:lumMod val="75000"/>
                </a:schemeClr>
              </a:solidFill>
            </a:endParaRPr>
          </a:p>
          <a:p>
            <a:r>
              <a:rPr lang="ru-RU" sz="2000" i="1" dirty="0">
                <a:solidFill>
                  <a:schemeClr val="tx2">
                    <a:lumMod val="75000"/>
                  </a:schemeClr>
                </a:solidFill>
              </a:rPr>
              <a:t>«Конституция Второй империи признавала и подтверждала «великие принципы 1789 </a:t>
            </a:r>
            <a:r>
              <a:rPr lang="ru-RU" sz="2000" i="1" dirty="0" smtClean="0">
                <a:solidFill>
                  <a:schemeClr val="tx2">
                    <a:lumMod val="75000"/>
                  </a:schemeClr>
                </a:solidFill>
              </a:rPr>
              <a:t>г». </a:t>
            </a:r>
            <a:r>
              <a:rPr lang="ru-RU" sz="2000" i="1" dirty="0">
                <a:solidFill>
                  <a:schemeClr val="tx2">
                    <a:lumMod val="75000"/>
                  </a:schemeClr>
                </a:solidFill>
              </a:rPr>
              <a:t>Однако исполнительная  власть вручалась императору и ответственным перед ним министрам. Функции  народного представительства исполнял  Законодательный  корпус, обладавший ограниченными правами. Власть в провинциях принадлежала префектам, назначаемым императором. Новоявленный император предпринял ряд мер, призванных укрепить его власть: устанавливалась цензура печати, из университетов  изгонялись  неблагонадежные преподаватели, народное образование передавалось в руки  католической церкви»</a:t>
            </a:r>
          </a:p>
        </p:txBody>
      </p:sp>
    </p:spTree>
    <p:extLst>
      <p:ext uri="{BB962C8B-B14F-4D97-AF65-F5344CB8AC3E}">
        <p14:creationId xmlns:p14="http://schemas.microsoft.com/office/powerpoint/2010/main" val="17893896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Прямоугольник 4"/>
          <p:cNvSpPr/>
          <p:nvPr/>
        </p:nvSpPr>
        <p:spPr>
          <a:xfrm>
            <a:off x="0" y="1340769"/>
            <a:ext cx="5688632" cy="4680520"/>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smtClean="0">
                <a:solidFill>
                  <a:schemeClr val="tx2">
                    <a:lumMod val="75000"/>
                  </a:schemeClr>
                </a:solidFill>
              </a:rPr>
              <a:t>КЛЮЧЕВЫЕ СЛОВА</a:t>
            </a:r>
          </a:p>
          <a:p>
            <a:pPr algn="ctr"/>
            <a:endParaRPr lang="ru-RU" sz="3600" dirty="0">
              <a:solidFill>
                <a:schemeClr val="tx2">
                  <a:lumMod val="75000"/>
                </a:schemeClr>
              </a:solidFill>
            </a:endParaRPr>
          </a:p>
          <a:p>
            <a:pPr algn="ctr"/>
            <a:endParaRPr lang="ru-RU" sz="3600" dirty="0" smtClean="0">
              <a:solidFill>
                <a:schemeClr val="tx2">
                  <a:lumMod val="75000"/>
                </a:schemeClr>
              </a:solidFill>
            </a:endParaRPr>
          </a:p>
          <a:p>
            <a:pPr algn="ctr"/>
            <a:endParaRPr lang="ru-RU" sz="3600" dirty="0">
              <a:solidFill>
                <a:schemeClr val="tx2">
                  <a:lumMod val="75000"/>
                </a:schemeClr>
              </a:solidFill>
            </a:endParaRPr>
          </a:p>
          <a:p>
            <a:pPr algn="ctr"/>
            <a:endParaRPr lang="ru-RU" sz="3600" dirty="0" smtClean="0">
              <a:solidFill>
                <a:schemeClr val="tx2">
                  <a:lumMod val="75000"/>
                </a:schemeClr>
              </a:solidFill>
            </a:endParaRPr>
          </a:p>
          <a:p>
            <a:pPr algn="ctr"/>
            <a:endParaRPr lang="ru-RU" sz="2800" dirty="0" smtClean="0">
              <a:solidFill>
                <a:schemeClr val="tx2">
                  <a:lumMod val="75000"/>
                </a:schemeClr>
              </a:solidFill>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636912"/>
            <a:ext cx="5328591"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78129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Прямоугольник 5"/>
          <p:cNvSpPr/>
          <p:nvPr/>
        </p:nvSpPr>
        <p:spPr>
          <a:xfrm>
            <a:off x="179512" y="476672"/>
            <a:ext cx="5328592" cy="6192687"/>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600" dirty="0">
              <a:solidFill>
                <a:schemeClr val="tx2">
                  <a:lumMod val="75000"/>
                </a:schemeClr>
              </a:solidFill>
            </a:endParaRPr>
          </a:p>
          <a:p>
            <a:pPr algn="ctr"/>
            <a:endParaRPr lang="ru-RU" sz="2000" dirty="0" smtClean="0">
              <a:solidFill>
                <a:schemeClr val="tx2">
                  <a:lumMod val="75000"/>
                </a:schemeClr>
              </a:solidFill>
            </a:endParaRPr>
          </a:p>
          <a:p>
            <a:pPr lvl="0" algn="ctr"/>
            <a:r>
              <a:rPr lang="ru-RU" sz="3600" dirty="0" smtClean="0">
                <a:solidFill>
                  <a:srgbClr val="1F497D">
                    <a:lumMod val="75000"/>
                  </a:srgbClr>
                </a:solidFill>
              </a:rPr>
              <a:t>ПЕРЕВОДЧИК</a:t>
            </a:r>
            <a:endParaRPr lang="ru-RU" sz="2000" dirty="0">
              <a:solidFill>
                <a:schemeClr val="tx2">
                  <a:lumMod val="75000"/>
                </a:schemeClr>
              </a:solidFill>
            </a:endParaRPr>
          </a:p>
          <a:p>
            <a:pPr algn="ctr"/>
            <a:endParaRPr lang="ru-RU" sz="2000" dirty="0" smtClean="0">
              <a:solidFill>
                <a:schemeClr val="tx2">
                  <a:lumMod val="75000"/>
                </a:schemeClr>
              </a:solidFill>
            </a:endParaRPr>
          </a:p>
          <a:p>
            <a:pPr algn="ctr"/>
            <a:r>
              <a:rPr lang="ru-RU" sz="2000" dirty="0" smtClean="0">
                <a:solidFill>
                  <a:schemeClr val="tx2">
                    <a:lumMod val="75000"/>
                  </a:schemeClr>
                </a:solidFill>
              </a:rPr>
              <a:t>«</a:t>
            </a:r>
            <a:r>
              <a:rPr lang="ru-RU" sz="2000" dirty="0">
                <a:solidFill>
                  <a:schemeClr val="tx2">
                    <a:lumMod val="75000"/>
                  </a:schemeClr>
                </a:solidFill>
              </a:rPr>
              <a:t>Мы, Александр </a:t>
            </a:r>
            <a:r>
              <a:rPr lang="ru-RU" sz="2000" dirty="0" err="1">
                <a:solidFill>
                  <a:schemeClr val="tx2">
                    <a:lumMod val="75000"/>
                  </a:schemeClr>
                </a:solidFill>
              </a:rPr>
              <a:t>Вторый</a:t>
            </a:r>
            <a:r>
              <a:rPr lang="ru-RU" sz="2000" dirty="0">
                <a:solidFill>
                  <a:schemeClr val="tx2">
                    <a:lumMod val="75000"/>
                  </a:schemeClr>
                </a:solidFill>
              </a:rPr>
              <a:t>,  Божиим Провидением и священным законом престолонаследия быв призваны на прародительский Всероссийский Престол, в соответствие  сему призванию Мы положили в сердце СВОЕМ обнимать НАШЕЮ Царскою </a:t>
            </a:r>
            <a:r>
              <a:rPr lang="ru-RU" sz="2000" dirty="0" err="1">
                <a:solidFill>
                  <a:schemeClr val="tx2">
                    <a:lumMod val="75000"/>
                  </a:schemeClr>
                </a:solidFill>
              </a:rPr>
              <a:t>любовию</a:t>
            </a:r>
            <a:r>
              <a:rPr lang="ru-RU" sz="2000" dirty="0">
                <a:solidFill>
                  <a:schemeClr val="tx2">
                    <a:lumMod val="75000"/>
                  </a:schemeClr>
                </a:solidFill>
              </a:rPr>
              <a:t> и попечением всех НАШИХ верноподданных всякого звания и состояния, от благородно  </a:t>
            </a:r>
            <a:r>
              <a:rPr lang="ru-RU" sz="2000" dirty="0" err="1">
                <a:solidFill>
                  <a:schemeClr val="tx2">
                    <a:lumMod val="75000"/>
                  </a:schemeClr>
                </a:solidFill>
              </a:rPr>
              <a:t>владеющаго</a:t>
            </a:r>
            <a:r>
              <a:rPr lang="ru-RU" sz="2000" dirty="0">
                <a:solidFill>
                  <a:schemeClr val="tx2">
                    <a:lumMod val="75000"/>
                  </a:schemeClr>
                </a:solidFill>
              </a:rPr>
              <a:t> мечем на защиту Отечества до скромно </a:t>
            </a:r>
            <a:r>
              <a:rPr lang="ru-RU" sz="2000" dirty="0" err="1">
                <a:solidFill>
                  <a:schemeClr val="tx2">
                    <a:lumMod val="75000"/>
                  </a:schemeClr>
                </a:solidFill>
              </a:rPr>
              <a:t>работающаго</a:t>
            </a:r>
            <a:r>
              <a:rPr lang="ru-RU" sz="2000" dirty="0">
                <a:solidFill>
                  <a:schemeClr val="tx2">
                    <a:lumMod val="75000"/>
                  </a:schemeClr>
                </a:solidFill>
              </a:rPr>
              <a:t>  ремесленным орудием, от </a:t>
            </a:r>
            <a:r>
              <a:rPr lang="ru-RU" sz="2000" dirty="0" err="1">
                <a:solidFill>
                  <a:schemeClr val="tx2">
                    <a:lumMod val="75000"/>
                  </a:schemeClr>
                </a:solidFill>
              </a:rPr>
              <a:t>проходящаго</a:t>
            </a:r>
            <a:r>
              <a:rPr lang="ru-RU" sz="2000" dirty="0">
                <a:solidFill>
                  <a:schemeClr val="tx2">
                    <a:lumMod val="75000"/>
                  </a:schemeClr>
                </a:solidFill>
              </a:rPr>
              <a:t> высшую службу Государственную до </a:t>
            </a:r>
            <a:r>
              <a:rPr lang="ru-RU" sz="2000" dirty="0" err="1">
                <a:solidFill>
                  <a:schemeClr val="tx2">
                    <a:lumMod val="75000"/>
                  </a:schemeClr>
                </a:solidFill>
              </a:rPr>
              <a:t>проводящаго</a:t>
            </a:r>
            <a:r>
              <a:rPr lang="ru-RU" sz="2000" dirty="0">
                <a:solidFill>
                  <a:schemeClr val="tx2">
                    <a:lumMod val="75000"/>
                  </a:schemeClr>
                </a:solidFill>
              </a:rPr>
              <a:t> на поле борозду сохою или плугом</a:t>
            </a:r>
            <a:r>
              <a:rPr lang="ru-RU" sz="2000" dirty="0" smtClean="0">
                <a:solidFill>
                  <a:schemeClr val="tx2">
                    <a:lumMod val="75000"/>
                  </a:schemeClr>
                </a:solidFill>
              </a:rPr>
              <a:t>»</a:t>
            </a:r>
            <a:endParaRPr lang="ru-RU" sz="2000" dirty="0">
              <a:solidFill>
                <a:schemeClr val="tx2">
                  <a:lumMod val="75000"/>
                </a:schemeClr>
              </a:solidFill>
            </a:endParaRPr>
          </a:p>
          <a:p>
            <a:pPr algn="ctr"/>
            <a:endParaRPr lang="ru-RU" sz="3600" dirty="0" smtClean="0">
              <a:solidFill>
                <a:schemeClr val="tx2">
                  <a:lumMod val="75000"/>
                </a:schemeClr>
              </a:solidFill>
            </a:endParaRPr>
          </a:p>
          <a:p>
            <a:pPr algn="ctr"/>
            <a:endParaRPr lang="ru-RU" sz="2800" dirty="0" smtClean="0">
              <a:solidFill>
                <a:schemeClr val="tx2">
                  <a:lumMod val="75000"/>
                </a:schemeClr>
              </a:solidFill>
            </a:endParaRPr>
          </a:p>
        </p:txBody>
      </p:sp>
    </p:spTree>
    <p:extLst>
      <p:ext uri="{BB962C8B-B14F-4D97-AF65-F5344CB8AC3E}">
        <p14:creationId xmlns:p14="http://schemas.microsoft.com/office/powerpoint/2010/main" val="23916940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194" name="Picture 2" descr="C:\Users\Соломеины\Downloads\sm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476672"/>
            <a:ext cx="5472608"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37374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9218" name="Picture 2" descr="C:\Users\Соломеины\Downloads\0018-018-Spasibo-za-vnimani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94344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Прямоугольник 4"/>
          <p:cNvSpPr/>
          <p:nvPr/>
        </p:nvSpPr>
        <p:spPr>
          <a:xfrm>
            <a:off x="179512" y="1236791"/>
            <a:ext cx="5342404" cy="4507348"/>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i="1" dirty="0" smtClean="0">
                <a:solidFill>
                  <a:schemeClr val="tx1"/>
                </a:solidFill>
              </a:rPr>
              <a:t>«Учитель живёт до тех пор, пока он учится, как только он перестаёт учиться, в нём умирает учитель»</a:t>
            </a:r>
          </a:p>
          <a:p>
            <a:pPr algn="ctr"/>
            <a:endParaRPr lang="ru-RU" sz="3200" i="1" dirty="0" smtClean="0">
              <a:solidFill>
                <a:schemeClr val="tx1"/>
              </a:solidFill>
            </a:endParaRPr>
          </a:p>
          <a:p>
            <a:pPr algn="ctr"/>
            <a:r>
              <a:rPr lang="ru-RU" sz="3200" b="1" i="1" dirty="0" smtClean="0">
                <a:solidFill>
                  <a:schemeClr val="tx1"/>
                </a:solidFill>
                <a:cs typeface="Aharoni" panose="02010803020104030203" pitchFamily="2" charset="-79"/>
              </a:rPr>
              <a:t>                         К.Д. Ушинский</a:t>
            </a:r>
            <a:endParaRPr lang="ru-RU" sz="3200" b="1" i="1" dirty="0">
              <a:solidFill>
                <a:schemeClr val="tx2">
                  <a:lumMod val="75000"/>
                </a:schemeClr>
              </a:solidFill>
              <a:cs typeface="Aharoni" panose="02010803020104030203" pitchFamily="2" charset="-79"/>
            </a:endParaRPr>
          </a:p>
        </p:txBody>
      </p:sp>
    </p:spTree>
    <p:extLst>
      <p:ext uri="{BB962C8B-B14F-4D97-AF65-F5344CB8AC3E}">
        <p14:creationId xmlns:p14="http://schemas.microsoft.com/office/powerpoint/2010/main" val="4150781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C:\Users\Соломеины\Downloads\img3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82"/>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22974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K:\img_user_file_56d3268e5d39c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8532440" y="6381328"/>
            <a:ext cx="504056" cy="36004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40189703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Прямоугольник 5"/>
          <p:cNvSpPr/>
          <p:nvPr/>
        </p:nvSpPr>
        <p:spPr>
          <a:xfrm>
            <a:off x="179512" y="188640"/>
            <a:ext cx="5342404" cy="6408711"/>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800" dirty="0" smtClean="0">
                <a:solidFill>
                  <a:schemeClr val="tx2">
                    <a:lumMod val="75000"/>
                  </a:schemeClr>
                </a:solidFill>
              </a:rPr>
              <a:t>- альманах педагога</a:t>
            </a:r>
            <a:endParaRPr lang="ru-RU" sz="2800" dirty="0">
              <a:solidFill>
                <a:schemeClr val="tx2">
                  <a:lumMod val="75000"/>
                </a:schemeClr>
              </a:solidFill>
            </a:endParaRPr>
          </a:p>
          <a:p>
            <a:r>
              <a:rPr lang="ru-RU" sz="2800" dirty="0">
                <a:solidFill>
                  <a:schemeClr val="tx2">
                    <a:lumMod val="75000"/>
                  </a:schemeClr>
                </a:solidFill>
              </a:rPr>
              <a:t>- всероссийское издание «</a:t>
            </a:r>
            <a:r>
              <a:rPr lang="ru-RU" sz="2800" dirty="0" err="1">
                <a:solidFill>
                  <a:schemeClr val="tx2">
                    <a:lumMod val="75000"/>
                  </a:schemeClr>
                </a:solidFill>
              </a:rPr>
              <a:t>Педразвитие</a:t>
            </a:r>
            <a:r>
              <a:rPr lang="ru-RU" sz="2800" dirty="0" smtClean="0">
                <a:solidFill>
                  <a:schemeClr val="tx2">
                    <a:lumMod val="75000"/>
                  </a:schemeClr>
                </a:solidFill>
              </a:rPr>
              <a:t>»</a:t>
            </a:r>
            <a:endParaRPr lang="ru-RU" sz="2800" dirty="0">
              <a:solidFill>
                <a:schemeClr val="tx2">
                  <a:lumMod val="75000"/>
                </a:schemeClr>
              </a:solidFill>
            </a:endParaRPr>
          </a:p>
          <a:p>
            <a:r>
              <a:rPr lang="ru-RU" sz="2800" dirty="0">
                <a:solidFill>
                  <a:schemeClr val="tx2">
                    <a:lumMod val="75000"/>
                  </a:schemeClr>
                </a:solidFill>
              </a:rPr>
              <a:t>- </a:t>
            </a:r>
            <a:r>
              <a:rPr lang="ru-RU" sz="2800" dirty="0" smtClean="0">
                <a:solidFill>
                  <a:schemeClr val="tx2">
                    <a:lumMod val="75000"/>
                  </a:schemeClr>
                </a:solidFill>
              </a:rPr>
              <a:t>НС-портал</a:t>
            </a:r>
            <a:endParaRPr lang="ru-RU" sz="2800" dirty="0">
              <a:solidFill>
                <a:schemeClr val="tx2">
                  <a:lumMod val="75000"/>
                </a:schemeClr>
              </a:solidFill>
            </a:endParaRPr>
          </a:p>
          <a:p>
            <a:r>
              <a:rPr lang="ru-RU" sz="2800" dirty="0">
                <a:solidFill>
                  <a:schemeClr val="tx2">
                    <a:lumMod val="75000"/>
                  </a:schemeClr>
                </a:solidFill>
              </a:rPr>
              <a:t>- портал «Продлёнка</a:t>
            </a:r>
            <a:r>
              <a:rPr lang="ru-RU" sz="2800" dirty="0" smtClean="0">
                <a:solidFill>
                  <a:schemeClr val="tx2">
                    <a:lumMod val="75000"/>
                  </a:schemeClr>
                </a:solidFill>
              </a:rPr>
              <a:t>»</a:t>
            </a:r>
            <a:endParaRPr lang="ru-RU" sz="2800" dirty="0">
              <a:solidFill>
                <a:schemeClr val="tx2">
                  <a:lumMod val="75000"/>
                </a:schemeClr>
              </a:solidFill>
            </a:endParaRPr>
          </a:p>
          <a:p>
            <a:r>
              <a:rPr lang="ru-RU" sz="2800" dirty="0">
                <a:solidFill>
                  <a:schemeClr val="tx2">
                    <a:lumMod val="75000"/>
                  </a:schemeClr>
                </a:solidFill>
              </a:rPr>
              <a:t>- портал «</a:t>
            </a:r>
            <a:r>
              <a:rPr lang="ru-RU" sz="2800" dirty="0" err="1">
                <a:solidFill>
                  <a:schemeClr val="tx2">
                    <a:lumMod val="75000"/>
                  </a:schemeClr>
                </a:solidFill>
              </a:rPr>
              <a:t>Учмет</a:t>
            </a:r>
            <a:r>
              <a:rPr lang="ru-RU" sz="2800" dirty="0" smtClean="0">
                <a:solidFill>
                  <a:schemeClr val="tx2">
                    <a:lumMod val="75000"/>
                  </a:schemeClr>
                </a:solidFill>
              </a:rPr>
              <a:t>»</a:t>
            </a:r>
            <a:endParaRPr lang="ru-RU" sz="2800" dirty="0">
              <a:solidFill>
                <a:schemeClr val="tx2">
                  <a:lumMod val="75000"/>
                </a:schemeClr>
              </a:solidFill>
            </a:endParaRPr>
          </a:p>
          <a:p>
            <a:r>
              <a:rPr lang="ru-RU" sz="2800" dirty="0">
                <a:solidFill>
                  <a:schemeClr val="tx2">
                    <a:lumMod val="75000"/>
                  </a:schemeClr>
                </a:solidFill>
              </a:rPr>
              <a:t>- живой журнал </a:t>
            </a:r>
            <a:r>
              <a:rPr lang="ru-RU" sz="2800" dirty="0" smtClean="0">
                <a:solidFill>
                  <a:schemeClr val="tx2">
                    <a:lumMod val="75000"/>
                  </a:schemeClr>
                </a:solidFill>
              </a:rPr>
              <a:t>Методичка</a:t>
            </a:r>
            <a:endParaRPr lang="ru-RU" sz="2800" dirty="0">
              <a:solidFill>
                <a:schemeClr val="tx2">
                  <a:lumMod val="75000"/>
                </a:schemeClr>
              </a:solidFill>
            </a:endParaRPr>
          </a:p>
          <a:p>
            <a:r>
              <a:rPr lang="ru-RU" sz="2800" dirty="0">
                <a:solidFill>
                  <a:schemeClr val="tx2">
                    <a:lumMod val="75000"/>
                  </a:schemeClr>
                </a:solidFill>
              </a:rPr>
              <a:t>- </a:t>
            </a:r>
            <a:r>
              <a:rPr lang="en-US" sz="2800" dirty="0" err="1">
                <a:solidFill>
                  <a:schemeClr val="tx2">
                    <a:lumMod val="75000"/>
                  </a:schemeClr>
                </a:solidFill>
              </a:rPr>
              <a:t>videouroki</a:t>
            </a:r>
            <a:r>
              <a:rPr lang="ru-RU" sz="2800" dirty="0">
                <a:solidFill>
                  <a:schemeClr val="tx2">
                    <a:lumMod val="75000"/>
                  </a:schemeClr>
                </a:solidFill>
              </a:rPr>
              <a:t>.</a:t>
            </a:r>
            <a:r>
              <a:rPr lang="en-US" sz="2800" dirty="0" smtClean="0">
                <a:solidFill>
                  <a:schemeClr val="tx2">
                    <a:lumMod val="75000"/>
                  </a:schemeClr>
                </a:solidFill>
              </a:rPr>
              <a:t>net</a:t>
            </a:r>
            <a:endParaRPr lang="ru-RU" sz="2800" dirty="0">
              <a:solidFill>
                <a:schemeClr val="tx2">
                  <a:lumMod val="75000"/>
                </a:schemeClr>
              </a:solidFill>
            </a:endParaRPr>
          </a:p>
          <a:p>
            <a:r>
              <a:rPr lang="en-US" sz="2800" dirty="0">
                <a:solidFill>
                  <a:schemeClr val="tx2">
                    <a:lumMod val="75000"/>
                  </a:schemeClr>
                </a:solidFill>
              </a:rPr>
              <a:t>- </a:t>
            </a:r>
            <a:r>
              <a:rPr lang="en-US" sz="2800" dirty="0" err="1">
                <a:solidFill>
                  <a:schemeClr val="tx2">
                    <a:lumMod val="75000"/>
                  </a:schemeClr>
                </a:solidFill>
              </a:rPr>
              <a:t>kopilkaurokov</a:t>
            </a:r>
            <a:r>
              <a:rPr lang="en-US" sz="2800" dirty="0">
                <a:solidFill>
                  <a:schemeClr val="tx2">
                    <a:lumMod val="75000"/>
                  </a:schemeClr>
                </a:solidFill>
              </a:rPr>
              <a:t>. </a:t>
            </a:r>
            <a:r>
              <a:rPr lang="en-US" sz="2800" dirty="0" err="1" smtClean="0">
                <a:solidFill>
                  <a:schemeClr val="tx2">
                    <a:lumMod val="75000"/>
                  </a:schemeClr>
                </a:solidFill>
              </a:rPr>
              <a:t>ru</a:t>
            </a:r>
            <a:endParaRPr lang="ru-RU" sz="2800" dirty="0">
              <a:solidFill>
                <a:schemeClr val="tx2">
                  <a:lumMod val="75000"/>
                </a:schemeClr>
              </a:solidFill>
            </a:endParaRPr>
          </a:p>
          <a:p>
            <a:r>
              <a:rPr lang="en-US" sz="2800" dirty="0">
                <a:solidFill>
                  <a:schemeClr val="tx2">
                    <a:lumMod val="75000"/>
                  </a:schemeClr>
                </a:solidFill>
              </a:rPr>
              <a:t>- </a:t>
            </a:r>
            <a:r>
              <a:rPr lang="en-US" sz="2800" dirty="0" err="1">
                <a:solidFill>
                  <a:schemeClr val="tx2">
                    <a:lumMod val="75000"/>
                  </a:schemeClr>
                </a:solidFill>
              </a:rPr>
              <a:t>infourok</a:t>
            </a:r>
            <a:r>
              <a:rPr lang="en-US" sz="2800" dirty="0">
                <a:solidFill>
                  <a:schemeClr val="tx2">
                    <a:lumMod val="75000"/>
                  </a:schemeClr>
                </a:solidFill>
              </a:rPr>
              <a:t>. </a:t>
            </a:r>
            <a:r>
              <a:rPr lang="en-US" sz="2800" dirty="0" err="1">
                <a:solidFill>
                  <a:schemeClr val="tx2">
                    <a:lumMod val="75000"/>
                  </a:schemeClr>
                </a:solidFill>
              </a:rPr>
              <a:t>ru</a:t>
            </a:r>
            <a:endParaRPr lang="ru-RU" sz="2800" dirty="0">
              <a:solidFill>
                <a:schemeClr val="tx2">
                  <a:lumMod val="75000"/>
                </a:schemeClr>
              </a:solidFill>
            </a:endParaRPr>
          </a:p>
          <a:p>
            <a:r>
              <a:rPr lang="en-US" sz="2800" dirty="0">
                <a:solidFill>
                  <a:schemeClr val="tx2">
                    <a:lumMod val="75000"/>
                  </a:schemeClr>
                </a:solidFill>
              </a:rPr>
              <a:t>- NUMI.ru</a:t>
            </a:r>
            <a:endParaRPr lang="ru-RU" sz="2800" dirty="0">
              <a:solidFill>
                <a:schemeClr val="tx2">
                  <a:lumMod val="75000"/>
                </a:schemeClr>
              </a:solidFill>
            </a:endParaRPr>
          </a:p>
          <a:p>
            <a:r>
              <a:rPr lang="ru-RU" sz="2800" dirty="0">
                <a:solidFill>
                  <a:schemeClr val="tx2">
                    <a:lumMod val="75000"/>
                  </a:schemeClr>
                </a:solidFill>
              </a:rPr>
              <a:t>- </a:t>
            </a:r>
            <a:r>
              <a:rPr lang="ru-RU" sz="2800" dirty="0" err="1">
                <a:solidFill>
                  <a:schemeClr val="tx2">
                    <a:lumMod val="75000"/>
                  </a:schemeClr>
                </a:solidFill>
              </a:rPr>
              <a:t>прошколу</a:t>
            </a:r>
            <a:r>
              <a:rPr lang="ru-RU" sz="2800" dirty="0">
                <a:solidFill>
                  <a:schemeClr val="tx2">
                    <a:lumMod val="75000"/>
                  </a:schemeClr>
                </a:solidFill>
              </a:rPr>
              <a:t>.</a:t>
            </a:r>
            <a:r>
              <a:rPr lang="en-US" sz="2800" dirty="0" err="1">
                <a:solidFill>
                  <a:schemeClr val="tx2">
                    <a:lumMod val="75000"/>
                  </a:schemeClr>
                </a:solidFill>
              </a:rPr>
              <a:t>ru</a:t>
            </a:r>
            <a:r>
              <a:rPr lang="ru-RU" sz="2800" dirty="0">
                <a:solidFill>
                  <a:schemeClr val="tx2">
                    <a:lumMod val="75000"/>
                  </a:schemeClr>
                </a:solidFill>
              </a:rPr>
              <a:t> </a:t>
            </a:r>
          </a:p>
          <a:p>
            <a:r>
              <a:rPr lang="ru-RU" sz="2800" dirty="0">
                <a:solidFill>
                  <a:schemeClr val="tx2">
                    <a:lumMod val="75000"/>
                  </a:schemeClr>
                </a:solidFill>
              </a:rPr>
              <a:t>- </a:t>
            </a:r>
            <a:r>
              <a:rPr lang="ru-RU" sz="2800" dirty="0" smtClean="0">
                <a:solidFill>
                  <a:schemeClr val="tx2">
                    <a:lumMod val="75000"/>
                  </a:schemeClr>
                </a:solidFill>
              </a:rPr>
              <a:t>методисты</a:t>
            </a:r>
            <a:endParaRPr lang="ru-RU" sz="2800" dirty="0">
              <a:solidFill>
                <a:schemeClr val="tx2">
                  <a:lumMod val="75000"/>
                </a:schemeClr>
              </a:solidFill>
            </a:endParaRPr>
          </a:p>
          <a:p>
            <a:r>
              <a:rPr lang="ru-RU" sz="2800" dirty="0">
                <a:solidFill>
                  <a:schemeClr val="tx2">
                    <a:lumMod val="75000"/>
                  </a:schemeClr>
                </a:solidFill>
              </a:rPr>
              <a:t>- новая школа</a:t>
            </a:r>
            <a:endParaRPr lang="ru-RU" sz="2800" b="1" i="1" dirty="0">
              <a:solidFill>
                <a:schemeClr val="tx2">
                  <a:lumMod val="75000"/>
                </a:schemeClr>
              </a:solidFill>
              <a:cs typeface="Aharoni" panose="02010803020104030203" pitchFamily="2" charset="-79"/>
            </a:endParaRPr>
          </a:p>
        </p:txBody>
      </p:sp>
    </p:spTree>
    <p:extLst>
      <p:ext uri="{BB962C8B-B14F-4D97-AF65-F5344CB8AC3E}">
        <p14:creationId xmlns:p14="http://schemas.microsoft.com/office/powerpoint/2010/main" val="7936991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Соломеины\Downloads\Kriticheskoe-myshleni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87065"/>
            <a:ext cx="9144000" cy="594928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57200" y="0"/>
            <a:ext cx="8229600" cy="1143000"/>
          </a:xfrm>
        </p:spPr>
        <p:txBody>
          <a:bodyPr>
            <a:normAutofit/>
          </a:bodyPr>
          <a:lstStyle/>
          <a:p>
            <a:r>
              <a:rPr lang="ru-RU" sz="3600" b="1" i="1" dirty="0" smtClean="0">
                <a:latin typeface="+mn-lt"/>
              </a:rPr>
              <a:t>Технология критического мышления</a:t>
            </a:r>
            <a:endParaRPr lang="ru-RU" sz="3600" b="1" i="1" dirty="0">
              <a:latin typeface="+mn-lt"/>
            </a:endParaRPr>
          </a:p>
        </p:txBody>
      </p:sp>
    </p:spTree>
    <p:extLst>
      <p:ext uri="{BB962C8B-B14F-4D97-AF65-F5344CB8AC3E}">
        <p14:creationId xmlns:p14="http://schemas.microsoft.com/office/powerpoint/2010/main" val="37691844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098" name="Picture 2" descr="C:\Users\Соломеины\Downloads\img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16" y="12091"/>
            <a:ext cx="9131083" cy="6848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38255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5122" name="Picture 2" descr="C:\Users\Соломеины\Downloads\img3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14491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Прямоугольник 5"/>
          <p:cNvSpPr/>
          <p:nvPr/>
        </p:nvSpPr>
        <p:spPr>
          <a:xfrm>
            <a:off x="179512" y="188640"/>
            <a:ext cx="5342404" cy="6408711"/>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chemeClr val="tx2">
                    <a:lumMod val="75000"/>
                  </a:schemeClr>
                </a:solidFill>
              </a:rPr>
              <a:t>ПСЕВДОТЕКСТ</a:t>
            </a:r>
          </a:p>
          <a:p>
            <a:endParaRPr lang="ru-RU" sz="2800" dirty="0" smtClean="0">
              <a:solidFill>
                <a:schemeClr val="tx2">
                  <a:lumMod val="75000"/>
                </a:schemeClr>
              </a:solidFill>
            </a:endParaRPr>
          </a:p>
          <a:p>
            <a:r>
              <a:rPr lang="ru-RU" sz="2800" dirty="0" smtClean="0">
                <a:solidFill>
                  <a:schemeClr val="tx2">
                    <a:lumMod val="75000"/>
                  </a:schemeClr>
                </a:solidFill>
              </a:rPr>
              <a:t>а</a:t>
            </a:r>
            <a:r>
              <a:rPr lang="ru-RU" sz="2800" dirty="0">
                <a:solidFill>
                  <a:schemeClr val="tx2">
                    <a:lumMod val="75000"/>
                  </a:schemeClr>
                </a:solidFill>
              </a:rPr>
              <a:t>) из документа, посвященного вопросу образования СССР, вычленить позиции  </a:t>
            </a:r>
            <a:r>
              <a:rPr lang="ru-RU" sz="2800" dirty="0" err="1">
                <a:solidFill>
                  <a:schemeClr val="tx2">
                    <a:lumMod val="75000"/>
                  </a:schemeClr>
                </a:solidFill>
              </a:rPr>
              <a:t>В.И.Ленина</a:t>
            </a:r>
            <a:r>
              <a:rPr lang="ru-RU" sz="2800" dirty="0">
                <a:solidFill>
                  <a:schemeClr val="tx2">
                    <a:lumMod val="75000"/>
                  </a:schemeClr>
                </a:solidFill>
              </a:rPr>
              <a:t>  и </a:t>
            </a:r>
            <a:r>
              <a:rPr lang="ru-RU" sz="2800" dirty="0" err="1">
                <a:solidFill>
                  <a:schemeClr val="tx2">
                    <a:lumMod val="75000"/>
                  </a:schemeClr>
                </a:solidFill>
              </a:rPr>
              <a:t>И.В.Сталина</a:t>
            </a:r>
            <a:r>
              <a:rPr lang="ru-RU" sz="2800" dirty="0">
                <a:solidFill>
                  <a:schemeClr val="tx2">
                    <a:lumMod val="75000"/>
                  </a:schemeClr>
                </a:solidFill>
              </a:rPr>
              <a:t>  (при этом  авторство изначально можно не обозначать); </a:t>
            </a:r>
            <a:endParaRPr lang="ru-RU" sz="2800" dirty="0" smtClean="0">
              <a:solidFill>
                <a:schemeClr val="tx2">
                  <a:lumMod val="75000"/>
                </a:schemeClr>
              </a:solidFill>
            </a:endParaRPr>
          </a:p>
          <a:p>
            <a:r>
              <a:rPr lang="ru-RU" sz="2800" dirty="0" smtClean="0">
                <a:solidFill>
                  <a:schemeClr val="tx2">
                    <a:lumMod val="75000"/>
                  </a:schemeClr>
                </a:solidFill>
              </a:rPr>
              <a:t>б</a:t>
            </a:r>
            <a:r>
              <a:rPr lang="ru-RU" sz="2800" dirty="0">
                <a:solidFill>
                  <a:schemeClr val="tx2">
                    <a:lumMod val="75000"/>
                  </a:schemeClr>
                </a:solidFill>
              </a:rPr>
              <a:t>) разделить  точки  зрения </a:t>
            </a:r>
            <a:r>
              <a:rPr lang="ru-RU" sz="2800" dirty="0" err="1">
                <a:solidFill>
                  <a:schemeClr val="tx2">
                    <a:lumMod val="75000"/>
                  </a:schemeClr>
                </a:solidFill>
              </a:rPr>
              <a:t>Н.И.Бухарина</a:t>
            </a:r>
            <a:r>
              <a:rPr lang="ru-RU" sz="2800" dirty="0">
                <a:solidFill>
                  <a:schemeClr val="tx2">
                    <a:lumMod val="75000"/>
                  </a:schemeClr>
                </a:solidFill>
              </a:rPr>
              <a:t>  и </a:t>
            </a:r>
            <a:r>
              <a:rPr lang="ru-RU" sz="2800" dirty="0" err="1">
                <a:solidFill>
                  <a:schemeClr val="tx2">
                    <a:lumMod val="75000"/>
                  </a:schemeClr>
                </a:solidFill>
              </a:rPr>
              <a:t>И.В.Сталина</a:t>
            </a:r>
            <a:r>
              <a:rPr lang="ru-RU" sz="2800" dirty="0">
                <a:solidFill>
                  <a:schemeClr val="tx2">
                    <a:lumMod val="75000"/>
                  </a:schemeClr>
                </a:solidFill>
              </a:rPr>
              <a:t>  по крестьянскому вопросу. </a:t>
            </a:r>
            <a:endParaRPr lang="ru-RU" sz="2800" b="1" i="1" dirty="0">
              <a:solidFill>
                <a:schemeClr val="tx2">
                  <a:lumMod val="75000"/>
                </a:schemeClr>
              </a:solidFill>
              <a:cs typeface="Aharoni" panose="02010803020104030203" pitchFamily="2" charset="-79"/>
            </a:endParaRPr>
          </a:p>
        </p:txBody>
      </p:sp>
    </p:spTree>
    <p:extLst>
      <p:ext uri="{BB962C8B-B14F-4D97-AF65-F5344CB8AC3E}">
        <p14:creationId xmlns:p14="http://schemas.microsoft.com/office/powerpoint/2010/main" val="295863159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TotalTime>
  <Words>462</Words>
  <Application>Microsoft Office PowerPoint</Application>
  <PresentationFormat>Экран (4:3)</PresentationFormat>
  <Paragraphs>55</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Технология критического мышления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Соломеины</dc:creator>
  <cp:lastModifiedBy>Соломеины</cp:lastModifiedBy>
  <cp:revision>16</cp:revision>
  <dcterms:created xsi:type="dcterms:W3CDTF">2017-11-02T14:26:29Z</dcterms:created>
  <dcterms:modified xsi:type="dcterms:W3CDTF">2017-11-02T15:16:56Z</dcterms:modified>
</cp:coreProperties>
</file>