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6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8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3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2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37D2-C8CC-4B84-88DC-31E86DF9661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94B80-4819-4325-A60A-D94D163A2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8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Физиология репродуктивной системы мужчины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13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418289" y="627064"/>
            <a:ext cx="9749649" cy="597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Сифилис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ru-RU" altLang="ru-RU" sz="25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Возбудитель  - бактерия </a:t>
            </a:r>
            <a:r>
              <a:rPr lang="en-US" altLang="ru-RU" sz="2500" dirty="0">
                <a:latin typeface="Times New Roman" panose="02020603050405020304" pitchFamily="18" charset="0"/>
              </a:rPr>
              <a:t>Treponema pallidum </a:t>
            </a:r>
            <a:endParaRPr lang="ru-RU" altLang="ru-RU" sz="25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Признаки: различны – язвочки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(твердый шанкр) на месте проникновения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 возбудителя, кожная сыпь, поражение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внутренних органов (головной мозг, печень,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 позвоночник)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Локализация (место поражения): первоначально – половые органы, позже – внутренние органы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Пути проникновения: во время полового акта; от инфицированной матери новорожденному (вызывает уродства).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Лечение: легко лечится и излечивается (!)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Является ли сифилис серьёзным заболеванием?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500" dirty="0">
                <a:latin typeface="Times New Roman" panose="02020603050405020304" pitchFamily="18" charset="0"/>
              </a:rPr>
              <a:t>на поздних стадиях вызывает поражение внутренних органов (головной мозг, печень, позвоночник)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ru-RU" altLang="ru-RU" sz="25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3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591" y="260350"/>
            <a:ext cx="9053209" cy="63373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Гонорея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914400" y="765176"/>
            <a:ext cx="950277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Возбудитель  - бактерия </a:t>
            </a:r>
            <a:r>
              <a:rPr lang="en-US" altLang="ru-RU" sz="2800" dirty="0">
                <a:latin typeface="Times New Roman" panose="02020603050405020304" pitchFamily="18" charset="0"/>
              </a:rPr>
              <a:t>Neisseria </a:t>
            </a:r>
            <a:r>
              <a:rPr lang="en-US" altLang="ru-RU" sz="2800" dirty="0" err="1">
                <a:latin typeface="Times New Roman" panose="02020603050405020304" pitchFamily="18" charset="0"/>
              </a:rPr>
              <a:t>gonorreae</a:t>
            </a:r>
            <a:r>
              <a:rPr lang="en-US" altLang="ru-RU" sz="2800" dirty="0">
                <a:latin typeface="Times New Roman" panose="02020603050405020304" pitchFamily="18" charset="0"/>
              </a:rPr>
              <a:t> </a:t>
            </a: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Признаки: </a:t>
            </a:r>
            <a:r>
              <a:rPr lang="ru-RU" altLang="ru-RU" sz="2800" u="sng" dirty="0">
                <a:latin typeface="Times New Roman" panose="02020603050405020304" pitchFamily="18" charset="0"/>
              </a:rPr>
              <a:t>обильные выделения из половых путей</a:t>
            </a:r>
            <a:r>
              <a:rPr lang="ru-RU" altLang="ru-RU" sz="2800" dirty="0">
                <a:latin typeface="Times New Roman" panose="02020603050405020304" pitchFamily="18" charset="0"/>
              </a:rPr>
              <a:t>, зуд и жжение во время мочеиспускания, боли внизу живота, повышение температуры на 3-7 день после заражения  </a:t>
            </a:r>
            <a:endParaRPr lang="ru-RU" altLang="ru-RU" sz="28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Локализация (место поражения): половые 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органы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Пути проникновения: во время полового акта; от инфицированной матери новорожденному  </a:t>
            </a:r>
            <a:endParaRPr lang="ru-RU" altLang="ru-RU" sz="28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Лечение: легко лечится и излечивается (!)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Является ли гонорея серьёзным заболеванием?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при отсутствии лечения вызывает воспаление тазовых органов , бесплодие</a:t>
            </a:r>
          </a:p>
        </p:txBody>
      </p:sp>
    </p:spTree>
    <p:extLst>
      <p:ext uri="{BB962C8B-B14F-4D97-AF65-F5344CB8AC3E}">
        <p14:creationId xmlns:p14="http://schemas.microsoft.com/office/powerpoint/2010/main" val="32188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026" y="404814"/>
            <a:ext cx="9568774" cy="54625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000" b="1" dirty="0">
                <a:latin typeface="Times New Roman" panose="02020603050405020304" pitchFamily="18" charset="0"/>
              </a:rPr>
              <a:t>ВИЧ/СПИД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30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0"/>
          <p:cNvSpPr>
            <a:spLocks noChangeArrowheads="1"/>
          </p:cNvSpPr>
          <p:nvPr/>
        </p:nvSpPr>
        <p:spPr bwMode="auto">
          <a:xfrm>
            <a:off x="1919288" y="981076"/>
            <a:ext cx="7993062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Возбудитель - вирус иммунодефицита человека</a:t>
            </a:r>
            <a:r>
              <a:rPr lang="ru-RU" altLang="ru-RU" sz="1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latin typeface="Times New Roman" panose="02020603050405020304" pitchFamily="18" charset="0"/>
              </a:rPr>
              <a:t>Заражение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Медицинские инструменты, при половых контактах, внутриутробно.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 err="1">
                <a:latin typeface="Times New Roman" panose="02020603050405020304" pitchFamily="18" charset="0"/>
              </a:rPr>
              <a:t>Симтомы</a:t>
            </a:r>
            <a:r>
              <a:rPr lang="ru-RU" altLang="ru-RU" sz="28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Проявляются через несколько месяцев или лет после заражения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Быстрая утомляемость, слабость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Ночная потливость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Увеличение лимфоузлов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Повышение </a:t>
            </a:r>
            <a:r>
              <a:rPr lang="en-US" altLang="ru-RU" sz="2400" dirty="0">
                <a:latin typeface="Times New Roman" panose="02020603050405020304" pitchFamily="18" charset="0"/>
              </a:rPr>
              <a:t>t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Внезапная быстрая потеря веса, поносы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Упорный кашель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1295400"/>
          </a:xfrm>
          <a:prstGeom prst="rect">
            <a:avLst/>
          </a:prstGeom>
          <a:solidFill>
            <a:srgbClr val="3333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6096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 i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Определения</a:t>
            </a:r>
            <a:endParaRPr lang="en-US" altLang="ru-RU" sz="4000" i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38400" y="1828801"/>
            <a:ext cx="800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3000">
              <a:latin typeface="Gill Sans MT" pitchFamily="34" charset="0"/>
              <a:cs typeface="Arial" panose="020B0604020202020204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0" y="1281113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629400" y="2209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981200" y="1752601"/>
            <a:ext cx="36576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>
                <a:latin typeface="Verdana" panose="020B0604030504040204" pitchFamily="34" charset="0"/>
                <a:cs typeface="Arial" panose="020B0604020202020204" pitchFamily="34" charset="0"/>
              </a:rPr>
              <a:t>ВИЧ:</a:t>
            </a:r>
            <a:endParaRPr lang="en-US" altLang="ru-RU" sz="10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2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ru-RU" sz="900">
                <a:solidFill>
                  <a:srgbClr val="00009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  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400">
                <a:latin typeface="Arial Narrow" panose="020B0606020202030204" pitchFamily="34" charset="0"/>
                <a:cs typeface="Arial" panose="020B0604020202020204" pitchFamily="34" charset="0"/>
              </a:rPr>
              <a:t>ирус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36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altLang="ru-RU" sz="2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ммунодефицита</a:t>
            </a:r>
            <a:endParaRPr lang="en-US" altLang="ru-RU" sz="240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endParaRPr lang="ru-RU" altLang="ru-RU" sz="100">
              <a:solidFill>
                <a:schemeClr val="tx2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</a:t>
            </a:r>
            <a:r>
              <a:rPr lang="ru-RU" altLang="ru-RU" sz="2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еловека</a:t>
            </a:r>
            <a:endParaRPr lang="en-US" altLang="ru-RU" sz="2400" u="sng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400800" y="1676401"/>
            <a:ext cx="3657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i="0">
                <a:latin typeface="Verdana" panose="020B0604030504040204" pitchFamily="34" charset="0"/>
                <a:cs typeface="Arial" panose="020B0604020202020204" pitchFamily="34" charset="0"/>
              </a:rPr>
              <a:t>СПИД: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</a:t>
            </a:r>
            <a:r>
              <a:rPr lang="ru-RU" altLang="ru-RU" sz="2400" i="0">
                <a:solidFill>
                  <a:schemeClr val="tx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индром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</a:t>
            </a: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риобретенного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ммуно-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Д</a:t>
            </a:r>
            <a:r>
              <a:rPr lang="ru-RU" altLang="ru-RU" sz="2400" i="0">
                <a:solidFill>
                  <a:schemeClr val="tx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ефицита</a:t>
            </a:r>
            <a:endParaRPr lang="en-US" altLang="ru-RU" sz="2400" i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62200" y="5638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863975" y="5949950"/>
            <a:ext cx="4343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i="0">
                <a:latin typeface="Arial Narrow" panose="020B0606020202030204" pitchFamily="34" charset="0"/>
                <a:cs typeface="Arial" panose="020B0604020202020204" pitchFamily="34" charset="0"/>
              </a:rPr>
              <a:t>В среднем 8-10 лет*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400" i="0"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ru-RU" altLang="ru-RU" sz="1200" i="0">
                <a:latin typeface="Verdana" panose="020B0604030504040204" pitchFamily="34" charset="0"/>
                <a:cs typeface="Arial" panose="020B0604020202020204" pitchFamily="34" charset="0"/>
              </a:rPr>
              <a:t>при отсутствии специального лечения</a:t>
            </a:r>
            <a:endParaRPr lang="en-US" altLang="ru-RU" sz="1200" i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2133600" y="5943600"/>
            <a:ext cx="7772400" cy="0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279650" y="5084764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0">
                <a:latin typeface="Arial Unicode MS" panose="020B0604020202020204" pitchFamily="34" charset="-128"/>
                <a:cs typeface="Arial" panose="020B0604020202020204" pitchFamily="34" charset="0"/>
              </a:rPr>
              <a:t>ВИЧ-инфицирование</a:t>
            </a:r>
            <a:endParaRPr lang="en-US" altLang="ru-RU" sz="2400" i="0"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705600" y="5105401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0">
                <a:latin typeface="Arial Unicode MS" panose="020B0604020202020204" pitchFamily="34" charset="-128"/>
                <a:cs typeface="Arial" panose="020B0604020202020204" pitchFamily="34" charset="0"/>
              </a:rPr>
              <a:t>Заболевание СПИД</a:t>
            </a:r>
            <a:endParaRPr lang="en-US" altLang="ru-RU" sz="2400" i="0"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6576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657600" y="5943600"/>
            <a:ext cx="6248400" cy="0"/>
          </a:xfrm>
          <a:prstGeom prst="line">
            <a:avLst/>
          </a:prstGeom>
          <a:noFill/>
          <a:ln w="1016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8001000" y="5943600"/>
            <a:ext cx="1905000" cy="0"/>
          </a:xfrm>
          <a:prstGeom prst="line">
            <a:avLst/>
          </a:prstGeom>
          <a:noFill/>
          <a:ln w="101600">
            <a:solidFill>
              <a:srgbClr val="F60A2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 flipH="1">
            <a:off x="3657600" y="6019800"/>
            <a:ext cx="609600" cy="304800"/>
          </a:xfrm>
          <a:prstGeom prst="leftArrowCallout">
            <a:avLst>
              <a:gd name="adj1" fmla="val 0"/>
              <a:gd name="adj2" fmla="val 25347"/>
              <a:gd name="adj3" fmla="val 81370"/>
              <a:gd name="adj4" fmla="val 0"/>
            </a:avLst>
          </a:prstGeom>
          <a:solidFill>
            <a:srgbClr val="FFFFFF"/>
          </a:solidFill>
          <a:ln w="38100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 b="0" i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7391400" y="6019800"/>
            <a:ext cx="609600" cy="304800"/>
          </a:xfrm>
          <a:prstGeom prst="leftArrowCallout">
            <a:avLst>
              <a:gd name="adj1" fmla="val 0"/>
              <a:gd name="adj2" fmla="val 25347"/>
              <a:gd name="adj3" fmla="val 81370"/>
              <a:gd name="adj4" fmla="val 0"/>
            </a:avLst>
          </a:prstGeom>
          <a:solidFill>
            <a:srgbClr val="FFFFFF"/>
          </a:solidFill>
          <a:ln w="38100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8000"/>
          </a:solidFill>
          <a:ln w="317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66"/>
          </a:solidFill>
          <a:ln w="317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60A26"/>
          </a:solidFill>
          <a:ln w="3175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7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625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125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utoUpdateAnimBg="0"/>
      <p:bldP spid="39945" grpId="0" autoUpdateAnimBg="0"/>
      <p:bldP spid="39947" grpId="0" autoUpdateAnimBg="0"/>
      <p:bldP spid="39948" grpId="0" animBg="1"/>
      <p:bldP spid="39949" grpId="0" animBg="1"/>
      <p:bldP spid="39950" grpId="0" autoUpdateAnimBg="0"/>
      <p:bldP spid="39951" grpId="0" autoUpdateAnimBg="0"/>
      <p:bldP spid="39952" grpId="0" animBg="1"/>
      <p:bldP spid="39953" grpId="0" animBg="1"/>
      <p:bldP spid="39954" grpId="0" animBg="1"/>
      <p:bldP spid="39955" grpId="0" animBg="1" autoUpdateAnimBg="0"/>
      <p:bldP spid="39956" grpId="0" animBg="1"/>
      <p:bldP spid="39957" grpId="0" animBg="1"/>
      <p:bldP spid="39958" grpId="0" animBg="1"/>
      <p:bldP spid="399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1295400"/>
          </a:xfrm>
          <a:prstGeom prst="rect">
            <a:avLst/>
          </a:prstGeom>
          <a:solidFill>
            <a:srgbClr val="3333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6096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 i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Определения</a:t>
            </a:r>
            <a:endParaRPr lang="en-US" altLang="ru-RU" sz="4000" i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38400" y="1828801"/>
            <a:ext cx="800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3000">
              <a:latin typeface="Gill Sans MT" pitchFamily="34" charset="0"/>
              <a:cs typeface="Arial" panose="020B0604020202020204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0" y="1281113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629400" y="2209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981200" y="1752601"/>
            <a:ext cx="36576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>
                <a:latin typeface="Verdana" panose="020B0604030504040204" pitchFamily="34" charset="0"/>
                <a:cs typeface="Arial" panose="020B0604020202020204" pitchFamily="34" charset="0"/>
              </a:rPr>
              <a:t>ВИЧ:</a:t>
            </a:r>
            <a:endParaRPr lang="en-US" altLang="ru-RU" sz="10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2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ru-RU" sz="900">
                <a:solidFill>
                  <a:srgbClr val="00009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  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400">
                <a:latin typeface="Arial Narrow" panose="020B0606020202030204" pitchFamily="34" charset="0"/>
                <a:cs typeface="Arial" panose="020B0604020202020204" pitchFamily="34" charset="0"/>
              </a:rPr>
              <a:t>ирус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36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altLang="ru-RU" sz="2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ммунодефицита</a:t>
            </a:r>
            <a:endParaRPr lang="en-US" altLang="ru-RU" sz="240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endParaRPr lang="ru-RU" altLang="ru-RU" sz="100">
              <a:solidFill>
                <a:schemeClr val="tx2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36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</a:t>
            </a:r>
            <a:r>
              <a:rPr lang="ru-RU" altLang="ru-RU" sz="2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еловека</a:t>
            </a:r>
            <a:endParaRPr lang="en-US" altLang="ru-RU" sz="2400" u="sng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400800" y="1676401"/>
            <a:ext cx="3657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i="0">
                <a:latin typeface="Verdana" panose="020B0604030504040204" pitchFamily="34" charset="0"/>
                <a:cs typeface="Arial" panose="020B0604020202020204" pitchFamily="34" charset="0"/>
              </a:rPr>
              <a:t>СПИД: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</a:t>
            </a:r>
            <a:r>
              <a:rPr lang="ru-RU" altLang="ru-RU" sz="2400" i="0">
                <a:solidFill>
                  <a:schemeClr val="tx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индром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</a:t>
            </a: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риобретенного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6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ммуно-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ru-RU" altLang="ru-RU" sz="2400" i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Д</a:t>
            </a:r>
            <a:r>
              <a:rPr lang="ru-RU" altLang="ru-RU" sz="2400" i="0">
                <a:solidFill>
                  <a:schemeClr val="tx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ефицита</a:t>
            </a:r>
            <a:endParaRPr lang="en-US" altLang="ru-RU" sz="2400" i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62200" y="5638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>
              <a:cs typeface="Arial" panose="020B0604020202020204" pitchFamily="34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863975" y="5949950"/>
            <a:ext cx="4343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i="0">
                <a:latin typeface="Arial Narrow" panose="020B0606020202030204" pitchFamily="34" charset="0"/>
                <a:cs typeface="Arial" panose="020B0604020202020204" pitchFamily="34" charset="0"/>
              </a:rPr>
              <a:t>В среднем 8-10 лет*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400" i="0"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ru-RU" altLang="ru-RU" sz="1200" i="0">
                <a:latin typeface="Verdana" panose="020B0604030504040204" pitchFamily="34" charset="0"/>
                <a:cs typeface="Arial" panose="020B0604020202020204" pitchFamily="34" charset="0"/>
              </a:rPr>
              <a:t>при отсутствии специального лечения</a:t>
            </a:r>
            <a:endParaRPr lang="en-US" altLang="ru-RU" sz="1200" i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2133600" y="5943600"/>
            <a:ext cx="7772400" cy="0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279650" y="5084764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0">
                <a:latin typeface="Arial Unicode MS" panose="020B0604020202020204" pitchFamily="34" charset="-128"/>
                <a:cs typeface="Arial" panose="020B0604020202020204" pitchFamily="34" charset="0"/>
              </a:rPr>
              <a:t>ВИЧ-инфицирование</a:t>
            </a:r>
            <a:endParaRPr lang="en-US" altLang="ru-RU" sz="2400" i="0"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705600" y="5105401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0">
                <a:latin typeface="Arial Unicode MS" panose="020B0604020202020204" pitchFamily="34" charset="-128"/>
                <a:cs typeface="Arial" panose="020B0604020202020204" pitchFamily="34" charset="0"/>
              </a:rPr>
              <a:t>Заболевание СПИД</a:t>
            </a:r>
            <a:endParaRPr lang="en-US" altLang="ru-RU" sz="2400" i="0"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6576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657600" y="5943600"/>
            <a:ext cx="6248400" cy="0"/>
          </a:xfrm>
          <a:prstGeom prst="line">
            <a:avLst/>
          </a:prstGeom>
          <a:noFill/>
          <a:ln w="1016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8001000" y="5943600"/>
            <a:ext cx="1905000" cy="0"/>
          </a:xfrm>
          <a:prstGeom prst="line">
            <a:avLst/>
          </a:prstGeom>
          <a:noFill/>
          <a:ln w="101600">
            <a:solidFill>
              <a:srgbClr val="F60A2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 flipH="1">
            <a:off x="3657600" y="6019800"/>
            <a:ext cx="609600" cy="304800"/>
          </a:xfrm>
          <a:prstGeom prst="leftArrowCallout">
            <a:avLst>
              <a:gd name="adj1" fmla="val 0"/>
              <a:gd name="adj2" fmla="val 25347"/>
              <a:gd name="adj3" fmla="val 81370"/>
              <a:gd name="adj4" fmla="val 0"/>
            </a:avLst>
          </a:prstGeom>
          <a:solidFill>
            <a:srgbClr val="FFFFFF"/>
          </a:solidFill>
          <a:ln w="38100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 b="0" i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7391400" y="6019800"/>
            <a:ext cx="609600" cy="304800"/>
          </a:xfrm>
          <a:prstGeom prst="leftArrowCallout">
            <a:avLst>
              <a:gd name="adj1" fmla="val 0"/>
              <a:gd name="adj2" fmla="val 25347"/>
              <a:gd name="adj3" fmla="val 81370"/>
              <a:gd name="adj4" fmla="val 0"/>
            </a:avLst>
          </a:prstGeom>
          <a:solidFill>
            <a:srgbClr val="FFFFFF"/>
          </a:solidFill>
          <a:ln w="38100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8000"/>
          </a:solidFill>
          <a:ln w="317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66"/>
          </a:solidFill>
          <a:ln w="317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9220200" y="5867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60A26"/>
          </a:solidFill>
          <a:ln w="3175">
            <a:solidFill>
              <a:srgbClr val="F60A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67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625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125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utoUpdateAnimBg="0"/>
      <p:bldP spid="39945" grpId="0" autoUpdateAnimBg="0"/>
      <p:bldP spid="39947" grpId="0" autoUpdateAnimBg="0"/>
      <p:bldP spid="39948" grpId="0" animBg="1"/>
      <p:bldP spid="39949" grpId="0" animBg="1"/>
      <p:bldP spid="39950" grpId="0" autoUpdateAnimBg="0"/>
      <p:bldP spid="39951" grpId="0" autoUpdateAnimBg="0"/>
      <p:bldP spid="39952" grpId="0" animBg="1"/>
      <p:bldP spid="39953" grpId="0" animBg="1"/>
      <p:bldP spid="39954" grpId="0" animBg="1"/>
      <p:bldP spid="39955" grpId="0" animBg="1" autoUpdateAnimBg="0"/>
      <p:bldP spid="39956" grpId="0" animBg="1"/>
      <p:bldP spid="39957" grpId="0" animBg="1"/>
      <p:bldP spid="39958" grpId="0" animBg="1"/>
      <p:bldP spid="399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1295400"/>
          </a:xfrm>
          <a:prstGeom prst="rect">
            <a:avLst/>
          </a:prstGeom>
          <a:solidFill>
            <a:srgbClr val="3333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 i="0">
              <a:latin typeface="Arial" panose="020B0604020202020204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6699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i="0">
                <a:solidFill>
                  <a:schemeClr val="bg1"/>
                </a:solidFill>
                <a:latin typeface="Bookman Old Style" panose="02050604050505020204" pitchFamily="18" charset="0"/>
              </a:rPr>
              <a:t>Как невозможно заразиться?</a:t>
            </a:r>
            <a:endParaRPr lang="en-US" altLang="ru-RU" sz="3600" i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24000" y="1268414"/>
            <a:ext cx="9144000" cy="730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52600" y="1955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Verdana" panose="020B0604030504040204" pitchFamily="34" charset="0"/>
              </a:rPr>
              <a:t>ВИЧ </a:t>
            </a:r>
            <a:r>
              <a:rPr lang="ru-RU" altLang="ru-RU" sz="2400" u="sng">
                <a:solidFill>
                  <a:srgbClr val="000099"/>
                </a:solidFill>
                <a:latin typeface="Verdana" panose="020B0604030504040204" pitchFamily="34" charset="0"/>
              </a:rPr>
              <a:t>не передается</a:t>
            </a:r>
            <a:r>
              <a:rPr lang="ru-RU" altLang="ru-RU" sz="2400">
                <a:latin typeface="Verdana" panose="020B0604030504040204" pitchFamily="34" charset="0"/>
              </a:rPr>
              <a:t>:</a:t>
            </a:r>
            <a:endParaRPr lang="en-US" altLang="ru-RU" sz="800">
              <a:latin typeface="Verdana" panose="020B0604030504040204" pitchFamily="34" charset="0"/>
            </a:endParaRPr>
          </a:p>
        </p:txBody>
      </p:sp>
      <p:pic>
        <p:nvPicPr>
          <p:cNvPr id="36871" name="Picture 7" descr="j02510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19050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8" descr="j02311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24200"/>
            <a:ext cx="143668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j0229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81600"/>
            <a:ext cx="13716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438400" y="4419601"/>
            <a:ext cx="7239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при пользовании бытовыми предметами</a:t>
            </a:r>
            <a:r>
              <a:rPr lang="en-US" altLang="ru-RU" sz="2200" b="0" i="0">
                <a:latin typeface="Verdana" panose="020B0604030504040204" pitchFamily="34" charset="0"/>
              </a:rPr>
              <a:t>   </a:t>
            </a:r>
            <a:r>
              <a:rPr lang="en-US" altLang="ru-RU" sz="1600" b="0" i="0">
                <a:latin typeface="Verdana" panose="020B0604030504040204" pitchFamily="34" charset="0"/>
              </a:rPr>
              <a:t>(</a:t>
            </a:r>
            <a:r>
              <a:rPr lang="ru-RU" altLang="ru-RU" sz="1600" b="0" i="0">
                <a:latin typeface="Verdana" panose="020B0604030504040204" pitchFamily="34" charset="0"/>
              </a:rPr>
              <a:t>посудой, полотенцами, ванной)</a:t>
            </a:r>
            <a:endParaRPr lang="en-US" altLang="ru-RU" sz="1600" b="0" i="0">
              <a:latin typeface="Verdana" panose="020B0604030504040204" pitchFamily="34" charset="0"/>
            </a:endParaRPr>
          </a:p>
          <a:p>
            <a:pPr lvl="2" algn="ctr" eaLnBrk="1" hangingPunct="1">
              <a:spcBef>
                <a:spcPct val="50000"/>
              </a:spcBef>
              <a:buFontTx/>
              <a:buChar char="•"/>
            </a:pPr>
            <a:endParaRPr lang="ru-RU" altLang="ru-RU" sz="400" b="0" i="0">
              <a:latin typeface="Verdana" panose="020B0604030504040204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384426" y="2730500"/>
            <a:ext cx="728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через рукопожатие и другие прикосновения</a:t>
            </a:r>
            <a:endParaRPr lang="en-US" altLang="ru-RU" sz="2400" b="0" i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4" grpId="0" autoUpdateAnimBg="0"/>
      <p:bldP spid="368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1295400"/>
          </a:xfrm>
          <a:prstGeom prst="rect">
            <a:avLst/>
          </a:prstGeom>
          <a:solidFill>
            <a:srgbClr val="3333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0" y="2603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i="0">
                <a:solidFill>
                  <a:schemeClr val="bg1"/>
                </a:solidFill>
                <a:latin typeface="Bookman Old Style" panose="02050604050505020204" pitchFamily="18" charset="0"/>
              </a:rPr>
              <a:t>Как невозможно заразиться?</a:t>
            </a:r>
            <a:endParaRPr lang="en-US" altLang="ru-RU" sz="3600" i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0" i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438400" y="1828801"/>
            <a:ext cx="800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3000">
              <a:latin typeface="Gill Sans MT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4000" y="1268414"/>
            <a:ext cx="9144000" cy="730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52600" y="1955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Verdana" panose="020B0604030504040204" pitchFamily="34" charset="0"/>
              </a:rPr>
              <a:t>ВИЧ </a:t>
            </a:r>
            <a:r>
              <a:rPr lang="ru-RU" altLang="ru-RU" sz="2400" u="sng">
                <a:solidFill>
                  <a:srgbClr val="000099"/>
                </a:solidFill>
                <a:latin typeface="Verdana" panose="020B0604030504040204" pitchFamily="34" charset="0"/>
              </a:rPr>
              <a:t>не передается</a:t>
            </a:r>
            <a:r>
              <a:rPr lang="ru-RU" altLang="ru-RU" sz="2400">
                <a:latin typeface="Verdana" panose="020B0604030504040204" pitchFamily="34" charset="0"/>
              </a:rPr>
              <a:t>:</a:t>
            </a:r>
            <a:endParaRPr lang="en-US" altLang="ru-RU" sz="800">
              <a:latin typeface="Verdana" panose="020B0604030504040204" pitchFamily="34" charset="0"/>
            </a:endParaRPr>
          </a:p>
        </p:txBody>
      </p:sp>
      <p:pic>
        <p:nvPicPr>
          <p:cNvPr id="37896" name="Picture 8" descr="j02327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181600"/>
            <a:ext cx="917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9" descr="j02290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1"/>
            <a:ext cx="151923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0" descr="WB0129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5943601"/>
            <a:ext cx="5556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1" descr="AN0422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43600"/>
            <a:ext cx="514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12" descr="j009018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257800"/>
            <a:ext cx="14478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810000" y="54864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через укусы насекомых</a:t>
            </a:r>
            <a:endParaRPr lang="en-US" altLang="ru-RU" sz="2400" b="0" i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2551114" y="2654301"/>
            <a:ext cx="72548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2300" b="0" i="0">
                <a:solidFill>
                  <a:srgbClr val="000099"/>
                </a:solidFill>
                <a:latin typeface="Verdana" panose="020B0604030504040204" pitchFamily="34" charset="0"/>
              </a:rPr>
              <a:t>    </a:t>
            </a: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при пользовании рабочими предметами</a:t>
            </a:r>
            <a:r>
              <a:rPr lang="ru-RU" altLang="ru-RU" sz="2200" b="0" i="0">
                <a:latin typeface="Verdana" panose="020B0604030504040204" pitchFamily="34" charset="0"/>
              </a:rPr>
              <a:t> </a:t>
            </a:r>
            <a:r>
              <a:rPr lang="en-US" altLang="ru-RU" sz="2200" b="0" i="0">
                <a:latin typeface="Verdana" panose="020B0604030504040204" pitchFamily="34" charset="0"/>
              </a:rPr>
              <a:t> 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600" b="0" i="0">
                <a:latin typeface="Verdana" panose="020B0604030504040204" pitchFamily="34" charset="0"/>
              </a:rPr>
              <a:t>(телефон, компьютер)</a:t>
            </a:r>
            <a:endParaRPr lang="en-US" altLang="ru-RU" sz="1600" b="0" i="0">
              <a:latin typeface="Verdana" panose="020B0604030504040204" pitchFamily="34" charset="0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1438276" y="4649788"/>
            <a:ext cx="481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через</a:t>
            </a:r>
            <a:r>
              <a:rPr lang="ru-RU" altLang="ru-RU" sz="2400" i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кашель</a:t>
            </a:r>
            <a:r>
              <a:rPr lang="ru-RU" altLang="ru-RU" sz="2400" i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или</a:t>
            </a:r>
            <a:r>
              <a:rPr lang="ru-RU" altLang="ru-RU" sz="2400" i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чихание</a:t>
            </a:r>
            <a:endParaRPr lang="en-US" altLang="ru-RU" sz="2400" b="0" i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7094539" y="4649788"/>
            <a:ext cx="307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0" i="0">
                <a:solidFill>
                  <a:srgbClr val="000099"/>
                </a:solidFill>
                <a:latin typeface="Verdana" panose="020B0604030504040204" pitchFamily="34" charset="0"/>
              </a:rPr>
              <a:t>в бане и бассейне</a:t>
            </a:r>
            <a:endParaRPr lang="en-US" altLang="ru-RU" sz="2400" b="0" i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utoUpdateAnimBg="0"/>
      <p:bldP spid="37902" grpId="0" autoUpdateAnimBg="0"/>
      <p:bldP spid="37903" grpId="0" autoUpdateAnimBg="0"/>
      <p:bldP spid="379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45" y="16854"/>
            <a:ext cx="10515600" cy="1325563"/>
          </a:xfrm>
        </p:spPr>
        <p:txBody>
          <a:bodyPr/>
          <a:lstStyle/>
          <a:p>
            <a:r>
              <a:rPr lang="ru-RU" dirty="0" smtClean="0"/>
              <a:t>Строение мужской моче-половой системы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38" y="1064574"/>
            <a:ext cx="7714033" cy="5610206"/>
          </a:xfrm>
        </p:spPr>
      </p:pic>
    </p:spTree>
    <p:extLst>
      <p:ext uri="{BB962C8B-B14F-4D97-AF65-F5344CB8AC3E}">
        <p14:creationId xmlns:p14="http://schemas.microsoft.com/office/powerpoint/2010/main" val="279023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09" y="-11153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Строение яичка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318"/>
            <a:ext cx="7561728" cy="4652996"/>
          </a:xfrm>
        </p:spPr>
      </p:pic>
      <p:sp>
        <p:nvSpPr>
          <p:cNvPr id="3" name="Прямоугольник 2"/>
          <p:cNvSpPr/>
          <p:nvPr/>
        </p:nvSpPr>
        <p:spPr>
          <a:xfrm>
            <a:off x="8156737" y="3909378"/>
            <a:ext cx="404670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Процесс созревания сперматозоидов происходит внутри извитых семенных канальцев и длится в среднем 74 дня. 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9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Нужно знать!!!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Сперматогенез –</a:t>
            </a:r>
            <a:r>
              <a:rPr lang="ru-RU" dirty="0" smtClean="0"/>
              <a:t> процесс развития мужских половых клеток, заканчивающийся формированием сперматозоидов. Сперматогенез начинается под влиянием половых гормонов в период полового созревания подростка и далее протекает непрерывно, а у большинства мужчин – практически до конца жизни.</a:t>
            </a:r>
          </a:p>
          <a:p>
            <a:r>
              <a:rPr lang="ru-RU" dirty="0" smtClean="0"/>
              <a:t>В 1 мл спермы содержится до 100 млн сперматозоидов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995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гигиены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Созревание сперматозоидов происходит при более низкой температуре, нежели температура  тела.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Не носи тесного белья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Старайся избегать травм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Принимай душ ежедневно.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45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424862" cy="863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Вирусные и инфекционные заболевания, передающиеся половым </a:t>
            </a:r>
            <a:r>
              <a:rPr lang="ru-RU" alt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путем</a:t>
            </a:r>
            <a:endParaRPr lang="ru-RU" altLang="ru-R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481" y="1422165"/>
            <a:ext cx="9831421" cy="58054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200" b="1" dirty="0" smtClean="0">
                <a:latin typeface="Times New Roman" panose="02020603050405020304" pitchFamily="18" charset="0"/>
              </a:rPr>
              <a:t>Герпес</a:t>
            </a:r>
            <a:r>
              <a:rPr lang="ru-RU" altLang="ru-RU" sz="22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ru-RU" altLang="ru-RU" sz="22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Возбудитель</a:t>
            </a:r>
            <a:r>
              <a:rPr lang="ru-RU" altLang="ru-RU" sz="2200" b="1" dirty="0">
                <a:latin typeface="Times New Roman" panose="02020603050405020304" pitchFamily="18" charset="0"/>
              </a:rPr>
              <a:t>  - </a:t>
            </a:r>
            <a:r>
              <a:rPr lang="ru-RU" altLang="ru-RU" sz="2200" dirty="0">
                <a:latin typeface="Times New Roman" panose="02020603050405020304" pitchFamily="18" charset="0"/>
              </a:rPr>
              <a:t>вирусы простого герпеса типа 1и 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Признаки:</a:t>
            </a:r>
            <a:r>
              <a:rPr lang="ru-RU" altLang="ru-RU" sz="2200" i="1" dirty="0">
                <a:latin typeface="Times New Roman" panose="02020603050405020304" pitchFamily="18" charset="0"/>
              </a:rPr>
              <a:t>  </a:t>
            </a:r>
            <a:r>
              <a:rPr lang="ru-RU" altLang="ru-RU" sz="2200" dirty="0">
                <a:latin typeface="Times New Roman" panose="02020603050405020304" pitchFamily="18" charset="0"/>
              </a:rPr>
              <a:t>мелкие пузырьки, заполненные жидкостью, покраснение, незначительная припухлость. Сопровождается жжением, интенсивными болевыми ощущениями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Локализация (место поражения): </a:t>
            </a:r>
            <a:r>
              <a:rPr lang="ru-RU" altLang="ru-RU" sz="2200" dirty="0">
                <a:latin typeface="Times New Roman" panose="02020603050405020304" pitchFamily="18" charset="0"/>
              </a:rPr>
              <a:t>губы, область половых органов, по ходу ребер.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Пути проникновения вируса</a:t>
            </a:r>
            <a:r>
              <a:rPr lang="ru-RU" altLang="ru-RU" sz="2200" dirty="0">
                <a:latin typeface="Times New Roman" panose="02020603050405020304" pitchFamily="18" charset="0"/>
              </a:rPr>
              <a:t>: из пузырьков через поврежденную кожу.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Лечение: </a:t>
            </a:r>
            <a:r>
              <a:rPr lang="ru-RU" altLang="ru-RU" sz="2200" dirty="0">
                <a:latin typeface="Times New Roman" panose="02020603050405020304" pitchFamily="18" charset="0"/>
              </a:rPr>
              <a:t>эффективного лечения не существует!!!!!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</a:rPr>
              <a:t>Является ли генитальный герпес серьёзным заболеванием?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200" dirty="0">
                <a:latin typeface="Times New Roman" panose="02020603050405020304" pitchFamily="18" charset="0"/>
              </a:rPr>
              <a:t>Может вызывать болезненные язвы на половых органах, тяжело протекает у людей с ослабленным 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иммунитетом</a:t>
            </a:r>
            <a:r>
              <a:rPr lang="ru-RU" altLang="ru-RU" sz="22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200" b="1" i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200" i="1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5238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>
                <a:solidFill>
                  <a:schemeClr val="bg2"/>
                </a:solidFill>
              </a:rPr>
              <a:t>Герпес</a:t>
            </a:r>
          </a:p>
        </p:txBody>
      </p:sp>
      <p:pic>
        <p:nvPicPr>
          <p:cNvPr id="13315" name="Picture 4" descr="Болезни кожи 01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21245" r="801" b="3177"/>
          <a:stretch>
            <a:fillRect/>
          </a:stretch>
        </p:blipFill>
        <p:spPr>
          <a:xfrm>
            <a:off x="2424113" y="1052514"/>
            <a:ext cx="7632700" cy="5329237"/>
          </a:xfrm>
          <a:noFill/>
        </p:spPr>
      </p:pic>
    </p:spTree>
    <p:extLst>
      <p:ext uri="{BB962C8B-B14F-4D97-AF65-F5344CB8AC3E}">
        <p14:creationId xmlns:p14="http://schemas.microsoft.com/office/powerpoint/2010/main" val="190530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132" y="184826"/>
            <a:ext cx="9636868" cy="6673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b="1" dirty="0" smtClean="0">
                <a:latin typeface="Times New Roman" panose="02020603050405020304" pitchFamily="18" charset="0"/>
              </a:rPr>
              <a:t>Гепатит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b="1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Возбудитель</a:t>
            </a:r>
            <a:r>
              <a:rPr lang="ru-RU" altLang="ru-RU" sz="2600" b="1" dirty="0">
                <a:latin typeface="Times New Roman" panose="02020603050405020304" pitchFamily="18" charset="0"/>
              </a:rPr>
              <a:t>  - </a:t>
            </a:r>
            <a:r>
              <a:rPr lang="ru-RU" altLang="ru-RU" sz="2600" dirty="0">
                <a:latin typeface="Times New Roman" panose="02020603050405020304" pitchFamily="18" charset="0"/>
              </a:rPr>
              <a:t>вирусы типа А, В,С,</a:t>
            </a:r>
            <a:r>
              <a:rPr lang="en-US" altLang="ru-RU" sz="2600" dirty="0">
                <a:latin typeface="Times New Roman" panose="02020603050405020304" pitchFamily="18" charset="0"/>
              </a:rPr>
              <a:t>D</a:t>
            </a:r>
            <a:r>
              <a:rPr lang="ru-RU" altLang="ru-RU" sz="2600" dirty="0">
                <a:latin typeface="Times New Roman" panose="02020603050405020304" pitchFamily="18" charset="0"/>
              </a:rPr>
              <a:t>, Е и др.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Признаки:</a:t>
            </a:r>
            <a:r>
              <a:rPr lang="ru-RU" altLang="ru-RU" sz="2600" i="1" dirty="0">
                <a:latin typeface="Times New Roman" panose="02020603050405020304" pitchFamily="18" charset="0"/>
              </a:rPr>
              <a:t>  </a:t>
            </a:r>
            <a:r>
              <a:rPr lang="ru-RU" altLang="ru-RU" sz="2600" dirty="0">
                <a:latin typeface="Times New Roman" panose="02020603050405020304" pitchFamily="18" charset="0"/>
              </a:rPr>
              <a:t>повышенная температура, озноб, через несколько дней  - желтое окрашивание кожи и слизистых, что связано с поражением печени.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Пути проникновения вируса</a:t>
            </a:r>
            <a:r>
              <a:rPr lang="ru-RU" altLang="ru-RU" sz="2600" dirty="0">
                <a:latin typeface="Times New Roman" panose="02020603050405020304" pitchFamily="18" charset="0"/>
              </a:rPr>
              <a:t>: через кровь, </a:t>
            </a:r>
            <a:r>
              <a:rPr lang="ru-RU" altLang="ru-RU" sz="2600" dirty="0" err="1">
                <a:latin typeface="Times New Roman" panose="02020603050405020304" pitchFamily="18" charset="0"/>
              </a:rPr>
              <a:t>фекально</a:t>
            </a:r>
            <a:r>
              <a:rPr lang="ru-RU" altLang="ru-RU" sz="2600" dirty="0">
                <a:latin typeface="Times New Roman" panose="02020603050405020304" pitchFamily="18" charset="0"/>
              </a:rPr>
              <a:t> –оральным путем -  гепатит А.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Лечение: </a:t>
            </a:r>
            <a:r>
              <a:rPr lang="ru-RU" altLang="ru-RU" sz="2600" dirty="0">
                <a:latin typeface="Times New Roman" panose="02020603050405020304" pitchFamily="18" charset="0"/>
              </a:rPr>
              <a:t>окончательно не излечивается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Является ли гепатит серьёзным заболеванием?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dirty="0">
                <a:latin typeface="Times New Roman" panose="02020603050405020304" pitchFamily="18" charset="0"/>
              </a:rPr>
              <a:t>Грозит серьезными осложнениями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Специфическая профилактика: </a:t>
            </a:r>
            <a:r>
              <a:rPr lang="ru-RU" altLang="ru-RU" sz="2600" dirty="0">
                <a:latin typeface="Times New Roman" panose="02020603050405020304" pitchFamily="18" charset="0"/>
              </a:rPr>
              <a:t>заражение гепатитом можно предотвратить сделав прививку.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6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Пройдите диагностику на сайте гепатиту нет!!</a:t>
            </a:r>
          </a:p>
        </p:txBody>
      </p:sp>
    </p:spTree>
    <p:extLst>
      <p:ext uri="{BB962C8B-B14F-4D97-AF65-F5344CB8AC3E}">
        <p14:creationId xmlns:p14="http://schemas.microsoft.com/office/powerpoint/2010/main" val="24669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460"/>
            <a:ext cx="9144000" cy="647119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dirty="0" smtClean="0">
                <a:latin typeface="Times New Roman" panose="02020603050405020304" pitchFamily="18" charset="0"/>
              </a:rPr>
              <a:t>Хламидиоз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Возбудитель</a:t>
            </a:r>
            <a:r>
              <a:rPr lang="ru-RU" altLang="ru-RU" sz="2600" b="1" dirty="0">
                <a:latin typeface="Times New Roman" panose="02020603050405020304" pitchFamily="18" charset="0"/>
              </a:rPr>
              <a:t>  - </a:t>
            </a:r>
            <a:r>
              <a:rPr lang="ru-RU" altLang="ru-RU" sz="2600" dirty="0">
                <a:latin typeface="Times New Roman" panose="02020603050405020304" pitchFamily="18" charset="0"/>
              </a:rPr>
              <a:t>бактерия </a:t>
            </a:r>
            <a:r>
              <a:rPr lang="en-US" altLang="ru-RU" sz="2600" dirty="0">
                <a:latin typeface="Times New Roman" panose="02020603050405020304" pitchFamily="18" charset="0"/>
              </a:rPr>
              <a:t>Chlamydia trachomatis</a:t>
            </a:r>
            <a:r>
              <a:rPr lang="ru-RU" altLang="ru-RU" sz="2600" dirty="0">
                <a:latin typeface="Times New Roman" panose="02020603050405020304" pitchFamily="18" charset="0"/>
              </a:rPr>
              <a:t>, поражающая женские репродуктивные органы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Признаки:</a:t>
            </a:r>
            <a:r>
              <a:rPr lang="ru-RU" altLang="ru-RU" sz="2600" i="1" dirty="0">
                <a:latin typeface="Times New Roman" panose="02020603050405020304" pitchFamily="18" charset="0"/>
              </a:rPr>
              <a:t> </a:t>
            </a:r>
            <a:r>
              <a:rPr lang="ru-RU" altLang="ru-RU" sz="2600" dirty="0">
                <a:latin typeface="Times New Roman" panose="02020603050405020304" pitchFamily="18" charset="0"/>
              </a:rPr>
              <a:t>«скрытое» заболевание (</a:t>
            </a:r>
            <a:r>
              <a:rPr lang="ru-RU" altLang="ru-RU" sz="2600" dirty="0">
                <a:solidFill>
                  <a:srgbClr val="C00000"/>
                </a:solidFill>
                <a:latin typeface="Times New Roman" panose="02020603050405020304" pitchFamily="18" charset="0"/>
              </a:rPr>
              <a:t>3/4 жен., ½ муж. не испытывают симптомов!</a:t>
            </a:r>
            <a:r>
              <a:rPr lang="ru-RU" altLang="ru-RU" sz="2600" dirty="0">
                <a:latin typeface="Times New Roman" panose="02020603050405020304" pitchFamily="18" charset="0"/>
              </a:rPr>
              <a:t>), незначительные выделения из половых путей, дискомфорт при мочеиспускании, тянущие боли внизу живота и в пояснице.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Локализация (место поражения): </a:t>
            </a:r>
            <a:r>
              <a:rPr lang="ru-RU" altLang="ru-RU" sz="2600" dirty="0">
                <a:latin typeface="Times New Roman" panose="02020603050405020304" pitchFamily="18" charset="0"/>
              </a:rPr>
              <a:t>шейка матки,</a:t>
            </a:r>
            <a:r>
              <a:rPr lang="ru-RU" altLang="ru-RU" sz="2600" b="1" i="1" dirty="0">
                <a:latin typeface="Times New Roman" panose="02020603050405020304" pitchFamily="18" charset="0"/>
              </a:rPr>
              <a:t> </a:t>
            </a:r>
            <a:r>
              <a:rPr lang="ru-RU" altLang="ru-RU" sz="2600" dirty="0">
                <a:latin typeface="Times New Roman" panose="02020603050405020304" pitchFamily="18" charset="0"/>
              </a:rPr>
              <a:t> уретра, репродуктивная система, суставы, легкие.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Пути проникновения</a:t>
            </a:r>
            <a:r>
              <a:rPr lang="ru-RU" altLang="ru-RU" sz="2600" dirty="0">
                <a:latin typeface="Times New Roman" panose="02020603050405020304" pitchFamily="18" charset="0"/>
              </a:rPr>
              <a:t>: во время полового акта, от инфицированной матери новорожденному.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Лечение: </a:t>
            </a:r>
            <a:r>
              <a:rPr lang="ru-RU" altLang="ru-RU" sz="2600" dirty="0">
                <a:latin typeface="Times New Roman" panose="02020603050405020304" pitchFamily="18" charset="0"/>
              </a:rPr>
              <a:t>легко лечится и излечивается (!)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>
                <a:latin typeface="Times New Roman" panose="02020603050405020304" pitchFamily="18" charset="0"/>
              </a:rPr>
              <a:t>Является ли хламидиоз серьёзным заболеванием?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dirty="0">
                <a:latin typeface="Times New Roman" panose="02020603050405020304" pitchFamily="18" charset="0"/>
              </a:rPr>
              <a:t>вызывает воспаление тазовых органов (40% женщин), бесплодие, хронические заболевания суставов, пневмонию.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710</Words>
  <Application>Microsoft Office PowerPoint</Application>
  <PresentationFormat>Широкоэкранный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 Unicode MS</vt:lpstr>
      <vt:lpstr>Arial</vt:lpstr>
      <vt:lpstr>Arial Narrow</vt:lpstr>
      <vt:lpstr>Bookman Old Style</vt:lpstr>
      <vt:lpstr>Calibri</vt:lpstr>
      <vt:lpstr>Calibri Light</vt:lpstr>
      <vt:lpstr>Gill Sans MT</vt:lpstr>
      <vt:lpstr>Times New Roman</vt:lpstr>
      <vt:lpstr>Verdana</vt:lpstr>
      <vt:lpstr>Wingdings</vt:lpstr>
      <vt:lpstr>Тема Office</vt:lpstr>
      <vt:lpstr>Физиология репродуктивной системы мужчины</vt:lpstr>
      <vt:lpstr>Строение мужской моче-половой системы</vt:lpstr>
      <vt:lpstr>Строение яичка</vt:lpstr>
      <vt:lpstr>Нужно знать!!!</vt:lpstr>
      <vt:lpstr>Вопросы гигиены</vt:lpstr>
      <vt:lpstr>Вирусные и инфекционные заболевания, передающиеся половым путем</vt:lpstr>
      <vt:lpstr>Герпес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Физиология репродуктивной системы мужчины</dc:title>
  <dc:creator>USER</dc:creator>
  <cp:lastModifiedBy>USER</cp:lastModifiedBy>
  <cp:revision>8</cp:revision>
  <dcterms:created xsi:type="dcterms:W3CDTF">2016-03-29T13:05:59Z</dcterms:created>
  <dcterms:modified xsi:type="dcterms:W3CDTF">2016-03-29T17:14:41Z</dcterms:modified>
</cp:coreProperties>
</file>