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62" r:id="rId3"/>
    <p:sldId id="264" r:id="rId4"/>
    <p:sldId id="266" r:id="rId5"/>
    <p:sldId id="267" r:id="rId6"/>
    <p:sldId id="271" r:id="rId7"/>
    <p:sldId id="268" r:id="rId8"/>
    <p:sldId id="270" r:id="rId9"/>
    <p:sldId id="269" r:id="rId10"/>
    <p:sldId id="272" r:id="rId11"/>
    <p:sldId id="259" r:id="rId12"/>
    <p:sldId id="274" r:id="rId13"/>
    <p:sldId id="260" r:id="rId14"/>
    <p:sldId id="257" r:id="rId15"/>
    <p:sldId id="261" r:id="rId16"/>
    <p:sldId id="263" r:id="rId17"/>
    <p:sldId id="275" r:id="rId18"/>
    <p:sldId id="276" r:id="rId19"/>
    <p:sldId id="273" r:id="rId20"/>
    <p:sldId id="277" r:id="rId21"/>
    <p:sldId id="265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D6B19A-4B96-41A7-8DA7-80774A9187E9}" type="datetimeFigureOut">
              <a:rPr lang="ru-RU" smtClean="0"/>
              <a:pPr/>
              <a:t>09.12.2009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8CE3EC-0E1A-4E48-B796-2EAFAEF069F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CE3EC-0E1A-4E48-B796-2EAFAEF069FC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CE3EC-0E1A-4E48-B796-2EAFAEF069FC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0CFAE-4763-42B9-AFC1-466F0D4B806C}" type="datetimeFigureOut">
              <a:rPr lang="ru-RU" smtClean="0"/>
              <a:pPr/>
              <a:t>09.12.2009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B4DC3-BEC9-4EE4-B796-674F9FDB15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0CFAE-4763-42B9-AFC1-466F0D4B806C}" type="datetimeFigureOut">
              <a:rPr lang="ru-RU" smtClean="0"/>
              <a:pPr/>
              <a:t>09.12.2009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B4DC3-BEC9-4EE4-B796-674F9FDB15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0CFAE-4763-42B9-AFC1-466F0D4B806C}" type="datetimeFigureOut">
              <a:rPr lang="ru-RU" smtClean="0"/>
              <a:pPr/>
              <a:t>09.12.2009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B4DC3-BEC9-4EE4-B796-674F9FDB15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0CFAE-4763-42B9-AFC1-466F0D4B806C}" type="datetimeFigureOut">
              <a:rPr lang="ru-RU" smtClean="0"/>
              <a:pPr/>
              <a:t>09.12.2009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B4DC3-BEC9-4EE4-B796-674F9FDB15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0CFAE-4763-42B9-AFC1-466F0D4B806C}" type="datetimeFigureOut">
              <a:rPr lang="ru-RU" smtClean="0"/>
              <a:pPr/>
              <a:t>09.12.2009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B4DC3-BEC9-4EE4-B796-674F9FDB15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0CFAE-4763-42B9-AFC1-466F0D4B806C}" type="datetimeFigureOut">
              <a:rPr lang="ru-RU" smtClean="0"/>
              <a:pPr/>
              <a:t>09.12.2009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B4DC3-BEC9-4EE4-B796-674F9FDB15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0CFAE-4763-42B9-AFC1-466F0D4B806C}" type="datetimeFigureOut">
              <a:rPr lang="ru-RU" smtClean="0"/>
              <a:pPr/>
              <a:t>09.12.2009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B4DC3-BEC9-4EE4-B796-674F9FDB15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0CFAE-4763-42B9-AFC1-466F0D4B806C}" type="datetimeFigureOut">
              <a:rPr lang="ru-RU" smtClean="0"/>
              <a:pPr/>
              <a:t>09.12.2009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B4DC3-BEC9-4EE4-B796-674F9FDB15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0CFAE-4763-42B9-AFC1-466F0D4B806C}" type="datetimeFigureOut">
              <a:rPr lang="ru-RU" smtClean="0"/>
              <a:pPr/>
              <a:t>09.12.2009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B4DC3-BEC9-4EE4-B796-674F9FDB15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0CFAE-4763-42B9-AFC1-466F0D4B806C}" type="datetimeFigureOut">
              <a:rPr lang="ru-RU" smtClean="0"/>
              <a:pPr/>
              <a:t>09.12.2009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B4DC3-BEC9-4EE4-B796-674F9FDB15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0CFAE-4763-42B9-AFC1-466F0D4B806C}" type="datetimeFigureOut">
              <a:rPr lang="ru-RU" smtClean="0"/>
              <a:pPr/>
              <a:t>09.12.2009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B4DC3-BEC9-4EE4-B796-674F9FDB15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10CFAE-4763-42B9-AFC1-466F0D4B806C}" type="datetimeFigureOut">
              <a:rPr lang="ru-RU" smtClean="0"/>
              <a:pPr/>
              <a:t>09.12.2009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1B4DC3-BEC9-4EE4-B796-674F9FDB159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genetika.aiq.ru/index.php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bannikov.narod.ru/images/genetik/pigs.gif" TargetMode="External"/><Relationship Id="rId3" Type="http://schemas.openxmlformats.org/officeDocument/2006/relationships/hyperlink" Target="http://www.kirtland.k12.oh.us/KHS/Perry/images/chromosome.gif" TargetMode="External"/><Relationship Id="rId7" Type="http://schemas.openxmlformats.org/officeDocument/2006/relationships/hyperlink" Target="http://bannikov.narod.ru/images/genetik/kompl.gif" TargetMode="External"/><Relationship Id="rId2" Type="http://schemas.openxmlformats.org/officeDocument/2006/relationships/hyperlink" Target="http://ru.wikipedia.org/wiki/&#1043;&#1077;&#1085;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ylearn.ru/kurs/17/735%20-%20meLearn.ru" TargetMode="External"/><Relationship Id="rId5" Type="http://schemas.openxmlformats.org/officeDocument/2006/relationships/hyperlink" Target="http://www.newsland.ru/public/upload/news/big_1180522713_.jpg" TargetMode="External"/><Relationship Id="rId10" Type="http://schemas.openxmlformats.org/officeDocument/2006/relationships/hyperlink" Target="http://bannikov.narod.ru/images/genetik/polimer.gif" TargetMode="External"/><Relationship Id="rId4" Type="http://schemas.openxmlformats.org/officeDocument/2006/relationships/hyperlink" Target="http://www.terrapsych.com/dna.jpg" TargetMode="External"/><Relationship Id="rId9" Type="http://schemas.openxmlformats.org/officeDocument/2006/relationships/hyperlink" Target="http://bannikov.narod.ru/types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86446" y="5000636"/>
            <a:ext cx="3200400" cy="1681162"/>
          </a:xfrm>
        </p:spPr>
        <p:txBody>
          <a:bodyPr>
            <a:normAutofit/>
          </a:bodyPr>
          <a:lstStyle/>
          <a:p>
            <a:pPr algn="l"/>
            <a:r>
              <a:rPr lang="ru-RU" sz="1600" dirty="0" smtClean="0">
                <a:solidFill>
                  <a:schemeClr val="tx1"/>
                </a:solidFill>
                <a:latin typeface="Century Schoolbook" pitchFamily="18" charset="0"/>
              </a:rPr>
              <a:t>Автор Долгорукова С.В.,</a:t>
            </a:r>
          </a:p>
          <a:p>
            <a:pPr algn="l"/>
            <a:r>
              <a:rPr lang="ru-RU" sz="1600" dirty="0" smtClean="0">
                <a:solidFill>
                  <a:schemeClr val="tx1"/>
                </a:solidFill>
                <a:latin typeface="Century Schoolbook" pitchFamily="18" charset="0"/>
              </a:rPr>
              <a:t>учитель биологии и географии</a:t>
            </a:r>
          </a:p>
          <a:p>
            <a:pPr algn="l"/>
            <a:r>
              <a:rPr lang="ru-RU" sz="1600" dirty="0">
                <a:solidFill>
                  <a:schemeClr val="tx1"/>
                </a:solidFill>
                <a:latin typeface="Century Schoolbook" pitchFamily="18" charset="0"/>
              </a:rPr>
              <a:t>в</a:t>
            </a:r>
            <a:r>
              <a:rPr lang="ru-RU" sz="1600" dirty="0" smtClean="0">
                <a:solidFill>
                  <a:schemeClr val="tx1"/>
                </a:solidFill>
                <a:latin typeface="Century Schoolbook" pitchFamily="18" charset="0"/>
              </a:rPr>
              <a:t>ысшей категории</a:t>
            </a:r>
          </a:p>
          <a:p>
            <a:pPr algn="l"/>
            <a:r>
              <a:rPr lang="ru-RU" sz="1600" dirty="0" smtClean="0">
                <a:solidFill>
                  <a:schemeClr val="tx1"/>
                </a:solidFill>
                <a:latin typeface="Century Schoolbook" pitchFamily="18" charset="0"/>
              </a:rPr>
              <a:t>МОУ гимназия № 2 г.Екатеринбурга</a:t>
            </a:r>
          </a:p>
          <a:p>
            <a:pPr algn="l"/>
            <a:endParaRPr lang="ru-RU" sz="1600" dirty="0">
              <a:solidFill>
                <a:schemeClr val="tx1"/>
              </a:solidFill>
              <a:latin typeface="Century Schoolbook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929058" y="1714488"/>
            <a:ext cx="4914880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Century Schoolbook" pitchFamily="18" charset="0"/>
              </a:rPr>
              <a:t>Взаимодействие генов и их</a:t>
            </a:r>
            <a:br>
              <a:rPr lang="ru-RU" b="1" dirty="0" smtClean="0">
                <a:solidFill>
                  <a:srgbClr val="C00000"/>
                </a:solidFill>
                <a:latin typeface="Century Schoolbook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Century Schoolbook" pitchFamily="18" charset="0"/>
              </a:rPr>
              <a:t>множественное действие</a:t>
            </a:r>
            <a:endParaRPr lang="ru-RU" b="1" dirty="0">
              <a:solidFill>
                <a:srgbClr val="C00000"/>
              </a:solidFill>
              <a:latin typeface="Century Schoolbook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428604"/>
            <a:ext cx="3260644" cy="58579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5214950"/>
            <a:ext cx="835824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Century Schoolbook" pitchFamily="18" charset="0"/>
              </a:rPr>
              <a:t>Примером кодоминирования служит IV группа крови человека в системе АВО: генотип </a:t>
            </a:r>
            <a:r>
              <a:rPr lang="ru-RU" sz="2000" dirty="0" smtClean="0">
                <a:latin typeface="Century Schoolbook" pitchFamily="18" charset="0"/>
              </a:rPr>
              <a:t>–</a:t>
            </a:r>
            <a:r>
              <a:rPr lang="en-US" sz="2000" dirty="0" smtClean="0">
                <a:latin typeface="Century Schoolbook" pitchFamily="18" charset="0"/>
              </a:rPr>
              <a:t>J</a:t>
            </a:r>
            <a:r>
              <a:rPr lang="en-US" sz="2000" baseline="30000" dirty="0" smtClean="0">
                <a:latin typeface="Century Schoolbook" pitchFamily="18" charset="0"/>
              </a:rPr>
              <a:t>A</a:t>
            </a:r>
            <a:r>
              <a:rPr lang="ru-RU" sz="2000" dirty="0" smtClean="0">
                <a:latin typeface="Century Schoolbook" pitchFamily="18" charset="0"/>
              </a:rPr>
              <a:t>, </a:t>
            </a:r>
            <a:r>
              <a:rPr lang="en-US" sz="2000" dirty="0" smtClean="0">
                <a:latin typeface="Century Schoolbook" pitchFamily="18" charset="0"/>
              </a:rPr>
              <a:t>J</a:t>
            </a:r>
            <a:r>
              <a:rPr lang="en-US" sz="2000" baseline="30000" dirty="0" smtClean="0">
                <a:latin typeface="Century Schoolbook" pitchFamily="18" charset="0"/>
              </a:rPr>
              <a:t>B</a:t>
            </a:r>
            <a:r>
              <a:rPr lang="ru-RU" sz="2000" dirty="0" smtClean="0">
                <a:latin typeface="Century Schoolbook" pitchFamily="18" charset="0"/>
              </a:rPr>
              <a:t>, </a:t>
            </a:r>
            <a:r>
              <a:rPr lang="ru-RU" sz="2000" dirty="0" smtClean="0">
                <a:latin typeface="Century Schoolbook" pitchFamily="18" charset="0"/>
              </a:rPr>
              <a:t>фенотип – </a:t>
            </a:r>
            <a:r>
              <a:rPr lang="ru-RU" sz="2000" dirty="0" smtClean="0">
                <a:latin typeface="Century Schoolbook" pitchFamily="18" charset="0"/>
              </a:rPr>
              <a:t>АВ,  </a:t>
            </a:r>
            <a:r>
              <a:rPr lang="ru-RU" sz="2000" dirty="0" smtClean="0">
                <a:latin typeface="Century Schoolbook" pitchFamily="18" charset="0"/>
              </a:rPr>
              <a:t>т.е. у людей с IV группой крови в эритроцитах синтезируется и антиген А (по программе </a:t>
            </a:r>
            <a:r>
              <a:rPr lang="ru-RU" sz="2000" dirty="0" smtClean="0">
                <a:latin typeface="Century Schoolbook" pitchFamily="18" charset="0"/>
              </a:rPr>
              <a:t>гена </a:t>
            </a:r>
            <a:r>
              <a:rPr lang="en-US" sz="2000" dirty="0" smtClean="0">
                <a:latin typeface="Century Schoolbook" pitchFamily="18" charset="0"/>
              </a:rPr>
              <a:t>J</a:t>
            </a:r>
            <a:r>
              <a:rPr lang="en-US" sz="2000" baseline="30000" dirty="0" smtClean="0">
                <a:latin typeface="Century Schoolbook" pitchFamily="18" charset="0"/>
              </a:rPr>
              <a:t>A</a:t>
            </a:r>
            <a:r>
              <a:rPr lang="ru-RU" sz="2000" dirty="0" smtClean="0">
                <a:latin typeface="Century Schoolbook" pitchFamily="18" charset="0"/>
              </a:rPr>
              <a:t>), </a:t>
            </a:r>
            <a:r>
              <a:rPr lang="ru-RU" sz="2000" dirty="0" smtClean="0">
                <a:latin typeface="Century Schoolbook" pitchFamily="18" charset="0"/>
              </a:rPr>
              <a:t>и антиген В (по программе </a:t>
            </a:r>
            <a:r>
              <a:rPr lang="ru-RU" sz="2000" dirty="0" smtClean="0">
                <a:latin typeface="Century Schoolbook" pitchFamily="18" charset="0"/>
              </a:rPr>
              <a:t>гена</a:t>
            </a:r>
            <a:r>
              <a:rPr lang="en-US" sz="2000" dirty="0" smtClean="0">
                <a:latin typeface="Century Schoolbook" pitchFamily="18" charset="0"/>
              </a:rPr>
              <a:t> J</a:t>
            </a:r>
            <a:r>
              <a:rPr lang="en-US" sz="2000" baseline="30000" dirty="0" smtClean="0">
                <a:latin typeface="Century Schoolbook" pitchFamily="18" charset="0"/>
              </a:rPr>
              <a:t>B</a:t>
            </a:r>
            <a:r>
              <a:rPr lang="ru-RU" sz="2000" dirty="0" smtClean="0">
                <a:latin typeface="Century Schoolbook" pitchFamily="18" charset="0"/>
              </a:rPr>
              <a:t>).</a:t>
            </a:r>
            <a:endParaRPr lang="ru-RU" sz="2000" dirty="0">
              <a:latin typeface="Century Schoolbook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4348" y="785794"/>
            <a:ext cx="7858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atin typeface="Century Schoolbook" pitchFamily="18" charset="0"/>
              </a:rPr>
              <a:t>Р</a:t>
            </a:r>
            <a:endParaRPr lang="ru-RU" sz="4400" dirty="0">
              <a:latin typeface="Century Schoolbook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71868" y="857232"/>
            <a:ext cx="1285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err="1" smtClean="0">
                <a:latin typeface="Century Schoolbook" pitchFamily="18" charset="0"/>
              </a:rPr>
              <a:t>х</a:t>
            </a:r>
            <a:endParaRPr lang="ru-RU" sz="3600" dirty="0">
              <a:latin typeface="Century Schoolbook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71670" y="285728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II </a:t>
            </a:r>
            <a:r>
              <a:rPr lang="ru-RU" dirty="0" smtClean="0"/>
              <a:t>группа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214942" y="285728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III </a:t>
            </a:r>
            <a:r>
              <a:rPr lang="ru-RU" dirty="0" smtClean="0"/>
              <a:t>группа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714348" y="1857364"/>
            <a:ext cx="7858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Century Schoolbook" pitchFamily="18" charset="0"/>
              </a:rPr>
              <a:t>G</a:t>
            </a:r>
            <a:endParaRPr lang="ru-RU" sz="4400" dirty="0">
              <a:latin typeface="Century Schoolbook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2000232" y="785794"/>
            <a:ext cx="785818" cy="7143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  <a:latin typeface="Century Schoolbook" pitchFamily="18" charset="0"/>
              <a:ea typeface="Calibri" pitchFamily="34" charset="0"/>
              <a:cs typeface="Times New Roman" pitchFamily="18" charset="0"/>
            </a:endParaRPr>
          </a:p>
          <a:p>
            <a:pPr algn="ctr"/>
            <a:r>
              <a:rPr lang="en-US" sz="2000" dirty="0" smtClean="0">
                <a:solidFill>
                  <a:schemeClr val="tx1"/>
                </a:solidFill>
                <a:latin typeface="Century Schoolbook" pitchFamily="18" charset="0"/>
                <a:ea typeface="Calibri" pitchFamily="34" charset="0"/>
                <a:cs typeface="Times New Roman" pitchFamily="18" charset="0"/>
              </a:rPr>
              <a:t>J</a:t>
            </a:r>
            <a:r>
              <a:rPr lang="en-US" sz="2000" baseline="30000" dirty="0" smtClean="0">
                <a:solidFill>
                  <a:schemeClr val="tx1"/>
                </a:solidFill>
                <a:latin typeface="Century Schoolbook" pitchFamily="18" charset="0"/>
                <a:ea typeface="Calibri" pitchFamily="34" charset="0"/>
                <a:cs typeface="Times New Roman" pitchFamily="18" charset="0"/>
              </a:rPr>
              <a:t>A</a:t>
            </a:r>
            <a:endParaRPr lang="ru-RU" sz="2000" dirty="0" smtClean="0">
              <a:solidFill>
                <a:schemeClr val="tx1"/>
              </a:solidFill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2428860" y="785794"/>
            <a:ext cx="785818" cy="7143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  <a:latin typeface="Century Schoolbook" pitchFamily="18" charset="0"/>
              <a:ea typeface="Calibri" pitchFamily="34" charset="0"/>
              <a:cs typeface="Times New Roman" pitchFamily="18" charset="0"/>
            </a:endParaRPr>
          </a:p>
          <a:p>
            <a:pPr algn="ctr"/>
            <a:r>
              <a:rPr lang="en-US" sz="2000" dirty="0" smtClean="0">
                <a:solidFill>
                  <a:schemeClr val="tx1"/>
                </a:solidFill>
                <a:latin typeface="Century Schoolbook" pitchFamily="18" charset="0"/>
                <a:ea typeface="Calibri" pitchFamily="34" charset="0"/>
                <a:cs typeface="Times New Roman" pitchFamily="18" charset="0"/>
              </a:rPr>
              <a:t>J</a:t>
            </a:r>
            <a:r>
              <a:rPr lang="en-US" sz="2000" baseline="30000" dirty="0" smtClean="0">
                <a:solidFill>
                  <a:schemeClr val="tx1"/>
                </a:solidFill>
                <a:latin typeface="Century Schoolbook" pitchFamily="18" charset="0"/>
                <a:ea typeface="Calibri" pitchFamily="34" charset="0"/>
                <a:cs typeface="Times New Roman" pitchFamily="18" charset="0"/>
              </a:rPr>
              <a:t>0</a:t>
            </a:r>
            <a:endParaRPr lang="ru-RU" sz="2000" dirty="0" smtClean="0">
              <a:solidFill>
                <a:schemeClr val="tx1"/>
              </a:solidFill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5143504" y="785794"/>
            <a:ext cx="785818" cy="7143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  <a:latin typeface="Century Schoolbook" pitchFamily="18" charset="0"/>
              <a:ea typeface="Calibri" pitchFamily="34" charset="0"/>
              <a:cs typeface="Times New Roman" pitchFamily="18" charset="0"/>
            </a:endParaRPr>
          </a:p>
          <a:p>
            <a:pPr algn="ctr"/>
            <a:r>
              <a:rPr lang="en-US" sz="2000" dirty="0" smtClean="0">
                <a:solidFill>
                  <a:schemeClr val="tx1"/>
                </a:solidFill>
                <a:latin typeface="Century Schoolbook" pitchFamily="18" charset="0"/>
                <a:ea typeface="Calibri" pitchFamily="34" charset="0"/>
                <a:cs typeface="Times New Roman" pitchFamily="18" charset="0"/>
              </a:rPr>
              <a:t>J</a:t>
            </a:r>
            <a:r>
              <a:rPr lang="en-US" sz="2000" baseline="30000" dirty="0" smtClean="0">
                <a:solidFill>
                  <a:schemeClr val="tx1"/>
                </a:solidFill>
                <a:latin typeface="Century Schoolbook" pitchFamily="18" charset="0"/>
                <a:ea typeface="Calibri" pitchFamily="34" charset="0"/>
                <a:cs typeface="Times New Roman" pitchFamily="18" charset="0"/>
              </a:rPr>
              <a:t>B</a:t>
            </a:r>
            <a:endParaRPr lang="ru-RU" sz="2000" dirty="0" smtClean="0">
              <a:solidFill>
                <a:schemeClr val="tx1"/>
              </a:solidFill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5500694" y="785794"/>
            <a:ext cx="785818" cy="7143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  <a:latin typeface="Century Schoolbook" pitchFamily="18" charset="0"/>
              <a:ea typeface="Calibri" pitchFamily="34" charset="0"/>
              <a:cs typeface="Times New Roman" pitchFamily="18" charset="0"/>
            </a:endParaRPr>
          </a:p>
          <a:p>
            <a:pPr algn="ctr"/>
            <a:r>
              <a:rPr lang="en-US" sz="2000" dirty="0" smtClean="0">
                <a:solidFill>
                  <a:schemeClr val="tx1"/>
                </a:solidFill>
                <a:latin typeface="Century Schoolbook" pitchFamily="18" charset="0"/>
                <a:ea typeface="Calibri" pitchFamily="34" charset="0"/>
                <a:cs typeface="Times New Roman" pitchFamily="18" charset="0"/>
              </a:rPr>
              <a:t>J</a:t>
            </a:r>
            <a:r>
              <a:rPr lang="en-US" sz="2000" baseline="30000" dirty="0" smtClean="0">
                <a:solidFill>
                  <a:schemeClr val="tx1"/>
                </a:solidFill>
                <a:latin typeface="Century Schoolbook" pitchFamily="18" charset="0"/>
                <a:ea typeface="Calibri" pitchFamily="34" charset="0"/>
                <a:cs typeface="Times New Roman" pitchFamily="18" charset="0"/>
              </a:rPr>
              <a:t>0</a:t>
            </a:r>
            <a:endParaRPr lang="ru-RU" sz="2000" dirty="0" smtClean="0">
              <a:solidFill>
                <a:schemeClr val="tx1"/>
              </a:solidFill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2000232" y="642918"/>
            <a:ext cx="1214446" cy="100013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 smtClean="0">
              <a:solidFill>
                <a:schemeClr val="tx1"/>
              </a:solidFill>
              <a:latin typeface="Century Schoolbook" pitchFamily="18" charset="0"/>
              <a:ea typeface="Calibri" pitchFamily="34" charset="0"/>
              <a:cs typeface="Times New Roman" pitchFamily="18" charset="0"/>
            </a:endParaRPr>
          </a:p>
          <a:p>
            <a:pPr lvl="0" algn="ctr"/>
            <a:r>
              <a:rPr lang="en-US" dirty="0" smtClean="0">
                <a:solidFill>
                  <a:schemeClr val="tx1"/>
                </a:solidFill>
                <a:latin typeface="Century Schoolbook" pitchFamily="18" charset="0"/>
                <a:ea typeface="Calibri" pitchFamily="34" charset="0"/>
                <a:cs typeface="Times New Roman" pitchFamily="18" charset="0"/>
              </a:rPr>
              <a:t>J</a:t>
            </a:r>
            <a:r>
              <a:rPr lang="en-US" baseline="30000" dirty="0" smtClean="0">
                <a:solidFill>
                  <a:schemeClr val="tx1"/>
                </a:solidFill>
                <a:latin typeface="Century Schoolbook" pitchFamily="18" charset="0"/>
                <a:ea typeface="Calibri" pitchFamily="34" charset="0"/>
                <a:cs typeface="Times New Roman" pitchFamily="18" charset="0"/>
              </a:rPr>
              <a:t>A</a:t>
            </a:r>
            <a:r>
              <a:rPr lang="en-US" dirty="0" smtClean="0">
                <a:solidFill>
                  <a:schemeClr val="tx1"/>
                </a:solidFill>
                <a:latin typeface="Century Schoolbook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en-US" dirty="0" smtClean="0">
                <a:solidFill>
                  <a:schemeClr val="tx1"/>
                </a:solidFill>
                <a:latin typeface="Century Schoolbook" pitchFamily="18" charset="0"/>
                <a:ea typeface="Calibri" pitchFamily="34" charset="0"/>
                <a:cs typeface="Times New Roman" pitchFamily="18" charset="0"/>
              </a:rPr>
              <a:t>J</a:t>
            </a:r>
            <a:r>
              <a:rPr lang="en-US" baseline="30000" dirty="0" smtClean="0">
                <a:solidFill>
                  <a:schemeClr val="tx1"/>
                </a:solidFill>
                <a:latin typeface="Century Schoolbook" pitchFamily="18" charset="0"/>
                <a:ea typeface="Calibri" pitchFamily="34" charset="0"/>
                <a:cs typeface="Times New Roman" pitchFamily="18" charset="0"/>
              </a:rPr>
              <a:t>0</a:t>
            </a:r>
            <a:endParaRPr lang="en-US" dirty="0" smtClean="0">
              <a:solidFill>
                <a:schemeClr val="tx1"/>
              </a:solidFill>
              <a:latin typeface="Century Schoolbook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22" name="Овал 21"/>
          <p:cNvSpPr/>
          <p:nvPr/>
        </p:nvSpPr>
        <p:spPr>
          <a:xfrm>
            <a:off x="5143504" y="642918"/>
            <a:ext cx="1214446" cy="100013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  <a:latin typeface="Century Schoolbook" pitchFamily="18" charset="0"/>
              <a:ea typeface="Calibri" pitchFamily="34" charset="0"/>
              <a:cs typeface="Times New Roman" pitchFamily="18" charset="0"/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Century Schoolbook" pitchFamily="18" charset="0"/>
                <a:ea typeface="Calibri" pitchFamily="34" charset="0"/>
                <a:cs typeface="Times New Roman" pitchFamily="18" charset="0"/>
              </a:rPr>
              <a:t>J</a:t>
            </a:r>
            <a:r>
              <a:rPr lang="en-US" baseline="30000" dirty="0" smtClean="0">
                <a:solidFill>
                  <a:schemeClr val="tx1"/>
                </a:solidFill>
                <a:latin typeface="Century Schoolbook" pitchFamily="18" charset="0"/>
                <a:ea typeface="Calibri" pitchFamily="34" charset="0"/>
                <a:cs typeface="Times New Roman" pitchFamily="18" charset="0"/>
              </a:rPr>
              <a:t>B </a:t>
            </a:r>
            <a:r>
              <a:rPr lang="en-US" dirty="0" smtClean="0">
                <a:solidFill>
                  <a:schemeClr val="tx1"/>
                </a:solidFill>
                <a:latin typeface="Century Schoolbook" pitchFamily="18" charset="0"/>
                <a:ea typeface="Calibri" pitchFamily="34" charset="0"/>
                <a:cs typeface="Times New Roman" pitchFamily="18" charset="0"/>
              </a:rPr>
              <a:t>J</a:t>
            </a:r>
            <a:r>
              <a:rPr lang="en-US" baseline="30000" dirty="0" smtClean="0">
                <a:solidFill>
                  <a:schemeClr val="tx1"/>
                </a:solidFill>
                <a:latin typeface="Century Schoolbook" pitchFamily="18" charset="0"/>
                <a:ea typeface="Calibri" pitchFamily="34" charset="0"/>
                <a:cs typeface="Times New Roman" pitchFamily="18" charset="0"/>
              </a:rPr>
              <a:t>0</a:t>
            </a:r>
            <a:endParaRPr lang="en-US" dirty="0" smtClean="0">
              <a:solidFill>
                <a:schemeClr val="tx1"/>
              </a:solidFill>
              <a:latin typeface="Century Schoolbook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714348" y="3143248"/>
            <a:ext cx="10001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Century Schoolbook" pitchFamily="18" charset="0"/>
              </a:rPr>
              <a:t>F</a:t>
            </a:r>
            <a:r>
              <a:rPr lang="en-US" sz="2800" dirty="0" smtClean="0">
                <a:latin typeface="Century Schoolbook" pitchFamily="18" charset="0"/>
              </a:rPr>
              <a:t>1</a:t>
            </a:r>
            <a:endParaRPr lang="ru-RU" sz="2800" dirty="0">
              <a:latin typeface="Century Schoolbook" pitchFamily="18" charset="0"/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1571604" y="3071810"/>
            <a:ext cx="1214446" cy="100013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 smtClean="0">
              <a:solidFill>
                <a:schemeClr val="tx1"/>
              </a:solidFill>
              <a:latin typeface="Century Schoolbook" pitchFamily="18" charset="0"/>
              <a:ea typeface="Calibri" pitchFamily="34" charset="0"/>
              <a:cs typeface="Times New Roman" pitchFamily="18" charset="0"/>
            </a:endParaRPr>
          </a:p>
          <a:p>
            <a:pPr lvl="0" algn="ctr"/>
            <a:r>
              <a:rPr lang="en-US" dirty="0" smtClean="0">
                <a:solidFill>
                  <a:schemeClr val="tx1"/>
                </a:solidFill>
                <a:latin typeface="Century Schoolbook" pitchFamily="18" charset="0"/>
                <a:ea typeface="Calibri" pitchFamily="34" charset="0"/>
                <a:cs typeface="Times New Roman" pitchFamily="18" charset="0"/>
              </a:rPr>
              <a:t>J</a:t>
            </a:r>
            <a:r>
              <a:rPr lang="en-US" baseline="30000" dirty="0" smtClean="0">
                <a:solidFill>
                  <a:schemeClr val="tx1"/>
                </a:solidFill>
                <a:latin typeface="Century Schoolbook" pitchFamily="18" charset="0"/>
                <a:ea typeface="Calibri" pitchFamily="34" charset="0"/>
                <a:cs typeface="Times New Roman" pitchFamily="18" charset="0"/>
              </a:rPr>
              <a:t>A</a:t>
            </a:r>
            <a:r>
              <a:rPr lang="en-US" dirty="0" smtClean="0">
                <a:solidFill>
                  <a:schemeClr val="tx1"/>
                </a:solidFill>
                <a:latin typeface="Century Schoolbook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en-US" dirty="0" smtClean="0">
                <a:solidFill>
                  <a:schemeClr val="tx1"/>
                </a:solidFill>
                <a:latin typeface="Century Schoolbook" pitchFamily="18" charset="0"/>
                <a:ea typeface="Calibri" pitchFamily="34" charset="0"/>
                <a:cs typeface="Times New Roman" pitchFamily="18" charset="0"/>
              </a:rPr>
              <a:t>J</a:t>
            </a:r>
            <a:r>
              <a:rPr lang="en-US" baseline="30000" dirty="0" smtClean="0">
                <a:solidFill>
                  <a:schemeClr val="tx1"/>
                </a:solidFill>
                <a:latin typeface="Century Schoolbook" pitchFamily="18" charset="0"/>
                <a:ea typeface="Calibri" pitchFamily="34" charset="0"/>
                <a:cs typeface="Times New Roman" pitchFamily="18" charset="0"/>
              </a:rPr>
              <a:t>0</a:t>
            </a:r>
            <a:endParaRPr lang="en-US" dirty="0" smtClean="0">
              <a:solidFill>
                <a:schemeClr val="tx1"/>
              </a:solidFill>
              <a:latin typeface="Century Schoolbook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25" name="Овал 24"/>
          <p:cNvSpPr/>
          <p:nvPr/>
        </p:nvSpPr>
        <p:spPr>
          <a:xfrm>
            <a:off x="3071802" y="3071810"/>
            <a:ext cx="1214446" cy="100013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 smtClean="0">
              <a:solidFill>
                <a:schemeClr val="tx1"/>
              </a:solidFill>
              <a:latin typeface="Century Schoolbook" pitchFamily="18" charset="0"/>
              <a:ea typeface="Calibri" pitchFamily="34" charset="0"/>
              <a:cs typeface="Times New Roman" pitchFamily="18" charset="0"/>
            </a:endParaRPr>
          </a:p>
          <a:p>
            <a:pPr lvl="0" algn="ctr"/>
            <a:r>
              <a:rPr lang="en-US" dirty="0" smtClean="0">
                <a:solidFill>
                  <a:schemeClr val="tx1"/>
                </a:solidFill>
                <a:latin typeface="Century Schoolbook" pitchFamily="18" charset="0"/>
                <a:ea typeface="Calibri" pitchFamily="34" charset="0"/>
                <a:cs typeface="Times New Roman" pitchFamily="18" charset="0"/>
              </a:rPr>
              <a:t>J</a:t>
            </a:r>
            <a:r>
              <a:rPr lang="en-US" baseline="30000" dirty="0" smtClean="0">
                <a:solidFill>
                  <a:schemeClr val="tx1"/>
                </a:solidFill>
                <a:latin typeface="Century Schoolbook" pitchFamily="18" charset="0"/>
                <a:ea typeface="Calibri" pitchFamily="34" charset="0"/>
                <a:cs typeface="Times New Roman" pitchFamily="18" charset="0"/>
              </a:rPr>
              <a:t>A</a:t>
            </a:r>
            <a:r>
              <a:rPr lang="en-US" dirty="0" smtClean="0">
                <a:solidFill>
                  <a:schemeClr val="tx1"/>
                </a:solidFill>
                <a:latin typeface="Century Schoolbook" pitchFamily="18" charset="0"/>
                <a:ea typeface="Calibri" pitchFamily="34" charset="0"/>
                <a:cs typeface="Times New Roman" pitchFamily="18" charset="0"/>
              </a:rPr>
              <a:t>  J</a:t>
            </a:r>
            <a:r>
              <a:rPr lang="en-US" baseline="30000" dirty="0" smtClean="0">
                <a:solidFill>
                  <a:schemeClr val="tx1"/>
                </a:solidFill>
                <a:latin typeface="Century Schoolbook" pitchFamily="18" charset="0"/>
                <a:ea typeface="Calibri" pitchFamily="34" charset="0"/>
                <a:cs typeface="Times New Roman" pitchFamily="18" charset="0"/>
              </a:rPr>
              <a:t>B</a:t>
            </a:r>
            <a:endParaRPr lang="en-US" dirty="0" smtClean="0">
              <a:solidFill>
                <a:schemeClr val="tx1"/>
              </a:solidFill>
              <a:latin typeface="Century Schoolbook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26" name="Овал 25"/>
          <p:cNvSpPr/>
          <p:nvPr/>
        </p:nvSpPr>
        <p:spPr>
          <a:xfrm>
            <a:off x="4500562" y="3071810"/>
            <a:ext cx="1214446" cy="100013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 smtClean="0">
              <a:solidFill>
                <a:schemeClr val="tx1"/>
              </a:solidFill>
              <a:latin typeface="Century Schoolbook" pitchFamily="18" charset="0"/>
              <a:ea typeface="Calibri" pitchFamily="34" charset="0"/>
              <a:cs typeface="Times New Roman" pitchFamily="18" charset="0"/>
            </a:endParaRPr>
          </a:p>
          <a:p>
            <a:pPr lvl="0" algn="ctr"/>
            <a:r>
              <a:rPr lang="en-US" dirty="0" smtClean="0">
                <a:solidFill>
                  <a:schemeClr val="tx1"/>
                </a:solidFill>
                <a:latin typeface="Century Schoolbook" pitchFamily="18" charset="0"/>
                <a:ea typeface="Calibri" pitchFamily="34" charset="0"/>
                <a:cs typeface="Times New Roman" pitchFamily="18" charset="0"/>
              </a:rPr>
              <a:t>J</a:t>
            </a:r>
            <a:r>
              <a:rPr lang="en-US" baseline="30000" dirty="0" smtClean="0">
                <a:solidFill>
                  <a:schemeClr val="tx1"/>
                </a:solidFill>
                <a:latin typeface="Century Schoolbook" pitchFamily="18" charset="0"/>
                <a:ea typeface="Calibri" pitchFamily="34" charset="0"/>
                <a:cs typeface="Times New Roman" pitchFamily="18" charset="0"/>
              </a:rPr>
              <a:t>B</a:t>
            </a:r>
            <a:r>
              <a:rPr lang="en-US" dirty="0" smtClean="0">
                <a:solidFill>
                  <a:schemeClr val="tx1"/>
                </a:solidFill>
                <a:latin typeface="Century Schoolbook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en-US" dirty="0" smtClean="0">
                <a:solidFill>
                  <a:schemeClr val="tx1"/>
                </a:solidFill>
                <a:latin typeface="Century Schoolbook" pitchFamily="18" charset="0"/>
                <a:ea typeface="Calibri" pitchFamily="34" charset="0"/>
                <a:cs typeface="Times New Roman" pitchFamily="18" charset="0"/>
              </a:rPr>
              <a:t>J</a:t>
            </a:r>
            <a:r>
              <a:rPr lang="en-US" baseline="30000" dirty="0" smtClean="0">
                <a:solidFill>
                  <a:schemeClr val="tx1"/>
                </a:solidFill>
                <a:latin typeface="Century Schoolbook" pitchFamily="18" charset="0"/>
                <a:ea typeface="Calibri" pitchFamily="34" charset="0"/>
                <a:cs typeface="Times New Roman" pitchFamily="18" charset="0"/>
              </a:rPr>
              <a:t>0</a:t>
            </a:r>
            <a:endParaRPr lang="en-US" dirty="0" smtClean="0">
              <a:solidFill>
                <a:schemeClr val="tx1"/>
              </a:solidFill>
              <a:latin typeface="Century Schoolbook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27" name="Овал 26"/>
          <p:cNvSpPr/>
          <p:nvPr/>
        </p:nvSpPr>
        <p:spPr>
          <a:xfrm>
            <a:off x="5929322" y="3071810"/>
            <a:ext cx="1214446" cy="100013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 smtClean="0">
              <a:solidFill>
                <a:schemeClr val="tx1"/>
              </a:solidFill>
              <a:latin typeface="Century Schoolbook" pitchFamily="18" charset="0"/>
              <a:ea typeface="Calibri" pitchFamily="34" charset="0"/>
              <a:cs typeface="Times New Roman" pitchFamily="18" charset="0"/>
            </a:endParaRPr>
          </a:p>
          <a:p>
            <a:pPr lvl="0" algn="ctr"/>
            <a:r>
              <a:rPr lang="en-US" dirty="0" smtClean="0">
                <a:solidFill>
                  <a:schemeClr val="tx1"/>
                </a:solidFill>
                <a:latin typeface="Century Schoolbook" pitchFamily="18" charset="0"/>
                <a:ea typeface="Calibri" pitchFamily="34" charset="0"/>
                <a:cs typeface="Times New Roman" pitchFamily="18" charset="0"/>
              </a:rPr>
              <a:t>J</a:t>
            </a:r>
            <a:r>
              <a:rPr lang="en-US" baseline="30000" dirty="0" smtClean="0">
                <a:solidFill>
                  <a:schemeClr val="tx1"/>
                </a:solidFill>
                <a:latin typeface="Century Schoolbook" pitchFamily="18" charset="0"/>
                <a:ea typeface="Calibri" pitchFamily="34" charset="0"/>
                <a:cs typeface="Times New Roman" pitchFamily="18" charset="0"/>
              </a:rPr>
              <a:t>0</a:t>
            </a:r>
            <a:r>
              <a:rPr lang="en-US" dirty="0" smtClean="0">
                <a:solidFill>
                  <a:schemeClr val="tx1"/>
                </a:solidFill>
                <a:latin typeface="Century Schoolbook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en-US" dirty="0" smtClean="0">
                <a:solidFill>
                  <a:schemeClr val="tx1"/>
                </a:solidFill>
                <a:latin typeface="Century Schoolbook" pitchFamily="18" charset="0"/>
                <a:ea typeface="Calibri" pitchFamily="34" charset="0"/>
                <a:cs typeface="Times New Roman" pitchFamily="18" charset="0"/>
              </a:rPr>
              <a:t>J</a:t>
            </a:r>
            <a:r>
              <a:rPr lang="en-US" baseline="30000" dirty="0" smtClean="0">
                <a:solidFill>
                  <a:schemeClr val="tx1"/>
                </a:solidFill>
                <a:latin typeface="Century Schoolbook" pitchFamily="18" charset="0"/>
                <a:ea typeface="Calibri" pitchFamily="34" charset="0"/>
                <a:cs typeface="Times New Roman" pitchFamily="18" charset="0"/>
              </a:rPr>
              <a:t>0</a:t>
            </a:r>
            <a:endParaRPr lang="en-US" dirty="0" smtClean="0">
              <a:solidFill>
                <a:schemeClr val="tx1"/>
              </a:solidFill>
              <a:latin typeface="Century Schoolbook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1643042" y="4357694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II </a:t>
            </a:r>
            <a:r>
              <a:rPr lang="ru-RU" dirty="0" smtClean="0"/>
              <a:t>группа</a:t>
            </a:r>
            <a:endParaRPr lang="ru-RU" dirty="0"/>
          </a:p>
        </p:txBody>
      </p:sp>
      <p:sp>
        <p:nvSpPr>
          <p:cNvPr id="29" name="TextBox 28"/>
          <p:cNvSpPr txBox="1"/>
          <p:nvPr/>
        </p:nvSpPr>
        <p:spPr>
          <a:xfrm>
            <a:off x="3143240" y="4357694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IV </a:t>
            </a:r>
            <a:r>
              <a:rPr lang="ru-RU" dirty="0" smtClean="0"/>
              <a:t>группа</a:t>
            </a:r>
            <a:endParaRPr lang="ru-RU" dirty="0"/>
          </a:p>
        </p:txBody>
      </p:sp>
      <p:sp>
        <p:nvSpPr>
          <p:cNvPr id="30" name="TextBox 29"/>
          <p:cNvSpPr txBox="1"/>
          <p:nvPr/>
        </p:nvSpPr>
        <p:spPr>
          <a:xfrm>
            <a:off x="4572000" y="4357694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III </a:t>
            </a:r>
            <a:r>
              <a:rPr lang="ru-RU" dirty="0" smtClean="0"/>
              <a:t>группа</a:t>
            </a:r>
            <a:endParaRPr lang="ru-RU" dirty="0"/>
          </a:p>
        </p:txBody>
      </p:sp>
      <p:sp>
        <p:nvSpPr>
          <p:cNvPr id="31" name="TextBox 30"/>
          <p:cNvSpPr txBox="1"/>
          <p:nvPr/>
        </p:nvSpPr>
        <p:spPr>
          <a:xfrm>
            <a:off x="6072198" y="4357694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 </a:t>
            </a:r>
            <a:r>
              <a:rPr lang="ru-RU" dirty="0" smtClean="0"/>
              <a:t>группа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33333E-6 L -0.06094 0.1759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" y="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7037E-6 L 0.02361 0.17847 " pathEditMode="relative" ptsTypes="AA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33333E-6 L -0.05017 0.1759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" y="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9.16667E-6 -3.7037E-7 L 0.0316 0.17847 " pathEditMode="relative" ptsTypes="AA">
                                      <p:cBhvr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7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FF"/>
                                      </p:to>
                                    </p:animClr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 animBg="1"/>
      <p:bldP spid="17" grpId="0" animBg="1"/>
      <p:bldP spid="24" grpId="0" animBg="1"/>
      <p:bldP spid="25" grpId="0" animBg="1"/>
      <p:bldP spid="26" grpId="0" animBg="1"/>
      <p:bldP spid="27" grpId="0" animBg="1"/>
      <p:bldP spid="28" grpId="0"/>
      <p:bldP spid="29" grpId="0"/>
      <p:bldP spid="30" grpId="0"/>
      <p:bldP spid="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000240"/>
            <a:ext cx="885828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200" dirty="0" smtClean="0">
                <a:latin typeface="Century Schoolbook" pitchFamily="18" charset="0"/>
              </a:rPr>
              <a:t>Подавление </a:t>
            </a:r>
            <a:r>
              <a:rPr lang="ru-RU" sz="3200" dirty="0" smtClean="0">
                <a:latin typeface="Century Schoolbook" pitchFamily="18" charset="0"/>
              </a:rPr>
              <a:t>проявления генов одной аллельной пары генами другой. </a:t>
            </a:r>
            <a:endParaRPr lang="ru-RU" sz="3200" dirty="0" smtClean="0">
              <a:latin typeface="Century Schoolbook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3200" dirty="0" smtClean="0">
                <a:latin typeface="Century Schoolbook" pitchFamily="18" charset="0"/>
              </a:rPr>
              <a:t>Гены</a:t>
            </a:r>
            <a:r>
              <a:rPr lang="ru-RU" sz="3200" dirty="0" smtClean="0">
                <a:latin typeface="Century Schoolbook" pitchFamily="18" charset="0"/>
              </a:rPr>
              <a:t>, подавляющие действие других неаллельных генов, называются </a:t>
            </a:r>
            <a:r>
              <a:rPr lang="ru-RU" sz="3200" b="1" dirty="0" smtClean="0">
                <a:solidFill>
                  <a:srgbClr val="C00000"/>
                </a:solidFill>
                <a:latin typeface="Century Schoolbook" pitchFamily="18" charset="0"/>
              </a:rPr>
              <a:t>супрессорами</a:t>
            </a:r>
            <a:r>
              <a:rPr lang="ru-RU" sz="3200" dirty="0" smtClean="0">
                <a:latin typeface="Century Schoolbook" pitchFamily="18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Century Schoolbook" pitchFamily="18" charset="0"/>
              </a:rPr>
              <a:t>(подавителями). </a:t>
            </a:r>
          </a:p>
          <a:p>
            <a:pPr>
              <a:buFont typeface="Arial" pitchFamily="34" charset="0"/>
              <a:buChar char="•"/>
            </a:pPr>
            <a:r>
              <a:rPr lang="ru-RU" sz="3200" b="1" dirty="0" smtClean="0">
                <a:solidFill>
                  <a:srgbClr val="C00000"/>
                </a:solidFill>
                <a:latin typeface="Century Schoolbook" pitchFamily="18" charset="0"/>
              </a:rPr>
              <a:t>Доминантный эпистаз </a:t>
            </a:r>
            <a:r>
              <a:rPr lang="ru-RU" sz="3200" dirty="0" smtClean="0">
                <a:latin typeface="Century Schoolbook" pitchFamily="18" charset="0"/>
              </a:rPr>
              <a:t>(расщепление по фенотипу 13:3) и </a:t>
            </a:r>
            <a:r>
              <a:rPr lang="ru-RU" sz="3200" b="1" dirty="0" smtClean="0">
                <a:solidFill>
                  <a:srgbClr val="C00000"/>
                </a:solidFill>
                <a:latin typeface="Century Schoolbook" pitchFamily="18" charset="0"/>
              </a:rPr>
              <a:t>рецессивным </a:t>
            </a:r>
            <a:r>
              <a:rPr lang="ru-RU" sz="3200" dirty="0" smtClean="0">
                <a:latin typeface="Century Schoolbook" pitchFamily="18" charset="0"/>
              </a:rPr>
              <a:t>(расщепление по фенотипу </a:t>
            </a:r>
            <a:r>
              <a:rPr lang="ru-RU" sz="3200" dirty="0" smtClean="0">
                <a:latin typeface="Century Schoolbook" pitchFamily="18" charset="0"/>
              </a:rPr>
              <a:t>9:3:4) </a:t>
            </a:r>
            <a:endParaRPr lang="ru-RU" sz="3200" dirty="0">
              <a:latin typeface="Century Schoolbook" pitchFamily="18" charset="0"/>
            </a:endParaRPr>
          </a:p>
        </p:txBody>
      </p:sp>
      <p:sp>
        <p:nvSpPr>
          <p:cNvPr id="3" name="Заголовок 3"/>
          <p:cNvSpPr txBox="1">
            <a:spLocks/>
          </p:cNvSpPr>
          <p:nvPr/>
        </p:nvSpPr>
        <p:spPr>
          <a:xfrm>
            <a:off x="357158" y="357166"/>
            <a:ext cx="6072230" cy="785818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noProof="0" dirty="0" smtClean="0">
                <a:solidFill>
                  <a:srgbClr val="C00000"/>
                </a:solidFill>
                <a:latin typeface="Century Schoolbook" pitchFamily="18" charset="0"/>
                <a:ea typeface="+mj-ea"/>
                <a:cs typeface="+mj-cs"/>
              </a:rPr>
              <a:t>Эпистаз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entury Schoolbook" pitchFamily="18" charset="0"/>
              <a:ea typeface="+mj-ea"/>
              <a:cs typeface="+mj-cs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429256" y="428604"/>
            <a:ext cx="3500462" cy="78581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Century Schoolbook" pitchFamily="18" charset="0"/>
              </a:rPr>
              <a:t>Взаимодействие неаллельных генов</a:t>
            </a:r>
            <a:endParaRPr lang="ru-RU" sz="2400" dirty="0">
              <a:latin typeface="Century Schoolboo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143240" y="500042"/>
            <a:ext cx="3143272" cy="928694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Century Schoolbook" pitchFamily="18" charset="0"/>
              </a:rPr>
              <a:t>Эпистаз </a:t>
            </a:r>
            <a:endParaRPr lang="ru-RU" sz="3600" dirty="0">
              <a:latin typeface="Century Schoolbook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28596" y="1785926"/>
            <a:ext cx="3786214" cy="92869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Century Schoolbook" pitchFamily="18" charset="0"/>
              </a:rPr>
              <a:t>Доминантный </a:t>
            </a:r>
            <a:endParaRPr lang="ru-RU" sz="3600" dirty="0">
              <a:latin typeface="Century Schoolbook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929190" y="1785926"/>
            <a:ext cx="3786214" cy="92869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Century Schoolbook" pitchFamily="18" charset="0"/>
              </a:rPr>
              <a:t>Рецессивный </a:t>
            </a:r>
            <a:endParaRPr lang="ru-RU" sz="3600" dirty="0">
              <a:latin typeface="Century Schoolbook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28596" y="2928934"/>
            <a:ext cx="3786214" cy="228601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Century Schoolbook" pitchFamily="18" charset="0"/>
              </a:rPr>
              <a:t>Расщепление по фенотипу в </a:t>
            </a:r>
            <a:r>
              <a:rPr lang="en-US" sz="3200" b="1" dirty="0" smtClean="0">
                <a:solidFill>
                  <a:srgbClr val="C00000"/>
                </a:solidFill>
                <a:latin typeface="Century Schoolbook" pitchFamily="18" charset="0"/>
              </a:rPr>
              <a:t>F2</a:t>
            </a:r>
            <a:r>
              <a:rPr lang="ru-RU" sz="3200" b="1" dirty="0" smtClean="0">
                <a:solidFill>
                  <a:srgbClr val="C00000"/>
                </a:solidFill>
                <a:latin typeface="Century Schoolbook" pitchFamily="18" charset="0"/>
              </a:rPr>
              <a:t> 13:3</a:t>
            </a:r>
            <a:endParaRPr lang="ru-RU" sz="32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857752" y="3000372"/>
            <a:ext cx="3786214" cy="221457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Century Schoolbook" pitchFamily="18" charset="0"/>
              </a:rPr>
              <a:t>Расщепление по фенотипу в </a:t>
            </a:r>
            <a:r>
              <a:rPr lang="en-US" sz="3200" b="1" dirty="0" smtClean="0">
                <a:solidFill>
                  <a:srgbClr val="C00000"/>
                </a:solidFill>
                <a:latin typeface="Century Schoolbook" pitchFamily="18" charset="0"/>
              </a:rPr>
              <a:t>F2</a:t>
            </a:r>
            <a:r>
              <a:rPr lang="ru-RU" sz="3200" b="1" dirty="0" smtClean="0">
                <a:solidFill>
                  <a:srgbClr val="C00000"/>
                </a:solidFill>
                <a:latin typeface="Century Schoolbook" pitchFamily="18" charset="0"/>
              </a:rPr>
              <a:t> 9:3:4</a:t>
            </a:r>
            <a:endParaRPr lang="ru-RU" sz="32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28596" y="5500702"/>
            <a:ext cx="3786214" cy="114300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Century Schoolbook" pitchFamily="18" charset="0"/>
              </a:rPr>
              <a:t>Наследование окраски оперения кур</a:t>
            </a:r>
            <a:r>
              <a:rPr lang="ru-RU" sz="3600" dirty="0" smtClean="0">
                <a:latin typeface="Century Schoolbook" pitchFamily="18" charset="0"/>
              </a:rPr>
              <a:t>  </a:t>
            </a:r>
            <a:endParaRPr lang="ru-RU" sz="3600" dirty="0">
              <a:latin typeface="Century Schoolbook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929190" y="5500702"/>
            <a:ext cx="3786214" cy="114300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Century Schoolbook" pitchFamily="18" charset="0"/>
              </a:rPr>
              <a:t>Наследование окраски шерсти домовых мышей</a:t>
            </a:r>
            <a:endParaRPr lang="ru-RU" sz="3600" dirty="0">
              <a:latin typeface="Century Schoolboo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142984"/>
            <a:ext cx="7086342" cy="5286412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 txBox="1">
            <a:spLocks/>
          </p:cNvSpPr>
          <p:nvPr/>
        </p:nvSpPr>
        <p:spPr>
          <a:xfrm>
            <a:off x="1428728" y="142852"/>
            <a:ext cx="6072230" cy="785818"/>
          </a:xfrm>
          <a:prstGeom prst="rect">
            <a:avLst/>
          </a:prstGeom>
        </p:spPr>
        <p:txBody>
          <a:bodyPr>
            <a:normAutofit fontScale="82500"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solidFill>
                  <a:srgbClr val="C00000"/>
                </a:solidFill>
                <a:latin typeface="Century Schoolbook" pitchFamily="18" charset="0"/>
                <a:ea typeface="+mj-ea"/>
                <a:cs typeface="+mj-cs"/>
              </a:rPr>
              <a:t>Доминантный э</a:t>
            </a:r>
            <a:r>
              <a:rPr lang="ru-RU" sz="4400" b="1" noProof="0" dirty="0" err="1" smtClean="0">
                <a:solidFill>
                  <a:srgbClr val="C00000"/>
                </a:solidFill>
                <a:latin typeface="Century Schoolbook" pitchFamily="18" charset="0"/>
                <a:ea typeface="+mj-ea"/>
                <a:cs typeface="+mj-cs"/>
              </a:rPr>
              <a:t>пистаз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entury Schoolbook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1643050"/>
            <a:ext cx="3714776" cy="48787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Заголовок 3"/>
          <p:cNvSpPr txBox="1">
            <a:spLocks/>
          </p:cNvSpPr>
          <p:nvPr/>
        </p:nvSpPr>
        <p:spPr>
          <a:xfrm>
            <a:off x="142844" y="857232"/>
            <a:ext cx="6429420" cy="785818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noProof="0" dirty="0" smtClean="0">
                <a:solidFill>
                  <a:srgbClr val="C00000"/>
                </a:solidFill>
                <a:latin typeface="Century Schoolbook" pitchFamily="18" charset="0"/>
                <a:ea typeface="+mj-ea"/>
                <a:cs typeface="+mj-cs"/>
              </a:rPr>
              <a:t>Комплементарность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entury Schoolbook" pitchFamily="18" charset="0"/>
              <a:ea typeface="+mj-ea"/>
              <a:cs typeface="+mj-cs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500694" y="142852"/>
            <a:ext cx="3500462" cy="78581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Century Schoolbook" pitchFamily="18" charset="0"/>
              </a:rPr>
              <a:t>Взаимодействие неаллельных генов</a:t>
            </a:r>
            <a:endParaRPr lang="ru-RU" sz="2400" dirty="0">
              <a:latin typeface="Century Schoolbook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596" y="1714488"/>
            <a:ext cx="435771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Century Schoolbook" pitchFamily="18" charset="0"/>
              </a:rPr>
              <a:t>Явление, когда признак развивается только при взаимном действии двух доминантных неаллельных генов, каждый из которых в отдельности не вызывает развитие признака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Century Schoolbook" pitchFamily="18" charset="0"/>
              </a:rPr>
              <a:t>Расщепление по фенотипу 9:7</a:t>
            </a:r>
            <a:endParaRPr lang="ru-RU" sz="2800" b="1" dirty="0">
              <a:solidFill>
                <a:srgbClr val="C00000"/>
              </a:solidFill>
              <a:latin typeface="Century Schoolboo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Century Schoolbook" pitchFamily="18" charset="0"/>
              </a:rPr>
              <a:t>Явление, когда несколько неаллельных доминантных генов отвечают за сходное воздействие  на развитие одного и того же признака.</a:t>
            </a:r>
          </a:p>
          <a:p>
            <a:r>
              <a:rPr lang="ru-RU" dirty="0" smtClean="0">
                <a:latin typeface="Century Schoolbook" pitchFamily="18" charset="0"/>
              </a:rPr>
              <a:t>Чем больше таких генов, тем ярче проявляется признак (цвет кожи, удойность коров)</a:t>
            </a:r>
            <a:endParaRPr lang="ru-RU" dirty="0">
              <a:latin typeface="Century Schoolbook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500694" y="214290"/>
            <a:ext cx="3500462" cy="78581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Century Schoolbook" pitchFamily="18" charset="0"/>
              </a:rPr>
              <a:t>Взаимодействие неаллельных генов</a:t>
            </a:r>
            <a:endParaRPr lang="ru-RU" sz="2400" dirty="0">
              <a:latin typeface="Century Schoolbook" pitchFamily="18" charset="0"/>
            </a:endParaRPr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428596" y="285728"/>
            <a:ext cx="5429320" cy="1184273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solidFill>
                  <a:srgbClr val="C00000"/>
                </a:solidFill>
                <a:latin typeface="Century Schoolbook" pitchFamily="18" charset="0"/>
                <a:ea typeface="+mj-ea"/>
                <a:cs typeface="+mj-cs"/>
              </a:rPr>
              <a:t>Полимерия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entury Schoolbook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1000108"/>
            <a:ext cx="4681917" cy="53871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Заголовок 3"/>
          <p:cNvSpPr txBox="1">
            <a:spLocks/>
          </p:cNvSpPr>
          <p:nvPr/>
        </p:nvSpPr>
        <p:spPr>
          <a:xfrm>
            <a:off x="1428728" y="142852"/>
            <a:ext cx="6072230" cy="785818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solidFill>
                  <a:srgbClr val="C00000"/>
                </a:solidFill>
                <a:latin typeface="Century Schoolbook" pitchFamily="18" charset="0"/>
                <a:ea typeface="+mj-ea"/>
                <a:cs typeface="+mj-cs"/>
              </a:rPr>
              <a:t>Пример полимерии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entury Schoolbook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857232"/>
            <a:ext cx="8229600" cy="4525963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  <a:latin typeface="Century Schoolbook" pitchFamily="18" charset="0"/>
              </a:rPr>
              <a:t>Задача</a:t>
            </a:r>
            <a:endParaRPr lang="ru-RU" b="1" dirty="0" smtClean="0">
              <a:solidFill>
                <a:srgbClr val="C00000"/>
              </a:solidFill>
              <a:latin typeface="Century Schoolbook" pitchFamily="18" charset="0"/>
            </a:endParaRPr>
          </a:p>
          <a:p>
            <a:pPr>
              <a:buNone/>
            </a:pPr>
            <a:r>
              <a:rPr lang="ru-RU" dirty="0" smtClean="0">
                <a:latin typeface="Century Schoolbook" pitchFamily="18" charset="0"/>
              </a:rPr>
              <a:t>Если </a:t>
            </a:r>
            <a:r>
              <a:rPr lang="ru-RU" dirty="0" err="1" smtClean="0">
                <a:latin typeface="Century Schoolbook" pitchFamily="18" charset="0"/>
              </a:rPr>
              <a:t>негритянка</a:t>
            </a:r>
            <a:r>
              <a:rPr lang="ru-RU" dirty="0" smtClean="0">
                <a:latin typeface="Century Schoolbook" pitchFamily="18" charset="0"/>
              </a:rPr>
              <a:t> (A1A1A2A2) и белый мужчина (a1 </a:t>
            </a:r>
            <a:r>
              <a:rPr lang="ru-RU" dirty="0" err="1" smtClean="0">
                <a:latin typeface="Century Schoolbook" pitchFamily="18" charset="0"/>
              </a:rPr>
              <a:t>a1</a:t>
            </a:r>
            <a:r>
              <a:rPr lang="ru-RU" dirty="0" smtClean="0">
                <a:latin typeface="Century Schoolbook" pitchFamily="18" charset="0"/>
              </a:rPr>
              <a:t> a2 </a:t>
            </a:r>
            <a:r>
              <a:rPr lang="ru-RU" dirty="0" err="1" smtClean="0">
                <a:latin typeface="Century Schoolbook" pitchFamily="18" charset="0"/>
              </a:rPr>
              <a:t>a2</a:t>
            </a:r>
            <a:r>
              <a:rPr lang="ru-RU" dirty="0" smtClean="0">
                <a:latin typeface="Century Schoolbook" pitchFamily="18" charset="0"/>
              </a:rPr>
              <a:t>) имеют детей, то в какой пропорции можно ожидать появление детей – полных </a:t>
            </a:r>
            <a:r>
              <a:rPr lang="ru-RU" dirty="0" err="1" smtClean="0">
                <a:latin typeface="Century Schoolbook" pitchFamily="18" charset="0"/>
              </a:rPr>
              <a:t>негров</a:t>
            </a:r>
            <a:r>
              <a:rPr lang="ru-RU" dirty="0" smtClean="0">
                <a:latin typeface="Century Schoolbook" pitchFamily="18" charset="0"/>
              </a:rPr>
              <a:t>, мулатов и белых</a:t>
            </a:r>
            <a:r>
              <a:rPr lang="ru-RU" dirty="0" smtClean="0">
                <a:latin typeface="Century Schoolbook" pitchFamily="18" charset="0"/>
              </a:rPr>
              <a:t>?</a:t>
            </a:r>
            <a:endParaRPr lang="ru-RU" dirty="0" smtClean="0">
              <a:latin typeface="Century Schoolbook" pitchFamily="18" charset="0"/>
            </a:endParaRPr>
          </a:p>
          <a:p>
            <a:pPr>
              <a:buNone/>
            </a:pPr>
            <a:r>
              <a:rPr lang="ru-RU" dirty="0" smtClean="0">
                <a:latin typeface="Century Schoolbook" pitchFamily="18" charset="0"/>
              </a:rPr>
              <a:t>Решение </a:t>
            </a:r>
            <a:r>
              <a:rPr lang="ru-RU" dirty="0" smtClean="0">
                <a:latin typeface="Century Schoolbook" pitchFamily="18" charset="0"/>
              </a:rPr>
              <a:t>задачи</a:t>
            </a:r>
          </a:p>
          <a:p>
            <a:pPr>
              <a:buNone/>
            </a:pPr>
            <a:r>
              <a:rPr lang="ru-RU" dirty="0" smtClean="0">
                <a:latin typeface="Century Schoolbook" pitchFamily="18" charset="0"/>
              </a:rPr>
              <a:t>Обозначение </a:t>
            </a:r>
            <a:r>
              <a:rPr lang="ru-RU" dirty="0" smtClean="0">
                <a:latin typeface="Century Schoolbook" pitchFamily="18" charset="0"/>
              </a:rPr>
              <a:t>генов:</a:t>
            </a:r>
          </a:p>
          <a:p>
            <a:pPr>
              <a:buNone/>
            </a:pPr>
            <a:r>
              <a:rPr lang="ru-RU" dirty="0" smtClean="0">
                <a:latin typeface="Century Schoolbook" pitchFamily="18" charset="0"/>
              </a:rPr>
              <a:t>А1</a:t>
            </a:r>
            <a:r>
              <a:rPr lang="ru-RU" dirty="0" smtClean="0">
                <a:latin typeface="Century Schoolbook" pitchFamily="18" charset="0"/>
              </a:rPr>
              <a:t>, А2 гены определяющие наличие пигмента</a:t>
            </a:r>
          </a:p>
          <a:p>
            <a:pPr>
              <a:buNone/>
            </a:pPr>
            <a:r>
              <a:rPr lang="ru-RU" dirty="0" smtClean="0">
                <a:latin typeface="Century Schoolbook" pitchFamily="18" charset="0"/>
              </a:rPr>
              <a:t>а1</a:t>
            </a:r>
            <a:r>
              <a:rPr lang="ru-RU" dirty="0" smtClean="0">
                <a:latin typeface="Century Schoolbook" pitchFamily="18" charset="0"/>
              </a:rPr>
              <a:t>, а2 гены определяющие отсутствие пигмента</a:t>
            </a:r>
            <a:endParaRPr lang="ru-RU" dirty="0">
              <a:latin typeface="Century Schoolbook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643182"/>
            <a:ext cx="8738636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285984" y="1428736"/>
            <a:ext cx="50006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Century Schoolbook" pitchFamily="18" charset="0"/>
              </a:rPr>
              <a:t>Решение задачи:</a:t>
            </a:r>
            <a:endParaRPr lang="ru-RU" sz="4000" b="1" dirty="0">
              <a:solidFill>
                <a:srgbClr val="C00000"/>
              </a:solidFill>
              <a:latin typeface="Century Schoolbook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5429256" y="357166"/>
            <a:ext cx="3500462" cy="78581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Century Schoolbook" pitchFamily="18" charset="0"/>
              </a:rPr>
              <a:t>Взаимодействие неаллельных генов</a:t>
            </a:r>
            <a:endParaRPr lang="ru-RU" sz="2400" dirty="0">
              <a:latin typeface="Century Schoolbook" pitchFamily="18" charset="0"/>
            </a:endParaRPr>
          </a:p>
        </p:txBody>
      </p:sp>
      <p:sp>
        <p:nvSpPr>
          <p:cNvPr id="3" name="Заголовок 3"/>
          <p:cNvSpPr txBox="1">
            <a:spLocks/>
          </p:cNvSpPr>
          <p:nvPr/>
        </p:nvSpPr>
        <p:spPr>
          <a:xfrm>
            <a:off x="214282" y="285728"/>
            <a:ext cx="6143668" cy="1184273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solidFill>
                  <a:srgbClr val="C00000"/>
                </a:solidFill>
                <a:latin typeface="Century Schoolbook" pitchFamily="18" charset="0"/>
                <a:ea typeface="+mj-ea"/>
                <a:cs typeface="+mj-cs"/>
              </a:rPr>
              <a:t>Кооперация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entury Schoolbook" pitchFamily="18" charset="0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596" y="1714488"/>
            <a:ext cx="835824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Century Schoolbook" pitchFamily="18" charset="0"/>
              </a:rPr>
              <a:t>Явление, когда при взаимном действии двух доминантных неаллельных генов, каждый из которых имеет свое собственное фенотипическое проявление, происходит формирование нового признака</a:t>
            </a:r>
          </a:p>
          <a:p>
            <a:r>
              <a:rPr lang="ru-RU" sz="3200" b="1" dirty="0" smtClean="0">
                <a:solidFill>
                  <a:srgbClr val="C00000"/>
                </a:solidFill>
                <a:latin typeface="Century Schoolbook" pitchFamily="18" charset="0"/>
              </a:rPr>
              <a:t>Расщепление по фенотипу 15:1</a:t>
            </a:r>
            <a:endParaRPr lang="ru-RU" sz="3200" b="1" dirty="0">
              <a:solidFill>
                <a:srgbClr val="C00000"/>
              </a:solidFill>
              <a:latin typeface="Century Schoolboo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357298"/>
            <a:ext cx="8229600" cy="3143272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Century Schoolbook" pitchFamily="18" charset="0"/>
              </a:rPr>
              <a:t>Ген</a:t>
            </a:r>
            <a:r>
              <a:rPr lang="ru-RU" dirty="0" smtClean="0">
                <a:latin typeface="Century Schoolbook" pitchFamily="18" charset="0"/>
              </a:rPr>
              <a:t> – структурная единица наследственной </a:t>
            </a:r>
            <a:r>
              <a:rPr lang="ru-RU" dirty="0" smtClean="0">
                <a:latin typeface="Century Schoolbook" pitchFamily="18" charset="0"/>
              </a:rPr>
              <a:t>информации, </a:t>
            </a:r>
            <a:r>
              <a:rPr lang="ru-RU" dirty="0" smtClean="0">
                <a:latin typeface="Century Schoolbook" pitchFamily="18" charset="0"/>
              </a:rPr>
              <a:t>контролирующая развитие определенного признака или свойств</a:t>
            </a:r>
            <a:r>
              <a:rPr lang="ru-RU" dirty="0" smtClean="0">
                <a:latin typeface="Century Schoolbook" pitchFamily="18" charset="0"/>
              </a:rPr>
              <a:t>.</a:t>
            </a:r>
            <a:endParaRPr lang="ru-RU" dirty="0">
              <a:latin typeface="Century Schoolbook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00034" y="428604"/>
            <a:ext cx="2357454" cy="71438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Century Schoolbook" pitchFamily="18" charset="0"/>
              </a:rPr>
              <a:t>СЛОВАРЬ  </a:t>
            </a:r>
            <a:endParaRPr lang="ru-RU" sz="2400" dirty="0">
              <a:latin typeface="Century Schoolbook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143504" y="3534728"/>
            <a:ext cx="3690930" cy="3070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Овал 9"/>
          <p:cNvSpPr/>
          <p:nvPr/>
        </p:nvSpPr>
        <p:spPr>
          <a:xfrm>
            <a:off x="7072330" y="3714752"/>
            <a:ext cx="1000132" cy="928694"/>
          </a:xfrm>
          <a:prstGeom prst="ellipse">
            <a:avLst/>
          </a:prstGeom>
          <a:noFill/>
          <a:ln w="508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285860"/>
            <a:ext cx="8229600" cy="4525963"/>
          </a:xfrm>
        </p:spPr>
        <p:txBody>
          <a:bodyPr/>
          <a:lstStyle/>
          <a:p>
            <a:r>
              <a:rPr lang="en-US" dirty="0" smtClean="0">
                <a:latin typeface="Century Schoolbook" pitchFamily="18" charset="0"/>
                <a:hlinkClick r:id="rId2"/>
              </a:rPr>
              <a:t>http://</a:t>
            </a:r>
            <a:r>
              <a:rPr lang="en-US" dirty="0" smtClean="0">
                <a:latin typeface="Century Schoolbook" pitchFamily="18" charset="0"/>
                <a:hlinkClick r:id="rId2"/>
              </a:rPr>
              <a:t>genetika.aiq.ru/index.php</a:t>
            </a:r>
            <a:r>
              <a:rPr lang="ru-RU" dirty="0" smtClean="0">
                <a:latin typeface="Century Schoolbook" pitchFamily="18" charset="0"/>
              </a:rPr>
              <a:t> - Генетика. </a:t>
            </a:r>
            <a:r>
              <a:rPr lang="ru-RU" dirty="0" smtClean="0">
                <a:latin typeface="Century Schoolbook" pitchFamily="18" charset="0"/>
              </a:rPr>
              <a:t>Т</a:t>
            </a:r>
            <a:r>
              <a:rPr lang="ru-RU" dirty="0" smtClean="0">
                <a:latin typeface="Century Schoolbook" pitchFamily="18" charset="0"/>
              </a:rPr>
              <a:t>еория и решение задач.</a:t>
            </a:r>
          </a:p>
          <a:p>
            <a:endParaRPr lang="ru-RU" dirty="0"/>
          </a:p>
        </p:txBody>
      </p:sp>
      <p:sp>
        <p:nvSpPr>
          <p:cNvPr id="4" name="Заголовок 3"/>
          <p:cNvSpPr txBox="1">
            <a:spLocks/>
          </p:cNvSpPr>
          <p:nvPr/>
        </p:nvSpPr>
        <p:spPr>
          <a:xfrm>
            <a:off x="1428728" y="285728"/>
            <a:ext cx="6072230" cy="785818"/>
          </a:xfrm>
          <a:prstGeom prst="rect">
            <a:avLst/>
          </a:prstGeom>
        </p:spPr>
        <p:txBody>
          <a:bodyPr>
            <a:normAutofit fontScale="82500"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solidFill>
                  <a:srgbClr val="C00000"/>
                </a:solidFill>
                <a:latin typeface="Century Schoolbook" pitchFamily="18" charset="0"/>
                <a:ea typeface="+mj-ea"/>
                <a:cs typeface="+mj-cs"/>
              </a:rPr>
              <a:t>Рекомендуемые сайты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entury Schoolbook" pitchFamily="18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dirty="0" smtClean="0">
                <a:latin typeface="Century Schoolbook" pitchFamily="18" charset="0"/>
                <a:hlinkClick r:id="rId2"/>
              </a:rPr>
              <a:t>http://ru.wikipedia.org/wiki/</a:t>
            </a:r>
            <a:r>
              <a:rPr lang="ru-RU" sz="1600" dirty="0" smtClean="0">
                <a:latin typeface="Century Schoolbook" pitchFamily="18" charset="0"/>
                <a:hlinkClick r:id="rId2"/>
              </a:rPr>
              <a:t>Ген</a:t>
            </a:r>
            <a:r>
              <a:rPr lang="ru-RU" sz="1600" dirty="0" smtClean="0">
                <a:latin typeface="Century Schoolbook" pitchFamily="18" charset="0"/>
              </a:rPr>
              <a:t> - Википедия</a:t>
            </a:r>
          </a:p>
          <a:p>
            <a:r>
              <a:rPr lang="en-US" sz="1600" dirty="0" smtClean="0">
                <a:latin typeface="Century Schoolbook" pitchFamily="18" charset="0"/>
                <a:hlinkClick r:id="rId3"/>
              </a:rPr>
              <a:t>http://</a:t>
            </a:r>
            <a:r>
              <a:rPr lang="en-US" sz="1600" dirty="0" smtClean="0">
                <a:latin typeface="Century Schoolbook" pitchFamily="18" charset="0"/>
                <a:hlinkClick r:id="rId3"/>
              </a:rPr>
              <a:t>www.kirtland.k12.oh.us/KHS/Perry/images/chromosome.gif</a:t>
            </a:r>
            <a:r>
              <a:rPr lang="ru-RU" sz="1600" dirty="0" smtClean="0">
                <a:latin typeface="Century Schoolbook" pitchFamily="18" charset="0"/>
              </a:rPr>
              <a:t> - хромосома</a:t>
            </a:r>
          </a:p>
          <a:p>
            <a:r>
              <a:rPr lang="en-US" sz="1600" dirty="0" smtClean="0">
                <a:latin typeface="Century Schoolbook" pitchFamily="18" charset="0"/>
                <a:hlinkClick r:id="rId4"/>
              </a:rPr>
              <a:t>http://www.terrapsych.com/dna.jpg</a:t>
            </a:r>
            <a:r>
              <a:rPr lang="ru-RU" sz="1600" dirty="0" smtClean="0">
                <a:latin typeface="Century Schoolbook" pitchFamily="18" charset="0"/>
              </a:rPr>
              <a:t> </a:t>
            </a:r>
            <a:r>
              <a:rPr lang="ru-RU" sz="1600" dirty="0" smtClean="0">
                <a:latin typeface="Century Schoolbook" pitchFamily="18" charset="0"/>
              </a:rPr>
              <a:t>- ген</a:t>
            </a:r>
          </a:p>
          <a:p>
            <a:r>
              <a:rPr lang="en-US" sz="1600" dirty="0" smtClean="0">
                <a:latin typeface="Century Schoolbook" pitchFamily="18" charset="0"/>
                <a:hlinkClick r:id="rId5"/>
              </a:rPr>
              <a:t>http://www.newsland.ru/public/upload/news/big_1180522713_.</a:t>
            </a:r>
            <a:r>
              <a:rPr lang="en-US" sz="1600" dirty="0" smtClean="0">
                <a:latin typeface="Century Schoolbook" pitchFamily="18" charset="0"/>
                <a:hlinkClick r:id="rId5"/>
              </a:rPr>
              <a:t>jpg</a:t>
            </a:r>
            <a:r>
              <a:rPr lang="ru-RU" sz="1600" dirty="0" smtClean="0">
                <a:latin typeface="Century Schoolbook" pitchFamily="18" charset="0"/>
              </a:rPr>
              <a:t> - эмбрион в ДНК</a:t>
            </a:r>
          </a:p>
          <a:p>
            <a:r>
              <a:rPr lang="en-US" sz="1600" dirty="0" smtClean="0">
                <a:latin typeface="Century Schoolbook" pitchFamily="18" charset="0"/>
                <a:hlinkClick r:id="rId6"/>
              </a:rPr>
              <a:t>http://</a:t>
            </a:r>
            <a:r>
              <a:rPr lang="en-US" sz="1600" dirty="0" smtClean="0">
                <a:latin typeface="Century Schoolbook" pitchFamily="18" charset="0"/>
                <a:hlinkClick r:id="rId6"/>
              </a:rPr>
              <a:t>mylearn.ru/kurs/17/735</a:t>
            </a:r>
            <a:r>
              <a:rPr lang="ru-RU" sz="1600" dirty="0" smtClean="0">
                <a:latin typeface="Century Schoolbook" pitchFamily="18" charset="0"/>
                <a:hlinkClick r:id="rId6"/>
              </a:rPr>
              <a:t> - </a:t>
            </a:r>
            <a:r>
              <a:rPr lang="en-US" sz="1600" dirty="0" smtClean="0">
                <a:latin typeface="Century Schoolbook" pitchFamily="18" charset="0"/>
                <a:hlinkClick r:id="rId6"/>
              </a:rPr>
              <a:t>meLearn.ru</a:t>
            </a:r>
            <a:endParaRPr lang="ru-RU" sz="1600" dirty="0" smtClean="0">
              <a:latin typeface="Century Schoolbook" pitchFamily="18" charset="0"/>
            </a:endParaRPr>
          </a:p>
          <a:p>
            <a:r>
              <a:rPr lang="en-US" sz="1600" dirty="0" smtClean="0">
                <a:latin typeface="Century Schoolbook" pitchFamily="18" charset="0"/>
                <a:hlinkClick r:id="rId7"/>
              </a:rPr>
              <a:t>http://</a:t>
            </a:r>
            <a:r>
              <a:rPr lang="en-US" sz="1600" dirty="0" smtClean="0">
                <a:latin typeface="Century Schoolbook" pitchFamily="18" charset="0"/>
                <a:hlinkClick r:id="rId7"/>
              </a:rPr>
              <a:t>bannikov.narod.ru/images/genetik/kompl.gif</a:t>
            </a:r>
            <a:r>
              <a:rPr lang="ru-RU" sz="1600" dirty="0" smtClean="0">
                <a:latin typeface="Century Schoolbook" pitchFamily="18" charset="0"/>
              </a:rPr>
              <a:t> - задача на комплементарное взаимодействие</a:t>
            </a:r>
          </a:p>
          <a:p>
            <a:r>
              <a:rPr lang="en-US" sz="1600" dirty="0" smtClean="0">
                <a:latin typeface="Century Schoolbook" pitchFamily="18" charset="0"/>
                <a:hlinkClick r:id="rId8"/>
              </a:rPr>
              <a:t>http://</a:t>
            </a:r>
            <a:r>
              <a:rPr lang="en-US" sz="1600" dirty="0" smtClean="0">
                <a:latin typeface="Century Schoolbook" pitchFamily="18" charset="0"/>
                <a:hlinkClick r:id="rId8"/>
              </a:rPr>
              <a:t>bannikov.narod.ru/images/genetik/pigs.gif</a:t>
            </a:r>
            <a:r>
              <a:rPr lang="ru-RU" sz="1600" dirty="0" smtClean="0">
                <a:latin typeface="Century Schoolbook" pitchFamily="18" charset="0"/>
              </a:rPr>
              <a:t> - пример доминантного эпистаза</a:t>
            </a:r>
          </a:p>
          <a:p>
            <a:r>
              <a:rPr lang="en-US" sz="1600" dirty="0" smtClean="0">
                <a:latin typeface="Century Schoolbook" pitchFamily="18" charset="0"/>
                <a:hlinkClick r:id="rId9"/>
              </a:rPr>
              <a:t>http://bannikov.narod.ru/types.html</a:t>
            </a:r>
            <a:r>
              <a:rPr lang="ru-RU" sz="1600" dirty="0" smtClean="0">
                <a:latin typeface="Century Schoolbook" pitchFamily="18" charset="0"/>
              </a:rPr>
              <a:t> -© Лицей №1 г.Лысьва, 2003 г</a:t>
            </a:r>
            <a:r>
              <a:rPr lang="ru-RU" sz="1600" dirty="0" smtClean="0">
                <a:latin typeface="Century Schoolbook" pitchFamily="18" charset="0"/>
              </a:rPr>
              <a:t>.</a:t>
            </a:r>
          </a:p>
          <a:p>
            <a:r>
              <a:rPr lang="en-US" sz="1600" dirty="0" smtClean="0">
                <a:latin typeface="Century Schoolbook" pitchFamily="18" charset="0"/>
                <a:hlinkClick r:id="rId10"/>
              </a:rPr>
              <a:t>http://</a:t>
            </a:r>
            <a:r>
              <a:rPr lang="en-US" sz="1600" dirty="0" smtClean="0">
                <a:latin typeface="Century Schoolbook" pitchFamily="18" charset="0"/>
                <a:hlinkClick r:id="rId10"/>
              </a:rPr>
              <a:t>bannikov.narod.ru/images/genetik/polimer.gif</a:t>
            </a:r>
            <a:r>
              <a:rPr lang="ru-RU" sz="1600" dirty="0" smtClean="0">
                <a:latin typeface="Century Schoolbook" pitchFamily="18" charset="0"/>
              </a:rPr>
              <a:t> - пример полимерии</a:t>
            </a:r>
            <a:endParaRPr lang="ru-RU" sz="1600" dirty="0" smtClean="0">
              <a:latin typeface="Century Schoolbook" pitchFamily="18" charset="0"/>
            </a:endParaRPr>
          </a:p>
          <a:p>
            <a:r>
              <a:rPr lang="ru-RU" sz="1600" dirty="0" smtClean="0">
                <a:latin typeface="Century Schoolbook" pitchFamily="18" charset="0"/>
              </a:rPr>
              <a:t>Колесникова С.И. Биология: пособие-репетитор. – Москва: ИКЦ «</a:t>
            </a:r>
            <a:r>
              <a:rPr lang="ru-RU" sz="1600" dirty="0" err="1" smtClean="0">
                <a:latin typeface="Century Schoolbook" pitchFamily="18" charset="0"/>
              </a:rPr>
              <a:t>МарТ</a:t>
            </a:r>
            <a:r>
              <a:rPr lang="ru-RU" sz="1600" dirty="0" smtClean="0">
                <a:latin typeface="Century Schoolbook" pitchFamily="18" charset="0"/>
              </a:rPr>
              <a:t>»; Ростов н/Дону: Издательский центр «</a:t>
            </a:r>
            <a:r>
              <a:rPr lang="ru-RU" sz="1600" dirty="0" err="1" smtClean="0">
                <a:latin typeface="Century Schoolbook" pitchFamily="18" charset="0"/>
              </a:rPr>
              <a:t>МарТ</a:t>
            </a:r>
            <a:r>
              <a:rPr lang="ru-RU" sz="1600" dirty="0" smtClean="0">
                <a:latin typeface="Century Schoolbook" pitchFamily="18" charset="0"/>
              </a:rPr>
              <a:t>», 2004. – с. 108 – 110</a:t>
            </a:r>
          </a:p>
          <a:p>
            <a:endParaRPr lang="ru-RU" sz="1600" dirty="0" smtClean="0">
              <a:latin typeface="Century Schoolbook" pitchFamily="18" charset="0"/>
            </a:endParaRPr>
          </a:p>
          <a:p>
            <a:endParaRPr lang="ru-RU" sz="1600" dirty="0" smtClean="0">
              <a:latin typeface="Century Schoolbook" pitchFamily="18" charset="0"/>
            </a:endParaRPr>
          </a:p>
          <a:p>
            <a:endParaRPr lang="ru-RU" sz="1600" dirty="0" smtClean="0">
              <a:latin typeface="Century Schoolbook" pitchFamily="18" charset="0"/>
            </a:endParaRPr>
          </a:p>
          <a:p>
            <a:endParaRPr lang="ru-RU" sz="1600" dirty="0" smtClean="0">
              <a:latin typeface="Century Schoolbook" pitchFamily="18" charset="0"/>
            </a:endParaRPr>
          </a:p>
          <a:p>
            <a:endParaRPr lang="ru-RU" sz="1600" dirty="0">
              <a:latin typeface="Century Schoolbook" pitchFamily="18" charset="0"/>
            </a:endParaRPr>
          </a:p>
        </p:txBody>
      </p:sp>
      <p:sp>
        <p:nvSpPr>
          <p:cNvPr id="4" name="Заголовок 3"/>
          <p:cNvSpPr txBox="1">
            <a:spLocks/>
          </p:cNvSpPr>
          <p:nvPr/>
        </p:nvSpPr>
        <p:spPr>
          <a:xfrm>
            <a:off x="714348" y="357166"/>
            <a:ext cx="7772400" cy="10413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Schoolbook" pitchFamily="18" charset="0"/>
                <a:ea typeface="+mj-ea"/>
                <a:cs typeface="+mj-cs"/>
              </a:rPr>
              <a:t>Использованные ресурсы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entury Schoolbook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285720" y="357166"/>
            <a:ext cx="378621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Century Schoolbook" pitchFamily="18" charset="0"/>
              </a:rPr>
              <a:t>Ген — материальный носитель наследственной информации, совокупность которых родители передают потомкам во время размножения. </a:t>
            </a:r>
            <a:endParaRPr lang="ru-RU" dirty="0">
              <a:latin typeface="Century Schoolbook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24312" y="2857496"/>
            <a:ext cx="5000630" cy="4000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6858016" y="3286124"/>
            <a:ext cx="1071570" cy="42862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Century Schoolbook" pitchFamily="18" charset="0"/>
              </a:rPr>
              <a:t>ген</a:t>
            </a:r>
            <a:endParaRPr lang="ru-RU" sz="2400" dirty="0">
              <a:latin typeface="Century Schoolbook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285728"/>
            <a:ext cx="2190752" cy="27384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" y="1527320"/>
            <a:ext cx="7429522" cy="5330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2857488" y="357166"/>
            <a:ext cx="4286280" cy="571504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Century Schoolbook" pitchFamily="18" charset="0"/>
              </a:rPr>
              <a:t>Взаимодействие генов</a:t>
            </a:r>
            <a:endParaRPr lang="ru-RU" sz="2400" dirty="0">
              <a:latin typeface="Century Schoolbook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42910" y="1285860"/>
            <a:ext cx="3500462" cy="78581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Century Schoolbook" pitchFamily="18" charset="0"/>
              </a:rPr>
              <a:t>Взаимодействие аллельных генов</a:t>
            </a:r>
            <a:endParaRPr lang="ru-RU" sz="2400" dirty="0">
              <a:latin typeface="Century Schoolbook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214942" y="1285860"/>
            <a:ext cx="3500462" cy="78581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Century Schoolbook" pitchFamily="18" charset="0"/>
              </a:rPr>
              <a:t>Взаимодействие неаллельных генов</a:t>
            </a:r>
            <a:endParaRPr lang="ru-RU" sz="2400" dirty="0">
              <a:latin typeface="Century Schoolbook" pitchFamily="18" charset="0"/>
            </a:endParaRPr>
          </a:p>
        </p:txBody>
      </p:sp>
      <p:cxnSp>
        <p:nvCxnSpPr>
          <p:cNvPr id="7" name="Прямая соединительная линия 6"/>
          <p:cNvCxnSpPr>
            <a:stCxn id="3" idx="1"/>
          </p:cNvCxnSpPr>
          <p:nvPr/>
        </p:nvCxnSpPr>
        <p:spPr>
          <a:xfrm rot="10800000" flipV="1">
            <a:off x="2071670" y="642918"/>
            <a:ext cx="785818" cy="642942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7143768" y="571480"/>
            <a:ext cx="785818" cy="71438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Скругленный прямоугольник 11"/>
          <p:cNvSpPr/>
          <p:nvPr/>
        </p:nvSpPr>
        <p:spPr>
          <a:xfrm>
            <a:off x="142844" y="2428868"/>
            <a:ext cx="2000264" cy="92869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Century Schoolbook" pitchFamily="18" charset="0"/>
              </a:rPr>
              <a:t>Полное</a:t>
            </a:r>
          </a:p>
          <a:p>
            <a:pPr algn="ctr"/>
            <a:r>
              <a:rPr lang="ru-RU" dirty="0" smtClean="0">
                <a:latin typeface="Century Schoolbook" pitchFamily="18" charset="0"/>
              </a:rPr>
              <a:t>доминирование</a:t>
            </a:r>
            <a:endParaRPr lang="ru-RU" dirty="0">
              <a:latin typeface="Century Schoolbook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500298" y="2428868"/>
            <a:ext cx="2000264" cy="92869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Century Schoolbook" pitchFamily="18" charset="0"/>
              </a:rPr>
              <a:t>Неполное</a:t>
            </a:r>
          </a:p>
          <a:p>
            <a:pPr algn="ctr"/>
            <a:r>
              <a:rPr lang="ru-RU" dirty="0" smtClean="0">
                <a:latin typeface="Century Schoolbook" pitchFamily="18" charset="0"/>
              </a:rPr>
              <a:t>доминирование</a:t>
            </a:r>
            <a:endParaRPr lang="ru-RU" dirty="0">
              <a:latin typeface="Century Schoolbook" pitchFamily="18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rot="5400000">
            <a:off x="1178695" y="2250273"/>
            <a:ext cx="357190" cy="1588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5400000">
            <a:off x="3179753" y="2249479"/>
            <a:ext cx="357190" cy="1588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5400000">
            <a:off x="5251455" y="2249479"/>
            <a:ext cx="357190" cy="1588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5400000">
            <a:off x="8108975" y="2249479"/>
            <a:ext cx="357190" cy="1588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5400000">
            <a:off x="6715934" y="2999578"/>
            <a:ext cx="1857388" cy="1588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Скругленный прямоугольник 21"/>
          <p:cNvSpPr/>
          <p:nvPr/>
        </p:nvSpPr>
        <p:spPr>
          <a:xfrm>
            <a:off x="7000892" y="2428868"/>
            <a:ext cx="2000264" cy="92869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Century Schoolbook" pitchFamily="18" charset="0"/>
              </a:rPr>
              <a:t>Полимерия </a:t>
            </a:r>
            <a:endParaRPr lang="ru-RU" dirty="0">
              <a:latin typeface="Century Schoolbook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6357950" y="3929066"/>
            <a:ext cx="2643206" cy="92869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Century Schoolbook" pitchFamily="18" charset="0"/>
              </a:rPr>
              <a:t>Комплементарность </a:t>
            </a:r>
            <a:endParaRPr lang="ru-RU" dirty="0">
              <a:latin typeface="Century Schoolbook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857224" y="3929066"/>
            <a:ext cx="2857520" cy="92869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Century Schoolbook" pitchFamily="18" charset="0"/>
              </a:rPr>
              <a:t>Кодоминирование </a:t>
            </a:r>
            <a:endParaRPr lang="ru-RU" dirty="0">
              <a:latin typeface="Century Schoolbook" pitchFamily="18" charset="0"/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 rot="5400000">
            <a:off x="1358084" y="2999578"/>
            <a:ext cx="1857388" cy="1588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rot="5400000">
            <a:off x="4787108" y="2999578"/>
            <a:ext cx="1857388" cy="1588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Скругленный прямоугольник 29"/>
          <p:cNvSpPr/>
          <p:nvPr/>
        </p:nvSpPr>
        <p:spPr>
          <a:xfrm>
            <a:off x="3929058" y="3929066"/>
            <a:ext cx="2286016" cy="92869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Century Schoolbook" pitchFamily="18" charset="0"/>
              </a:rPr>
              <a:t>Кооперация </a:t>
            </a:r>
            <a:endParaRPr lang="ru-RU" dirty="0">
              <a:latin typeface="Century Schoolbook" pitchFamily="18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4714876" y="2428868"/>
            <a:ext cx="2000264" cy="92869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Century Schoolbook" pitchFamily="18" charset="0"/>
              </a:rPr>
              <a:t>Эпистаз</a:t>
            </a:r>
            <a:endParaRPr lang="ru-RU" dirty="0">
              <a:latin typeface="Century Schoolboo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2285992"/>
            <a:ext cx="8429684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sz="3600" dirty="0" smtClean="0">
                <a:latin typeface="Century Schoolbook" pitchFamily="18" charset="0"/>
              </a:rPr>
              <a:t>При полном доминировании доминантный аллель полностью подавляет действие рецессивного аллеля. </a:t>
            </a:r>
            <a:endParaRPr lang="ru-RU" sz="3600" dirty="0" smtClean="0">
              <a:latin typeface="Century Schoolbook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3600" b="1" dirty="0" smtClean="0">
                <a:solidFill>
                  <a:srgbClr val="C00000"/>
                </a:solidFill>
                <a:latin typeface="Century Schoolbook" pitchFamily="18" charset="0"/>
              </a:rPr>
              <a:t>Расщепление по фенотипу в </a:t>
            </a:r>
            <a:r>
              <a:rPr lang="en-US" sz="3600" b="1" dirty="0" smtClean="0">
                <a:solidFill>
                  <a:srgbClr val="C00000"/>
                </a:solidFill>
                <a:latin typeface="Century Schoolbook" pitchFamily="18" charset="0"/>
              </a:rPr>
              <a:t>F</a:t>
            </a:r>
            <a:r>
              <a:rPr lang="en-US" sz="2800" b="1" dirty="0" smtClean="0">
                <a:solidFill>
                  <a:srgbClr val="C00000"/>
                </a:solidFill>
                <a:latin typeface="Century Schoolbook" pitchFamily="18" charset="0"/>
              </a:rPr>
              <a:t>2  </a:t>
            </a:r>
            <a:r>
              <a:rPr lang="en-US" sz="3200" b="1" dirty="0" smtClean="0">
                <a:solidFill>
                  <a:srgbClr val="C00000"/>
                </a:solidFill>
                <a:latin typeface="Century Schoolbook" pitchFamily="18" charset="0"/>
              </a:rPr>
              <a:t>3</a:t>
            </a:r>
            <a:r>
              <a:rPr lang="ru-RU" sz="3200" b="1" dirty="0" smtClean="0">
                <a:solidFill>
                  <a:srgbClr val="C00000"/>
                </a:solidFill>
                <a:latin typeface="Century Schoolbook" pitchFamily="18" charset="0"/>
              </a:rPr>
              <a:t>:</a:t>
            </a:r>
            <a:r>
              <a:rPr lang="en-US" sz="3200" b="1" dirty="0" smtClean="0">
                <a:solidFill>
                  <a:srgbClr val="C00000"/>
                </a:solidFill>
                <a:latin typeface="Century Schoolbook" pitchFamily="18" charset="0"/>
              </a:rPr>
              <a:t>1</a:t>
            </a:r>
            <a:endParaRPr lang="ru-RU" sz="3200" b="1" dirty="0">
              <a:solidFill>
                <a:srgbClr val="C00000"/>
              </a:solidFill>
              <a:latin typeface="Century Schoolbook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500694" y="214290"/>
            <a:ext cx="3500462" cy="78581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Century Schoolbook" pitchFamily="18" charset="0"/>
              </a:rPr>
              <a:t>Взаимодействие аллельных генов</a:t>
            </a:r>
            <a:endParaRPr lang="ru-RU" sz="2400" dirty="0">
              <a:latin typeface="Century Schoolbook" pitchFamily="18" charset="0"/>
            </a:endParaRPr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785786" y="857232"/>
            <a:ext cx="4914880" cy="1470025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solidFill>
                  <a:srgbClr val="C00000"/>
                </a:solidFill>
                <a:latin typeface="Century Schoolbook" pitchFamily="18" charset="0"/>
                <a:ea typeface="+mj-ea"/>
                <a:cs typeface="+mj-cs"/>
              </a:rPr>
              <a:t>Полное доминирование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entury Schoolbook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6" name="Picture 4" descr="cvetki_tabak"/>
          <p:cNvPicPr>
            <a:picLocks noChangeAspect="1" noChangeArrowheads="1"/>
          </p:cNvPicPr>
          <p:nvPr/>
        </p:nvPicPr>
        <p:blipFill>
          <a:blip r:embed="rId2"/>
          <a:srcRect b="49628"/>
          <a:stretch>
            <a:fillRect/>
          </a:stretch>
        </p:blipFill>
        <p:spPr bwMode="auto">
          <a:xfrm>
            <a:off x="457200" y="990600"/>
            <a:ext cx="7620000" cy="2581276"/>
          </a:xfrm>
          <a:prstGeom prst="rect">
            <a:avLst/>
          </a:prstGeom>
          <a:noFill/>
        </p:spPr>
      </p:pic>
      <p:sp>
        <p:nvSpPr>
          <p:cNvPr id="54278" name="Text Box 6"/>
          <p:cNvSpPr txBox="1">
            <a:spLocks noChangeArrowheads="1"/>
          </p:cNvSpPr>
          <p:nvPr/>
        </p:nvSpPr>
        <p:spPr bwMode="auto">
          <a:xfrm>
            <a:off x="1447800" y="3886200"/>
            <a:ext cx="685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/>
              <a:t>АА</a:t>
            </a:r>
          </a:p>
        </p:txBody>
      </p:sp>
      <p:sp>
        <p:nvSpPr>
          <p:cNvPr id="54279" name="Text Box 7"/>
          <p:cNvSpPr txBox="1">
            <a:spLocks noChangeArrowheads="1"/>
          </p:cNvSpPr>
          <p:nvPr/>
        </p:nvSpPr>
        <p:spPr bwMode="auto">
          <a:xfrm>
            <a:off x="7086600" y="3886200"/>
            <a:ext cx="685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/>
              <a:t>аа</a:t>
            </a:r>
          </a:p>
        </p:txBody>
      </p:sp>
      <p:sp>
        <p:nvSpPr>
          <p:cNvPr id="54280" name="Text Box 8"/>
          <p:cNvSpPr txBox="1">
            <a:spLocks noChangeArrowheads="1"/>
          </p:cNvSpPr>
          <p:nvPr/>
        </p:nvSpPr>
        <p:spPr bwMode="auto">
          <a:xfrm>
            <a:off x="4267200" y="5867400"/>
            <a:ext cx="685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/>
              <a:t>Аа</a:t>
            </a:r>
          </a:p>
        </p:txBody>
      </p:sp>
      <p:sp>
        <p:nvSpPr>
          <p:cNvPr id="54281" name="Rectangle 9"/>
          <p:cNvSpPr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3200" b="1" i="0" dirty="0" smtClean="0">
                <a:solidFill>
                  <a:srgbClr val="C00000"/>
                </a:solidFill>
                <a:latin typeface="Century Schoolbook" pitchFamily="18" charset="0"/>
              </a:rPr>
              <a:t>Наследование </a:t>
            </a:r>
            <a:r>
              <a:rPr lang="ru-RU" sz="3200" b="1" i="0" dirty="0">
                <a:solidFill>
                  <a:srgbClr val="C00000"/>
                </a:solidFill>
                <a:latin typeface="Century Schoolbook" pitchFamily="18" charset="0"/>
              </a:rPr>
              <a:t>при неполном доминировании</a:t>
            </a:r>
          </a:p>
        </p:txBody>
      </p:sp>
      <p:pic>
        <p:nvPicPr>
          <p:cNvPr id="8" name="Picture 4" descr="cvetki_tabak"/>
          <p:cNvPicPr>
            <a:picLocks noChangeAspect="1" noChangeArrowheads="1"/>
          </p:cNvPicPr>
          <p:nvPr/>
        </p:nvPicPr>
        <p:blipFill>
          <a:blip r:embed="rId2"/>
          <a:srcRect r="55000" b="49628"/>
          <a:stretch>
            <a:fillRect/>
          </a:stretch>
        </p:blipFill>
        <p:spPr bwMode="auto">
          <a:xfrm>
            <a:off x="2857488" y="3286124"/>
            <a:ext cx="3429024" cy="258127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4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4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8" grpId="0"/>
      <p:bldP spid="54279" grpId="0"/>
      <p:bldP spid="5428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1857364"/>
            <a:ext cx="871543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sz="3200" dirty="0" smtClean="0">
                <a:latin typeface="Century Schoolbook" pitchFamily="18" charset="0"/>
              </a:rPr>
              <a:t>Оба </a:t>
            </a:r>
            <a:r>
              <a:rPr lang="ru-RU" sz="3200" dirty="0" smtClean="0">
                <a:latin typeface="Century Schoolbook" pitchFamily="18" charset="0"/>
              </a:rPr>
              <a:t>аллеля – и </a:t>
            </a:r>
            <a:r>
              <a:rPr lang="ru-RU" sz="3200" dirty="0" err="1" smtClean="0">
                <a:latin typeface="Century Schoolbook" pitchFamily="18" charset="0"/>
              </a:rPr>
              <a:t>доминантый</a:t>
            </a:r>
            <a:r>
              <a:rPr lang="ru-RU" sz="3200" dirty="0" smtClean="0">
                <a:latin typeface="Century Schoolbook" pitchFamily="18" charset="0"/>
              </a:rPr>
              <a:t>, </a:t>
            </a:r>
            <a:r>
              <a:rPr lang="ru-RU" sz="3200" dirty="0" err="1" smtClean="0">
                <a:latin typeface="Century Schoolbook" pitchFamily="18" charset="0"/>
              </a:rPr>
              <a:t>и</a:t>
            </a:r>
            <a:r>
              <a:rPr lang="ru-RU" sz="3200" dirty="0" smtClean="0">
                <a:latin typeface="Century Schoolbook" pitchFamily="18" charset="0"/>
              </a:rPr>
              <a:t> рецессивный – проявляют своё действие, т.е. доминантный аллель не полностью подавляет действие рецессивного аллеля (</a:t>
            </a:r>
            <a:r>
              <a:rPr lang="ru-RU" sz="3200" b="1" i="1" dirty="0" smtClean="0">
                <a:solidFill>
                  <a:srgbClr val="C00000"/>
                </a:solidFill>
                <a:latin typeface="Century Schoolbook" pitchFamily="18" charset="0"/>
              </a:rPr>
              <a:t>промежуточный эффект действия</a:t>
            </a:r>
            <a:r>
              <a:rPr lang="ru-RU" sz="3200" dirty="0" smtClean="0">
                <a:latin typeface="Century Schoolbook" pitchFamily="18" charset="0"/>
              </a:rPr>
              <a:t>)</a:t>
            </a:r>
          </a:p>
          <a:p>
            <a:pPr>
              <a:buFont typeface="Arial" pitchFamily="34" charset="0"/>
              <a:buChar char="•"/>
            </a:pPr>
            <a:r>
              <a:rPr lang="ru-RU" sz="3200" b="1" dirty="0" smtClean="0">
                <a:solidFill>
                  <a:srgbClr val="C00000"/>
                </a:solidFill>
                <a:latin typeface="Century Schoolbook" pitchFamily="18" charset="0"/>
              </a:rPr>
              <a:t>Расщепление по фенотипу в </a:t>
            </a:r>
            <a:r>
              <a:rPr lang="en-US" sz="3200" b="1" dirty="0" smtClean="0">
                <a:solidFill>
                  <a:srgbClr val="C00000"/>
                </a:solidFill>
                <a:latin typeface="Century Schoolbook" pitchFamily="18" charset="0"/>
              </a:rPr>
              <a:t>F</a:t>
            </a:r>
            <a:r>
              <a:rPr lang="en-US" sz="2400" b="1" dirty="0" smtClean="0">
                <a:solidFill>
                  <a:srgbClr val="C00000"/>
                </a:solidFill>
                <a:latin typeface="Century Schoolbook" pitchFamily="18" charset="0"/>
              </a:rPr>
              <a:t>2  </a:t>
            </a:r>
            <a:r>
              <a:rPr lang="ru-RU" sz="3200" b="1" dirty="0" smtClean="0">
                <a:solidFill>
                  <a:srgbClr val="C00000"/>
                </a:solidFill>
                <a:latin typeface="Century Schoolbook" pitchFamily="18" charset="0"/>
              </a:rPr>
              <a:t>1:2:</a:t>
            </a:r>
            <a:r>
              <a:rPr lang="en-US" sz="3200" b="1" dirty="0" smtClean="0">
                <a:solidFill>
                  <a:srgbClr val="C00000"/>
                </a:solidFill>
                <a:latin typeface="Century Schoolbook" pitchFamily="18" charset="0"/>
              </a:rPr>
              <a:t>1</a:t>
            </a:r>
            <a:endParaRPr lang="ru-RU" sz="3200" b="1" dirty="0" smtClean="0">
              <a:solidFill>
                <a:srgbClr val="C00000"/>
              </a:solidFill>
              <a:latin typeface="Century Schoolbook" pitchFamily="18" charset="0"/>
            </a:endParaRPr>
          </a:p>
          <a:p>
            <a:pPr>
              <a:buFont typeface="Arial" pitchFamily="34" charset="0"/>
              <a:buChar char="•"/>
            </a:pPr>
            <a:endParaRPr lang="ru-RU" sz="3200" dirty="0" smtClean="0">
              <a:latin typeface="Century Schoolbook" pitchFamily="18" charset="0"/>
            </a:endParaRPr>
          </a:p>
          <a:p>
            <a:endParaRPr lang="ru-RU" sz="3200" dirty="0" smtClean="0">
              <a:latin typeface="Century Schoolbook" pitchFamily="18" charset="0"/>
            </a:endParaRPr>
          </a:p>
          <a:p>
            <a:endParaRPr lang="ru-RU" sz="3200" dirty="0" smtClean="0">
              <a:latin typeface="Century Schoolbook" pitchFamily="18" charset="0"/>
            </a:endParaRPr>
          </a:p>
          <a:p>
            <a:r>
              <a:rPr lang="ru-RU" sz="3200" dirty="0" smtClean="0">
                <a:latin typeface="Century Schoolbook" pitchFamily="18" charset="0"/>
              </a:rPr>
              <a:t> </a:t>
            </a:r>
            <a:endParaRPr lang="ru-RU" sz="3200" dirty="0">
              <a:latin typeface="Century Schoolbook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500694" y="214290"/>
            <a:ext cx="3500462" cy="78581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Century Schoolbook" pitchFamily="18" charset="0"/>
              </a:rPr>
              <a:t>Взаимодействие аллельных генов</a:t>
            </a:r>
            <a:endParaRPr lang="ru-RU" sz="2400" dirty="0">
              <a:latin typeface="Century Schoolbook" pitchFamily="18" charset="0"/>
            </a:endParaRPr>
          </a:p>
        </p:txBody>
      </p:sp>
      <p:sp>
        <p:nvSpPr>
          <p:cNvPr id="4" name="Заголовок 3"/>
          <p:cNvSpPr txBox="1">
            <a:spLocks/>
          </p:cNvSpPr>
          <p:nvPr/>
        </p:nvSpPr>
        <p:spPr>
          <a:xfrm>
            <a:off x="714348" y="428604"/>
            <a:ext cx="4914880" cy="1470025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solidFill>
                  <a:srgbClr val="C00000"/>
                </a:solidFill>
                <a:latin typeface="Century Schoolbook" pitchFamily="18" charset="0"/>
                <a:ea typeface="+mj-ea"/>
                <a:cs typeface="+mj-cs"/>
              </a:rPr>
              <a:t>Неполное доминирование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entury Schoolbook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6" name="Picture 4" descr="cvetki_taba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357298"/>
            <a:ext cx="7620000" cy="5124450"/>
          </a:xfrm>
          <a:prstGeom prst="rect">
            <a:avLst/>
          </a:prstGeom>
          <a:noFill/>
        </p:spPr>
      </p:pic>
      <p:sp>
        <p:nvSpPr>
          <p:cNvPr id="54277" name="Oval 5"/>
          <p:cNvSpPr>
            <a:spLocks noChangeArrowheads="1"/>
          </p:cNvSpPr>
          <p:nvPr/>
        </p:nvSpPr>
        <p:spPr bwMode="auto">
          <a:xfrm>
            <a:off x="4191000" y="5791200"/>
            <a:ext cx="6096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4278" name="Text Box 6"/>
          <p:cNvSpPr txBox="1">
            <a:spLocks noChangeArrowheads="1"/>
          </p:cNvSpPr>
          <p:nvPr/>
        </p:nvSpPr>
        <p:spPr bwMode="auto">
          <a:xfrm>
            <a:off x="1500166" y="4214818"/>
            <a:ext cx="542924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dirty="0"/>
              <a:t>АА</a:t>
            </a:r>
          </a:p>
        </p:txBody>
      </p:sp>
      <p:sp>
        <p:nvSpPr>
          <p:cNvPr id="54279" name="Text Box 7"/>
          <p:cNvSpPr txBox="1">
            <a:spLocks noChangeArrowheads="1"/>
          </p:cNvSpPr>
          <p:nvPr/>
        </p:nvSpPr>
        <p:spPr bwMode="auto">
          <a:xfrm>
            <a:off x="7072330" y="4286256"/>
            <a:ext cx="685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dirty="0" err="1"/>
              <a:t>аа</a:t>
            </a:r>
            <a:endParaRPr lang="ru-RU" sz="2000" dirty="0"/>
          </a:p>
        </p:txBody>
      </p:sp>
      <p:sp>
        <p:nvSpPr>
          <p:cNvPr id="54280" name="Text Box 8"/>
          <p:cNvSpPr txBox="1">
            <a:spLocks noChangeArrowheads="1"/>
          </p:cNvSpPr>
          <p:nvPr/>
        </p:nvSpPr>
        <p:spPr bwMode="auto">
          <a:xfrm>
            <a:off x="4267200" y="5867400"/>
            <a:ext cx="685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dirty="0" err="1"/>
              <a:t>Аа</a:t>
            </a:r>
            <a:endParaRPr lang="ru-RU" sz="2000" dirty="0"/>
          </a:p>
        </p:txBody>
      </p:sp>
      <p:sp>
        <p:nvSpPr>
          <p:cNvPr id="54281" name="Rectangle 9"/>
          <p:cNvSpPr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3200" b="1" i="0" dirty="0">
                <a:solidFill>
                  <a:srgbClr val="C00000"/>
                </a:solidFill>
                <a:latin typeface="Century Schoolbook" pitchFamily="18" charset="0"/>
              </a:rPr>
              <a:t>Промежуточное наследование при неполном доминировании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4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4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8" grpId="0"/>
      <p:bldP spid="54279" grpId="0"/>
      <p:bldP spid="5428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1928802"/>
            <a:ext cx="8358246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sz="3200" dirty="0" smtClean="0">
                <a:latin typeface="Century Schoolbook" pitchFamily="18" charset="0"/>
              </a:rPr>
              <a:t>При кодоминировании (гетерозиготный организм содержит два разных доминантных аллеля, например А1 и А2 </a:t>
            </a:r>
            <a:r>
              <a:rPr lang="ru-RU" sz="3200" dirty="0" smtClean="0">
                <a:latin typeface="Century Schoolbook" pitchFamily="18" charset="0"/>
              </a:rPr>
              <a:t>или</a:t>
            </a:r>
            <a:r>
              <a:rPr lang="en-US" sz="3200" dirty="0" smtClean="0"/>
              <a:t> </a:t>
            </a:r>
            <a:r>
              <a:rPr lang="en-US" sz="3200" dirty="0" smtClean="0">
                <a:latin typeface="Century Schoolbook" pitchFamily="18" charset="0"/>
              </a:rPr>
              <a:t>J</a:t>
            </a:r>
            <a:r>
              <a:rPr lang="en-US" sz="3200" baseline="30000" dirty="0" smtClean="0">
                <a:latin typeface="Century Schoolbook" pitchFamily="18" charset="0"/>
              </a:rPr>
              <a:t>A</a:t>
            </a:r>
            <a:r>
              <a:rPr lang="ru-RU" sz="3200" dirty="0" smtClean="0">
                <a:latin typeface="Century Schoolbook" pitchFamily="18" charset="0"/>
              </a:rPr>
              <a:t> и </a:t>
            </a:r>
            <a:r>
              <a:rPr lang="en-US" sz="3200" dirty="0" smtClean="0">
                <a:latin typeface="Century Schoolbook" pitchFamily="18" charset="0"/>
              </a:rPr>
              <a:t>J</a:t>
            </a:r>
            <a:r>
              <a:rPr lang="en-US" sz="3200" baseline="30000" dirty="0" smtClean="0">
                <a:latin typeface="Century Schoolbook" pitchFamily="18" charset="0"/>
              </a:rPr>
              <a:t>B</a:t>
            </a:r>
            <a:r>
              <a:rPr lang="ru-RU" sz="3200" dirty="0" smtClean="0">
                <a:latin typeface="Century Schoolbook" pitchFamily="18" charset="0"/>
              </a:rPr>
              <a:t>), </a:t>
            </a:r>
            <a:r>
              <a:rPr lang="ru-RU" sz="3200" dirty="0" smtClean="0">
                <a:latin typeface="Century Schoolbook" pitchFamily="18" charset="0"/>
              </a:rPr>
              <a:t>каждый из доминантных аллелей проявляет свое действие, т.е. участвует в проявлении признака</a:t>
            </a:r>
            <a:r>
              <a:rPr lang="ru-RU" sz="3200" dirty="0" smtClean="0">
                <a:latin typeface="Century Schoolbook" pitchFamily="18" charset="0"/>
              </a:rPr>
              <a:t>.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>
                <a:latin typeface="Century Schoolbook" pitchFamily="18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Century Schoolbook" pitchFamily="18" charset="0"/>
              </a:rPr>
              <a:t>Расщепление по фенотипу в </a:t>
            </a:r>
            <a:r>
              <a:rPr lang="en-US" sz="3200" b="1" dirty="0" smtClean="0">
                <a:solidFill>
                  <a:srgbClr val="C00000"/>
                </a:solidFill>
                <a:latin typeface="Century Schoolbook" pitchFamily="18" charset="0"/>
              </a:rPr>
              <a:t>F</a:t>
            </a:r>
            <a:r>
              <a:rPr lang="en-US" sz="2400" b="1" dirty="0" smtClean="0">
                <a:solidFill>
                  <a:srgbClr val="C00000"/>
                </a:solidFill>
                <a:latin typeface="Century Schoolbook" pitchFamily="18" charset="0"/>
              </a:rPr>
              <a:t>2 </a:t>
            </a:r>
            <a:r>
              <a:rPr lang="ru-RU" sz="3200" b="1" dirty="0" smtClean="0">
                <a:solidFill>
                  <a:srgbClr val="C00000"/>
                </a:solidFill>
                <a:latin typeface="Century Schoolbook" pitchFamily="18" charset="0"/>
              </a:rPr>
              <a:t>1:2:1</a:t>
            </a:r>
            <a:endParaRPr lang="ru-RU" sz="3200" b="1" dirty="0" smtClean="0">
              <a:solidFill>
                <a:srgbClr val="C00000"/>
              </a:solidFill>
              <a:latin typeface="Century Schoolbook" pitchFamily="18" charset="0"/>
            </a:endParaRPr>
          </a:p>
          <a:p>
            <a:pPr>
              <a:buFont typeface="Arial" pitchFamily="34" charset="0"/>
              <a:buChar char="•"/>
            </a:pPr>
            <a:endParaRPr lang="ru-RU" sz="3200" dirty="0">
              <a:latin typeface="Century Schoolbook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500694" y="214290"/>
            <a:ext cx="3500462" cy="78581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Century Schoolbook" pitchFamily="18" charset="0"/>
              </a:rPr>
              <a:t>Взаимодействие аллельных генов</a:t>
            </a:r>
            <a:endParaRPr lang="ru-RU" sz="2400" dirty="0">
              <a:latin typeface="Century Schoolbook" pitchFamily="18" charset="0"/>
            </a:endParaRPr>
          </a:p>
        </p:txBody>
      </p:sp>
      <p:sp>
        <p:nvSpPr>
          <p:cNvPr id="4" name="Заголовок 3"/>
          <p:cNvSpPr txBox="1">
            <a:spLocks/>
          </p:cNvSpPr>
          <p:nvPr/>
        </p:nvSpPr>
        <p:spPr>
          <a:xfrm>
            <a:off x="0" y="1071546"/>
            <a:ext cx="6143668" cy="1184273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solidFill>
                  <a:srgbClr val="C00000"/>
                </a:solidFill>
                <a:latin typeface="Century Schoolbook" pitchFamily="18" charset="0"/>
                <a:ea typeface="+mj-ea"/>
                <a:cs typeface="+mj-cs"/>
              </a:rPr>
              <a:t>Кодоминирование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entury Schoolbook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</TotalTime>
  <Words>614</Words>
  <Application>Microsoft Office PowerPoint</Application>
  <PresentationFormat>Экран (4:3)</PresentationFormat>
  <Paragraphs>130</Paragraphs>
  <Slides>21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Взаимодействие генов и их множественное действие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>1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Сцепленное наследование генов и кроссинговер</dc:title>
  <dc:creator>1</dc:creator>
  <cp:lastModifiedBy>1</cp:lastModifiedBy>
  <cp:revision>55</cp:revision>
  <dcterms:created xsi:type="dcterms:W3CDTF">2009-12-08T17:34:13Z</dcterms:created>
  <dcterms:modified xsi:type="dcterms:W3CDTF">2009-12-09T21:31:00Z</dcterms:modified>
</cp:coreProperties>
</file>