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9" r:id="rId4"/>
    <p:sldId id="266" r:id="rId5"/>
    <p:sldId id="265" r:id="rId6"/>
    <p:sldId id="258" r:id="rId7"/>
    <p:sldId id="257" r:id="rId8"/>
    <p:sldId id="264" r:id="rId9"/>
    <p:sldId id="260" r:id="rId10"/>
    <p:sldId id="262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6305B-C42D-461E-BAD7-92E9CE819CBE}" type="datetimeFigureOut">
              <a:rPr lang="ru-RU" smtClean="0"/>
              <a:pPr/>
              <a:t>19.07.2019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E20F-5EFE-45EB-AC0B-4647C2CE33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3290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6305B-C42D-461E-BAD7-92E9CE819CBE}" type="datetimeFigureOut">
              <a:rPr lang="ru-RU" smtClean="0"/>
              <a:pPr/>
              <a:t>19.07.2019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E20F-5EFE-45EB-AC0B-4647C2CE33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7446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6305B-C42D-461E-BAD7-92E9CE819CBE}" type="datetimeFigureOut">
              <a:rPr lang="ru-RU" smtClean="0"/>
              <a:pPr/>
              <a:t>19.07.2019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E20F-5EFE-45EB-AC0B-4647C2CE33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927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6305B-C42D-461E-BAD7-92E9CE819CBE}" type="datetimeFigureOut">
              <a:rPr lang="ru-RU" smtClean="0"/>
              <a:pPr/>
              <a:t>19.07.2019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E20F-5EFE-45EB-AC0B-4647C2CE33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2269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6305B-C42D-461E-BAD7-92E9CE819CBE}" type="datetimeFigureOut">
              <a:rPr lang="ru-RU" smtClean="0"/>
              <a:pPr/>
              <a:t>19.07.2019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E20F-5EFE-45EB-AC0B-4647C2CE33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7628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6305B-C42D-461E-BAD7-92E9CE819CBE}" type="datetimeFigureOut">
              <a:rPr lang="ru-RU" smtClean="0"/>
              <a:pPr/>
              <a:t>19.07.2019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E20F-5EFE-45EB-AC0B-4647C2CE33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1933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6305B-C42D-461E-BAD7-92E9CE819CBE}" type="datetimeFigureOut">
              <a:rPr lang="ru-RU" smtClean="0"/>
              <a:pPr/>
              <a:t>19.07.2019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E20F-5EFE-45EB-AC0B-4647C2CE33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7332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6305B-C42D-461E-BAD7-92E9CE819CBE}" type="datetimeFigureOut">
              <a:rPr lang="ru-RU" smtClean="0"/>
              <a:pPr/>
              <a:t>19.07.2019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E20F-5EFE-45EB-AC0B-4647C2CE33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8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6305B-C42D-461E-BAD7-92E9CE819CBE}" type="datetimeFigureOut">
              <a:rPr lang="ru-RU" smtClean="0"/>
              <a:pPr/>
              <a:t>19.07.2019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E20F-5EFE-45EB-AC0B-4647C2CE33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7292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6305B-C42D-461E-BAD7-92E9CE819CBE}" type="datetimeFigureOut">
              <a:rPr lang="ru-RU" smtClean="0"/>
              <a:pPr/>
              <a:t>19.07.2019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E20F-5EFE-45EB-AC0B-4647C2CE33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446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6305B-C42D-461E-BAD7-92E9CE819CBE}" type="datetimeFigureOut">
              <a:rPr lang="ru-RU" smtClean="0"/>
              <a:pPr/>
              <a:t>19.07.2019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AE20F-5EFE-45EB-AC0B-4647C2CE33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0380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6305B-C42D-461E-BAD7-92E9CE819CBE}" type="datetimeFigureOut">
              <a:rPr lang="ru-RU" smtClean="0"/>
              <a:pPr/>
              <a:t>19.07.2019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AE20F-5EFE-45EB-AC0B-4647C2CE33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8310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/>
              <a:t>СОП - Контроль за физическим воспитанием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3200" dirty="0" smtClean="0"/>
              <a:t>Старший преподаватель кафедры гигиены и </a:t>
            </a:r>
            <a:r>
              <a:rPr lang="ru-RU" sz="3200" dirty="0" smtClean="0"/>
              <a:t>экологии</a:t>
            </a:r>
          </a:p>
          <a:p>
            <a:r>
              <a:rPr lang="ru-RU" sz="3200" dirty="0" smtClean="0"/>
              <a:t>Врач-методист Центра охраны здоровья детей </a:t>
            </a:r>
            <a:r>
              <a:rPr lang="ru-RU" sz="3200" smtClean="0"/>
              <a:t>и подростков</a:t>
            </a:r>
            <a:r>
              <a:rPr lang="ru-RU" sz="3200" smtClean="0"/>
              <a:t> </a:t>
            </a:r>
            <a:endParaRPr lang="ru-RU" sz="3200" dirty="0" smtClean="0"/>
          </a:p>
          <a:p>
            <a:r>
              <a:rPr lang="ru-RU" sz="3200" dirty="0" err="1" smtClean="0"/>
              <a:t>Бабикова</a:t>
            </a:r>
            <a:r>
              <a:rPr lang="ru-RU" sz="3200" dirty="0" smtClean="0"/>
              <a:t> Анастасия Сергеевна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1007427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C00000"/>
                </a:solidFill>
              </a:rPr>
              <a:t>Допуск к занятиям, соревнованиям, массовым мероприятиям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Обязательно оформление записи в журнале</a:t>
            </a: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1025359"/>
              </p:ext>
            </p:extLst>
          </p:nvPr>
        </p:nvGraphicFramePr>
        <p:xfrm>
          <a:off x="1146783" y="2801386"/>
          <a:ext cx="9709285" cy="128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88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62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25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752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120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3424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ФИО ученика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Допуск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Гр здоровья и гр. Для занятий физкультурой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Название мероприятия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дата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Иванов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Допущен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</a:t>
                      </a:r>
                      <a:r>
                        <a:rPr lang="ru-RU" dirty="0" err="1" smtClean="0"/>
                        <a:t>гр</a:t>
                      </a:r>
                      <a:r>
                        <a:rPr lang="ru-RU" dirty="0" smtClean="0"/>
                        <a:t>, основная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Лыжня России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83023"/>
            <a:ext cx="10515600" cy="821649"/>
          </a:xfrm>
        </p:spPr>
        <p:txBody>
          <a:bodyPr/>
          <a:lstStyle/>
          <a:p>
            <a:r>
              <a:rPr lang="ru-RU" b="1" i="1" dirty="0" smtClean="0">
                <a:solidFill>
                  <a:srgbClr val="C00000"/>
                </a:solidFill>
              </a:rPr>
              <a:t>Виды деятельности врача, фельдшера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33464" y="1118681"/>
            <a:ext cx="11644008" cy="5379395"/>
          </a:xfrm>
        </p:spPr>
        <p:txBody>
          <a:bodyPr>
            <a:normAutofit/>
          </a:bodyPr>
          <a:lstStyle/>
          <a:p>
            <a:r>
              <a:rPr lang="ru-RU" dirty="0" smtClean="0"/>
              <a:t>Распределение детей на группы для занятий физкультурой и закаливания</a:t>
            </a:r>
          </a:p>
          <a:p>
            <a:r>
              <a:rPr lang="ru-RU" dirty="0" smtClean="0"/>
              <a:t>Разработка закаливающих процедур. План закаливающих процедур</a:t>
            </a:r>
          </a:p>
          <a:p>
            <a:r>
              <a:rPr lang="ru-RU" dirty="0" smtClean="0"/>
              <a:t>Присутствие в бассейне во время плавания</a:t>
            </a:r>
          </a:p>
          <a:p>
            <a:r>
              <a:rPr lang="ru-RU" dirty="0" smtClean="0"/>
              <a:t>Присутствие на массовых спортивных мероприятиях (межшкольные, </a:t>
            </a:r>
            <a:r>
              <a:rPr lang="ru-RU" dirty="0" err="1" smtClean="0"/>
              <a:t>внутришкольные</a:t>
            </a:r>
            <a:r>
              <a:rPr lang="ru-RU" dirty="0" smtClean="0"/>
              <a:t> соревнования)</a:t>
            </a:r>
          </a:p>
          <a:p>
            <a:r>
              <a:rPr lang="ru-RU" dirty="0" smtClean="0"/>
              <a:t>Контроль за двигательным режимом (физ. минутки на уроках, спортивный час, </a:t>
            </a:r>
            <a:r>
              <a:rPr lang="ru-RU" dirty="0" err="1" smtClean="0"/>
              <a:t>физк</a:t>
            </a:r>
            <a:r>
              <a:rPr lang="ru-RU" dirty="0" smtClean="0"/>
              <a:t>. </a:t>
            </a:r>
            <a:r>
              <a:rPr lang="ru-RU" dirty="0"/>
              <a:t>п</a:t>
            </a:r>
            <a:r>
              <a:rPr lang="ru-RU" dirty="0" smtClean="0"/>
              <a:t>раздники)</a:t>
            </a:r>
          </a:p>
          <a:p>
            <a:r>
              <a:rPr lang="ru-RU" dirty="0" smtClean="0"/>
              <a:t>Учет и расследование спортивных травм</a:t>
            </a:r>
          </a:p>
          <a:p>
            <a:r>
              <a:rPr lang="ru-RU" dirty="0" smtClean="0"/>
              <a:t>Медико-педагогический контроль за уроком физкультуры (выборочно)</a:t>
            </a:r>
          </a:p>
          <a:p>
            <a:r>
              <a:rPr lang="ru-RU" dirty="0" smtClean="0"/>
              <a:t>Допуск к участию в массовых физкультурных мероприятиях («Лыжня России», «Майская прогулка»)</a:t>
            </a:r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464" y="180300"/>
            <a:ext cx="11809379" cy="996748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rgbClr val="C00000"/>
                </a:solidFill>
              </a:rPr>
              <a:t>Распределение детей на группы для занятий физкультурой</a:t>
            </a:r>
            <a:endParaRPr lang="ru-RU" sz="3600" b="1" i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3463" y="1337094"/>
            <a:ext cx="11741285" cy="518043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Определение состояния здоровья в соответствие с приказом №</a:t>
            </a:r>
            <a:r>
              <a:rPr lang="ru-RU" dirty="0" smtClean="0">
                <a:solidFill>
                  <a:srgbClr val="C00000"/>
                </a:solidFill>
              </a:rPr>
              <a:t>541н </a:t>
            </a:r>
            <a:r>
              <a:rPr lang="ru-RU" dirty="0" smtClean="0"/>
              <a:t>от 10.08.2017</a:t>
            </a:r>
          </a:p>
          <a:p>
            <a:pPr>
              <a:buNone/>
            </a:pPr>
            <a:r>
              <a:rPr lang="ru-RU" dirty="0" smtClean="0"/>
              <a:t>-основная </a:t>
            </a:r>
          </a:p>
          <a:p>
            <a:pPr>
              <a:buNone/>
            </a:pPr>
            <a:r>
              <a:rPr lang="ru-RU" dirty="0" smtClean="0"/>
              <a:t>-подготовительная</a:t>
            </a:r>
          </a:p>
          <a:p>
            <a:pPr>
              <a:buNone/>
            </a:pPr>
            <a:r>
              <a:rPr lang="ru-RU" dirty="0" smtClean="0"/>
              <a:t>-специальная</a:t>
            </a:r>
          </a:p>
          <a:p>
            <a:pPr>
              <a:buNone/>
            </a:pPr>
            <a:r>
              <a:rPr lang="ru-RU" dirty="0" smtClean="0">
                <a:solidFill>
                  <a:srgbClr val="C00000"/>
                </a:solidFill>
              </a:rPr>
              <a:t>!!!Оформление записи в </a:t>
            </a:r>
            <a:r>
              <a:rPr lang="ru-RU" u="sng" dirty="0" smtClean="0">
                <a:solidFill>
                  <a:srgbClr val="C00000"/>
                </a:solidFill>
              </a:rPr>
              <a:t>журнале</a:t>
            </a:r>
            <a:r>
              <a:rPr lang="ru-RU" dirty="0" smtClean="0">
                <a:solidFill>
                  <a:srgbClr val="C00000"/>
                </a:solidFill>
              </a:rPr>
              <a:t> с указанием противопоказанных упражнений</a:t>
            </a:r>
            <a:endParaRPr lang="ru-RU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ru-RU" sz="3600" i="1" dirty="0" smtClean="0"/>
              <a:t>Распределение детей на группы для закаливания </a:t>
            </a:r>
            <a:r>
              <a:rPr lang="ru-RU" sz="3600" i="1" dirty="0" smtClean="0">
                <a:solidFill>
                  <a:srgbClr val="C00000"/>
                </a:solidFill>
              </a:rPr>
              <a:t>(!!!запись в </a:t>
            </a:r>
            <a:r>
              <a:rPr lang="ru-RU" sz="3600" i="1" u="sng" dirty="0" smtClean="0">
                <a:solidFill>
                  <a:srgbClr val="C00000"/>
                </a:solidFill>
              </a:rPr>
              <a:t>индивидуальной карте и журнале</a:t>
            </a:r>
            <a:r>
              <a:rPr lang="ru-RU" sz="3600" i="1" dirty="0" smtClean="0">
                <a:solidFill>
                  <a:srgbClr val="C00000"/>
                </a:solidFill>
              </a:rPr>
              <a:t>)</a:t>
            </a:r>
          </a:p>
          <a:p>
            <a:pPr marL="0" indent="0">
              <a:buNone/>
            </a:pPr>
            <a:r>
              <a:rPr lang="ru-RU" sz="3600" i="1" dirty="0" smtClean="0"/>
              <a:t>Разработка плана закаливающих процедур</a:t>
            </a:r>
          </a:p>
          <a:p>
            <a:pPr marL="0" indent="0">
              <a:buNone/>
            </a:pPr>
            <a:r>
              <a:rPr lang="ru-RU" sz="3600" i="1" dirty="0" smtClean="0"/>
              <a:t>Обучение персонала (СОП-гигиеническое воспитание)</a:t>
            </a:r>
            <a:endParaRPr lang="ru-RU" sz="3600" i="1" dirty="0"/>
          </a:p>
        </p:txBody>
      </p:sp>
    </p:spTree>
    <p:extLst>
      <p:ext uri="{BB962C8B-B14F-4D97-AF65-F5344CB8AC3E}">
        <p14:creationId xmlns:p14="http://schemas.microsoft.com/office/powerpoint/2010/main" val="3422540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10" y="274638"/>
            <a:ext cx="11620581" cy="939784"/>
          </a:xfrm>
        </p:spPr>
        <p:txBody>
          <a:bodyPr>
            <a:noAutofit/>
          </a:bodyPr>
          <a:lstStyle/>
          <a:p>
            <a:r>
              <a:rPr lang="ru-RU" sz="3200" b="1" i="1" dirty="0" smtClean="0">
                <a:solidFill>
                  <a:srgbClr val="C00000"/>
                </a:solidFill>
                <a:cs typeface="Times New Roman" pitchFamily="18" charset="0"/>
              </a:rPr>
              <a:t>Пример плана</a:t>
            </a:r>
            <a:r>
              <a:rPr lang="ru-RU" sz="3200" b="1" dirty="0" smtClean="0">
                <a:solidFill>
                  <a:srgbClr val="C00000"/>
                </a:solidFill>
                <a:cs typeface="Times New Roman" pitchFamily="18" charset="0"/>
              </a:rPr>
              <a:t>: Закаливание в режиме дня дошкольной организации </a:t>
            </a:r>
            <a:r>
              <a:rPr lang="ru-RU" sz="2800" b="1" dirty="0" smtClean="0">
                <a:solidFill>
                  <a:srgbClr val="C00000"/>
                </a:solidFill>
                <a:cs typeface="Times New Roman" pitchFamily="18" charset="0"/>
              </a:rPr>
              <a:t>(зимний период года)</a:t>
            </a:r>
            <a:endParaRPr lang="ru-RU" sz="2800" b="1" dirty="0">
              <a:solidFill>
                <a:srgbClr val="C00000"/>
              </a:solidFill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61963" y="1500174"/>
            <a:ext cx="3810027" cy="5072098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Прием детей</a:t>
            </a:r>
          </a:p>
          <a:p>
            <a:pPr>
              <a:buFont typeface="Wingdings" pitchFamily="2" charset="2"/>
              <a:buChar char="§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Завтрак</a:t>
            </a:r>
          </a:p>
          <a:p>
            <a:pPr>
              <a:buFont typeface="Wingdings" pitchFamily="2" charset="2"/>
              <a:buChar char="§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Занятия</a:t>
            </a:r>
          </a:p>
          <a:p>
            <a:pPr>
              <a:buFont typeface="Wingdings" pitchFamily="2" charset="2"/>
              <a:buChar char="§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Игры</a:t>
            </a:r>
          </a:p>
          <a:p>
            <a:pPr>
              <a:buFont typeface="Wingdings" pitchFamily="2" charset="2"/>
              <a:buChar char="§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Прогулка</a:t>
            </a:r>
          </a:p>
          <a:p>
            <a:pPr>
              <a:buFont typeface="Wingdings" pitchFamily="2" charset="2"/>
              <a:buChar char="§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Обед</a:t>
            </a:r>
          </a:p>
          <a:p>
            <a:pPr>
              <a:buFont typeface="Wingdings" pitchFamily="2" charset="2"/>
              <a:buChar char="§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Дневной сон</a:t>
            </a:r>
          </a:p>
          <a:p>
            <a:pPr>
              <a:buFont typeface="Wingdings" pitchFamily="2" charset="2"/>
              <a:buChar char="§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Игры</a:t>
            </a:r>
          </a:p>
          <a:p>
            <a:pPr>
              <a:buFont typeface="Wingdings" pitchFamily="2" charset="2"/>
              <a:buChar char="§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Полдник</a:t>
            </a:r>
          </a:p>
          <a:p>
            <a:pPr>
              <a:buFont typeface="Wingdings" pitchFamily="2" charset="2"/>
              <a:buChar char="§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Прогулка</a:t>
            </a:r>
          </a:p>
          <a:p>
            <a:pPr marL="0" indent="0"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3995" y="1571612"/>
            <a:ext cx="5429288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b="1" dirty="0" smtClean="0"/>
              <a:t>Воздушные ванны с двигательной активностью, комфортная Т°</a:t>
            </a:r>
            <a:endParaRPr lang="ru-RU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572254" y="3286124"/>
            <a:ext cx="4476781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b="1" dirty="0" smtClean="0"/>
              <a:t>Проветривание, пассивные воздушные ванны</a:t>
            </a:r>
            <a:endParaRPr lang="ru-RU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7429509" y="4143380"/>
            <a:ext cx="1344792" cy="40011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dirty="0" smtClean="0"/>
              <a:t>Умывание</a:t>
            </a:r>
            <a:endParaRPr lang="ru-RU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048507" y="4714884"/>
            <a:ext cx="2202270" cy="40011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dirty="0" smtClean="0"/>
              <a:t>Полоскание горла</a:t>
            </a:r>
            <a:endParaRPr lang="ru-RU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667504" y="5286388"/>
            <a:ext cx="2358018" cy="40011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dirty="0" smtClean="0"/>
              <a:t>Хождение босиком</a:t>
            </a:r>
            <a:endParaRPr lang="ru-RU" sz="2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286502" y="5857892"/>
            <a:ext cx="2929905" cy="40011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dirty="0" smtClean="0"/>
              <a:t>Обтирание, обливание…</a:t>
            </a:r>
            <a:endParaRPr lang="ru-RU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905499" y="2428868"/>
            <a:ext cx="5429288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b="1" dirty="0" smtClean="0"/>
              <a:t>Воздушные ванны с двигательной активностью, некомфортная Т°</a:t>
            </a:r>
            <a:endParaRPr lang="ru-RU" sz="2000" b="1" dirty="0"/>
          </a:p>
        </p:txBody>
      </p:sp>
      <p:cxnSp>
        <p:nvCxnSpPr>
          <p:cNvPr id="12" name="Прямая со стрелкой 11"/>
          <p:cNvCxnSpPr>
            <a:stCxn id="4" idx="1"/>
          </p:cNvCxnSpPr>
          <p:nvPr/>
        </p:nvCxnSpPr>
        <p:spPr>
          <a:xfrm flipH="1" flipV="1">
            <a:off x="3312543" y="1690777"/>
            <a:ext cx="2021452" cy="2347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4" idx="1"/>
          </p:cNvCxnSpPr>
          <p:nvPr/>
        </p:nvCxnSpPr>
        <p:spPr>
          <a:xfrm flipH="1">
            <a:off x="2216989" y="1925555"/>
            <a:ext cx="3117006" cy="11109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10" idx="1"/>
          </p:cNvCxnSpPr>
          <p:nvPr/>
        </p:nvCxnSpPr>
        <p:spPr>
          <a:xfrm flipH="1">
            <a:off x="2835560" y="2782811"/>
            <a:ext cx="3069939" cy="6399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H="1">
            <a:off x="2924355" y="2739679"/>
            <a:ext cx="3007025" cy="28329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7" idx="1"/>
          </p:cNvCxnSpPr>
          <p:nvPr/>
        </p:nvCxnSpPr>
        <p:spPr>
          <a:xfrm flipH="1" flipV="1">
            <a:off x="2398143" y="2173857"/>
            <a:ext cx="4650364" cy="27410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7" idx="1"/>
          </p:cNvCxnSpPr>
          <p:nvPr/>
        </p:nvCxnSpPr>
        <p:spPr>
          <a:xfrm flipH="1" flipV="1">
            <a:off x="2475781" y="3907766"/>
            <a:ext cx="4572726" cy="10071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7" idx="1"/>
          </p:cNvCxnSpPr>
          <p:nvPr/>
        </p:nvCxnSpPr>
        <p:spPr>
          <a:xfrm flipH="1">
            <a:off x="2898475" y="4914939"/>
            <a:ext cx="4150032" cy="2954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stCxn id="4" idx="1"/>
          </p:cNvCxnSpPr>
          <p:nvPr/>
        </p:nvCxnSpPr>
        <p:spPr>
          <a:xfrm flipH="1">
            <a:off x="2760453" y="1925555"/>
            <a:ext cx="2573542" cy="28103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>
            <a:stCxn id="5" idx="1"/>
          </p:cNvCxnSpPr>
          <p:nvPr/>
        </p:nvCxnSpPr>
        <p:spPr>
          <a:xfrm flipH="1" flipV="1">
            <a:off x="2467155" y="2605177"/>
            <a:ext cx="4105099" cy="10348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>
            <a:stCxn id="5" idx="1"/>
          </p:cNvCxnSpPr>
          <p:nvPr/>
        </p:nvCxnSpPr>
        <p:spPr>
          <a:xfrm flipH="1">
            <a:off x="3053751" y="3640067"/>
            <a:ext cx="3518503" cy="630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14290"/>
            <a:ext cx="10972800" cy="1071570"/>
          </a:xfrm>
        </p:spPr>
        <p:txBody>
          <a:bodyPr>
            <a:noAutofit/>
          </a:bodyPr>
          <a:lstStyle/>
          <a:p>
            <a:r>
              <a:rPr lang="ru-RU" sz="3200" b="1" i="1" dirty="0" smtClean="0">
                <a:solidFill>
                  <a:srgbClr val="C00000"/>
                </a:solidFill>
                <a:cs typeface="Times New Roman" pitchFamily="18" charset="0"/>
              </a:rPr>
              <a:t>Пример: Двигательная активность в режиме дня школьника</a:t>
            </a:r>
            <a:endParaRPr lang="ru-RU" sz="3200" b="1" i="1" dirty="0">
              <a:solidFill>
                <a:srgbClr val="C00000"/>
              </a:solidFill>
              <a:cs typeface="Times New Roman" pitchFamily="18" charset="0"/>
            </a:endParaRPr>
          </a:p>
        </p:txBody>
      </p:sp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1714469" y="1357298"/>
            <a:ext cx="4286280" cy="528641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Утренняя гимнастика</a:t>
            </a:r>
          </a:p>
          <a:p>
            <a:pPr>
              <a:buFont typeface="Wingdings" pitchFamily="2" charset="2"/>
              <a:buChar char="§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Уроки</a:t>
            </a:r>
          </a:p>
          <a:p>
            <a:pPr>
              <a:buFont typeface="Wingdings" pitchFamily="2" charset="2"/>
              <a:buChar char="§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Перемены</a:t>
            </a:r>
          </a:p>
          <a:p>
            <a:pPr>
              <a:buFont typeface="Wingdings" pitchFamily="2" charset="2"/>
              <a:buChar char="§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Уроки</a:t>
            </a:r>
          </a:p>
          <a:p>
            <a:pPr>
              <a:buFont typeface="Wingdings" pitchFamily="2" charset="2"/>
              <a:buChar char="§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Обед</a:t>
            </a:r>
          </a:p>
          <a:p>
            <a:pPr>
              <a:buFont typeface="Wingdings" pitchFamily="2" charset="2"/>
              <a:buChar char="§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Прогулка</a:t>
            </a:r>
          </a:p>
          <a:p>
            <a:pPr>
              <a:buFont typeface="Wingdings" pitchFamily="2" charset="2"/>
              <a:buChar char="§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Самоподготовка</a:t>
            </a:r>
          </a:p>
          <a:p>
            <a:pPr>
              <a:buFont typeface="Wingdings" pitchFamily="2" charset="2"/>
              <a:buChar char="§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Занятия по интересам</a:t>
            </a:r>
          </a:p>
          <a:p>
            <a:pPr>
              <a:buFont typeface="Wingdings" pitchFamily="2" charset="2"/>
              <a:buChar char="§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Полдник</a:t>
            </a:r>
          </a:p>
          <a:p>
            <a:pPr>
              <a:buFont typeface="Wingdings" pitchFamily="2" charset="2"/>
              <a:buChar char="§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Прогулка</a:t>
            </a:r>
          </a:p>
          <a:p>
            <a:pPr marL="0" indent="0"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86502" y="1500174"/>
            <a:ext cx="2974597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dirty="0" smtClean="0"/>
              <a:t>Физические упражнения</a:t>
            </a:r>
            <a:endParaRPr lang="ru-RU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286501" y="2071678"/>
            <a:ext cx="3333348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dirty="0" smtClean="0"/>
              <a:t>Физкультминутки / </a:t>
            </a:r>
          </a:p>
          <a:p>
            <a:r>
              <a:rPr lang="ru-RU" sz="2000" b="1" dirty="0" smtClean="0"/>
              <a:t>Двигательная модель урока</a:t>
            </a:r>
            <a:endParaRPr lang="ru-RU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286502" y="2928935"/>
            <a:ext cx="3823291" cy="10156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dirty="0" smtClean="0"/>
              <a:t>Подвижные игры / </a:t>
            </a:r>
          </a:p>
          <a:p>
            <a:r>
              <a:rPr lang="ru-RU" sz="2000" b="1" dirty="0" smtClean="0"/>
              <a:t>Спортивная рекреация / </a:t>
            </a:r>
          </a:p>
          <a:p>
            <a:r>
              <a:rPr lang="ru-RU" sz="2000" b="1" dirty="0" smtClean="0"/>
              <a:t>Динамичная перемена на улице</a:t>
            </a:r>
            <a:endParaRPr lang="ru-RU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286501" y="4071942"/>
            <a:ext cx="2755626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dirty="0" smtClean="0"/>
              <a:t>Подвижные игры / </a:t>
            </a:r>
          </a:p>
          <a:p>
            <a:r>
              <a:rPr lang="ru-RU" sz="2000" b="1" dirty="0" smtClean="0"/>
              <a:t>трудовая деятельность</a:t>
            </a:r>
            <a:endParaRPr lang="ru-RU" sz="2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286501" y="4929198"/>
            <a:ext cx="3611886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dirty="0" smtClean="0"/>
              <a:t>Занятия в спортивной секции..</a:t>
            </a:r>
            <a:endParaRPr lang="ru-RU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286501" y="5572140"/>
            <a:ext cx="5143536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b="1" dirty="0" smtClean="0"/>
              <a:t>Периодически: спортивно-оздоровительные мероприятия</a:t>
            </a:r>
            <a:endParaRPr lang="ru-RU" sz="2000" b="1" dirty="0"/>
          </a:p>
        </p:txBody>
      </p:sp>
      <p:cxnSp>
        <p:nvCxnSpPr>
          <p:cNvPr id="12" name="Прямая со стрелкой 11"/>
          <p:cNvCxnSpPr>
            <a:stCxn id="5" idx="1"/>
          </p:cNvCxnSpPr>
          <p:nvPr/>
        </p:nvCxnSpPr>
        <p:spPr>
          <a:xfrm flipH="1" flipV="1">
            <a:off x="4857741" y="1643053"/>
            <a:ext cx="1428761" cy="571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6" idx="1"/>
          </p:cNvCxnSpPr>
          <p:nvPr/>
        </p:nvCxnSpPr>
        <p:spPr>
          <a:xfrm flipH="1" flipV="1">
            <a:off x="3809985" y="2357433"/>
            <a:ext cx="2476516" cy="681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6" idx="1"/>
          </p:cNvCxnSpPr>
          <p:nvPr/>
        </p:nvCxnSpPr>
        <p:spPr>
          <a:xfrm flipH="1">
            <a:off x="3809985" y="2425621"/>
            <a:ext cx="2476516" cy="6461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7" idx="1"/>
          </p:cNvCxnSpPr>
          <p:nvPr/>
        </p:nvCxnSpPr>
        <p:spPr>
          <a:xfrm flipH="1" flipV="1">
            <a:off x="4476740" y="2714620"/>
            <a:ext cx="1809762" cy="7221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8" idx="1"/>
          </p:cNvCxnSpPr>
          <p:nvPr/>
        </p:nvCxnSpPr>
        <p:spPr>
          <a:xfrm flipH="1" flipV="1">
            <a:off x="4476740" y="4071945"/>
            <a:ext cx="1809761" cy="3539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8" idx="1"/>
          </p:cNvCxnSpPr>
          <p:nvPr/>
        </p:nvCxnSpPr>
        <p:spPr>
          <a:xfrm flipH="1">
            <a:off x="5369668" y="4425885"/>
            <a:ext cx="916833" cy="3539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8" idx="1"/>
          </p:cNvCxnSpPr>
          <p:nvPr/>
        </p:nvCxnSpPr>
        <p:spPr>
          <a:xfrm flipH="1">
            <a:off x="4476740" y="4425885"/>
            <a:ext cx="1809761" cy="15034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9" idx="1"/>
          </p:cNvCxnSpPr>
          <p:nvPr/>
        </p:nvCxnSpPr>
        <p:spPr>
          <a:xfrm flipH="1" flipV="1">
            <a:off x="5184843" y="4929198"/>
            <a:ext cx="1101658" cy="2000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948" y="69566"/>
            <a:ext cx="11712102" cy="1325563"/>
          </a:xfrm>
        </p:spPr>
        <p:txBody>
          <a:bodyPr/>
          <a:lstStyle/>
          <a:p>
            <a:pPr algn="ctr"/>
            <a:r>
              <a:rPr lang="ru-RU" b="1" i="1" dirty="0" smtClean="0">
                <a:solidFill>
                  <a:srgbClr val="C00000"/>
                </a:solidFill>
              </a:rPr>
              <a:t>Контроль за двигательным режимом, план физкультурных праздников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395129"/>
            <a:ext cx="10515600" cy="4351338"/>
          </a:xfrm>
        </p:spPr>
        <p:txBody>
          <a:bodyPr/>
          <a:lstStyle/>
          <a:p>
            <a:r>
              <a:rPr lang="ru-RU" dirty="0" smtClean="0"/>
              <a:t>Русский язык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Динамическая пауза</a:t>
            </a:r>
          </a:p>
          <a:p>
            <a:r>
              <a:rPr lang="ru-RU" dirty="0" smtClean="0"/>
              <a:t>Математика</a:t>
            </a:r>
          </a:p>
          <a:p>
            <a:r>
              <a:rPr lang="ru-RU" dirty="0" smtClean="0"/>
              <a:t>ИЗО</a:t>
            </a:r>
          </a:p>
          <a:p>
            <a:pPr marL="0" indent="0" algn="ctr">
              <a:buNone/>
            </a:pPr>
            <a:r>
              <a:rPr lang="ru-RU" b="1" i="1" dirty="0" smtClean="0">
                <a:solidFill>
                  <a:srgbClr val="C00000"/>
                </a:solidFill>
              </a:rPr>
              <a:t>План физкультурных праздников</a:t>
            </a: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0164147"/>
              </p:ext>
            </p:extLst>
          </p:nvPr>
        </p:nvGraphicFramePr>
        <p:xfrm>
          <a:off x="1177047" y="4196243"/>
          <a:ext cx="9474741" cy="18146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82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582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582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Мероприятие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Контингент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Дата проведения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934">
                <a:tc>
                  <a:txBody>
                    <a:bodyPr/>
                    <a:lstStyle/>
                    <a:p>
                      <a:r>
                        <a:rPr lang="ru-RU" dirty="0" smtClean="0"/>
                        <a:t>«Веселый мяч»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Начальная школа 1-4 </a:t>
                      </a:r>
                      <a:r>
                        <a:rPr lang="ru-RU" dirty="0" err="1" smtClean="0"/>
                        <a:t>кл</a:t>
                      </a:r>
                      <a:r>
                        <a:rPr lang="ru-RU" dirty="0" smtClean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Сентябрь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«Смелые ловкие» (баскетбол, волейбол)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Учащиеся</a:t>
                      </a:r>
                      <a:r>
                        <a:rPr lang="ru-RU" baseline="0" dirty="0" smtClean="0"/>
                        <a:t> 5-8 классов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Ноябрь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Турнир по ОФП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Учащиеся с 1-11 класс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Апрель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5795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3683" y="172528"/>
            <a:ext cx="11568023" cy="732144"/>
          </a:xfrm>
        </p:spPr>
        <p:txBody>
          <a:bodyPr>
            <a:normAutofit/>
          </a:bodyPr>
          <a:lstStyle/>
          <a:p>
            <a:r>
              <a:rPr lang="ru-RU" sz="3200" b="1" i="1" dirty="0" smtClean="0">
                <a:solidFill>
                  <a:srgbClr val="C00000"/>
                </a:solidFill>
              </a:rPr>
              <a:t>Медико-педагогический контроль за уроками физкультуры</a:t>
            </a:r>
            <a:endParaRPr lang="ru-RU" sz="3200" b="1" i="1" dirty="0">
              <a:solidFill>
                <a:srgbClr val="C0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8591908" y="1236153"/>
            <a:ext cx="3381555" cy="5345801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i="1" dirty="0" smtClean="0">
                <a:solidFill>
                  <a:srgbClr val="C00000"/>
                </a:solidFill>
              </a:rPr>
              <a:t>Ключевые критерии</a:t>
            </a:r>
          </a:p>
          <a:p>
            <a:pPr>
              <a:buNone/>
            </a:pPr>
            <a:r>
              <a:rPr lang="ru-RU" dirty="0" smtClean="0"/>
              <a:t>4 части урока</a:t>
            </a:r>
          </a:p>
          <a:p>
            <a:pPr>
              <a:buNone/>
            </a:pPr>
            <a:r>
              <a:rPr lang="ru-RU" dirty="0" smtClean="0"/>
              <a:t>Общая плотность -80-90%</a:t>
            </a:r>
          </a:p>
          <a:p>
            <a:pPr>
              <a:buNone/>
            </a:pPr>
            <a:r>
              <a:rPr lang="ru-RU" dirty="0" smtClean="0"/>
              <a:t>Моторная плотность 70-85%</a:t>
            </a:r>
          </a:p>
          <a:p>
            <a:pPr>
              <a:buNone/>
            </a:pPr>
            <a:r>
              <a:rPr lang="ru-RU" dirty="0" smtClean="0"/>
              <a:t>Выраженность утомления- незначительная</a:t>
            </a:r>
          </a:p>
          <a:p>
            <a:pPr>
              <a:buNone/>
            </a:pPr>
            <a:r>
              <a:rPr lang="ru-RU" dirty="0" smtClean="0"/>
              <a:t>Распределение нагрузки </a:t>
            </a:r>
          </a:p>
          <a:p>
            <a:pPr>
              <a:buNone/>
            </a:pPr>
            <a:r>
              <a:rPr lang="ru-RU" dirty="0" smtClean="0"/>
              <a:t>Условия соответствуют СП</a:t>
            </a:r>
            <a:endParaRPr lang="ru-RU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15660" y="1236154"/>
            <a:ext cx="8343735" cy="5478423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381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sz="1400" dirty="0" smtClean="0"/>
              <a:t>                              </a:t>
            </a:r>
            <a:r>
              <a:rPr lang="ru-RU" sz="1600" b="1" i="1" u="sng" dirty="0" smtClean="0">
                <a:solidFill>
                  <a:srgbClr val="C00000"/>
                </a:solidFill>
              </a:rPr>
              <a:t>Протокол врачебно-педагогического наблюдения</a:t>
            </a:r>
          </a:p>
          <a:p>
            <a:pPr marL="0" marR="0" lvl="0" indent="23812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Ф. И. О. _________________________________________________________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23812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Возраст __________ лет. 	Пол ____	класс___________________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23812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Самочувствие, жалобы _______________________________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23812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________________________________________________________________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23812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Условия проведения тренировочного занятия</a:t>
            </a:r>
            <a:endParaRPr kumimoji="0" lang="ru-RU" alt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23812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1.Место проведения ВПН ________________________      Дата______________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23812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2. Время начала урока__________	Время окончания</a:t>
            </a:r>
            <a:r>
              <a:rPr kumimoji="0" lang="ru-RU" altLang="ru-RU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урока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_________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23812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3. Цель и основные задачи  урока ______________________________________________________________________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23812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4. </a:t>
            </a: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Санитарно-гигиенические условия (освещенность, вентиляция, режим влажной уборки, параметры микроклимата)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_________________________________________________________________________________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23812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5. Оценка степени утомления по внешним признакам (окраска кожных покровов, потливость, координация, внимание, характер дыхания) в различные периоды занятия: _________________________________________________________________________</a:t>
            </a:r>
          </a:p>
          <a:p>
            <a:pPr marL="0" marR="0" lvl="0" indent="23812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1400" dirty="0" smtClean="0"/>
              <a:t>6. Общая и моторная плотность занятия: _______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23812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ЗАКЛЮЧЕНИЕ.</a:t>
            </a:r>
            <a:endParaRPr kumimoji="0" lang="ru-RU" alt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23812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1. Оценка планирования занятия (соответствие цели и задачи содержанию занятия) _________________________________________________________________________________________________________________________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23812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2. Оценка степени утомления по внешним признакам __________________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23812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3. Оценка соответствия тренировочной нагрузки функциональному состоянию организма занимающегося  ___________________________________________________________________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23812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Рекомендации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____________________________________________________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472625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09" y="142852"/>
            <a:ext cx="11525331" cy="1857388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cs typeface="Times New Roman" pitchFamily="18" charset="0"/>
              </a:rPr>
              <a:t>Контроль за соблюдением санитарно-гигиенических требований к условиям проведения занятий, соревнований, спортивно-оздоровительных мероприятий</a:t>
            </a:r>
            <a:endParaRPr lang="ru-RU" sz="3200" b="1" dirty="0">
              <a:solidFill>
                <a:srgbClr val="C00000"/>
              </a:solidFill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0960" y="1915064"/>
            <a:ext cx="11620581" cy="4657208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Санитарное состояние залов, площадок, раздевалок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Проведение влажной уборки и проветривание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Параметры микроклимата и освещенности / погодные условия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Спортивная одежда и обувь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Соблюдение техники безопасности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Питьевой режим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Горячее питание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Присутствие медработника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Наличие аптечки для неотложной помощи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Оказание неотложной помощи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9072" y="3469762"/>
            <a:ext cx="10515600" cy="457111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C00000"/>
                </a:solidFill>
              </a:rPr>
              <a:t>Журнал учета спортивных травм</a:t>
            </a:r>
            <a:endParaRPr lang="ru-RU" b="1" i="1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264" y="4430803"/>
          <a:ext cx="10859217" cy="2199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43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80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92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22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90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6828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9933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Дата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ФИО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класс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Диагноз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Обстоятельства, место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Принятые</a:t>
                      </a:r>
                      <a:r>
                        <a:rPr lang="ru-RU" baseline="0" dirty="0" smtClean="0"/>
                        <a:t> меры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09.09.2017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Иванов Иван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Ушиб правого плеча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Упал  на пол в процессе выполнения прыжковых упражнений</a:t>
                      </a:r>
                      <a:r>
                        <a:rPr lang="ru-RU" baseline="0" dirty="0" smtClean="0"/>
                        <a:t> н</a:t>
                      </a:r>
                      <a:r>
                        <a:rPr lang="ru-RU" dirty="0" smtClean="0"/>
                        <a:t>а уроке физкультуры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Проведен хронометраж урока. Даны рекомендации учителю физкультуры</a:t>
                      </a:r>
                      <a:r>
                        <a:rPr lang="ru-RU" baseline="0" dirty="0" smtClean="0"/>
                        <a:t> по рационализации урока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93298" y="345858"/>
            <a:ext cx="1117983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solidFill>
                  <a:srgbClr val="C00000"/>
                </a:solidFill>
              </a:rPr>
              <a:t>Профилактика спортивного травматизма, оказание неотложной помощи, учет и расследование спортивных травм</a:t>
            </a:r>
            <a:endParaRPr lang="ru-RU" sz="2800" b="1" i="1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7264" y="1580838"/>
            <a:ext cx="1117983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Оказание первой помощи</a:t>
            </a:r>
          </a:p>
          <a:p>
            <a:r>
              <a:rPr lang="ru-RU" sz="2800" dirty="0" smtClean="0"/>
              <a:t>Расследование случая</a:t>
            </a:r>
            <a:endParaRPr lang="ru-RU" sz="2800" dirty="0"/>
          </a:p>
          <a:p>
            <a:r>
              <a:rPr lang="ru-RU" sz="2800" dirty="0" smtClean="0"/>
              <a:t>Фиксация в журнале</a:t>
            </a:r>
          </a:p>
        </p:txBody>
      </p:sp>
    </p:spTree>
    <p:extLst>
      <p:ext uri="{BB962C8B-B14F-4D97-AF65-F5344CB8AC3E}">
        <p14:creationId xmlns:p14="http://schemas.microsoft.com/office/powerpoint/2010/main" val="23116557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524</Words>
  <Application>Microsoft Office PowerPoint</Application>
  <PresentationFormat>Широкоэкранный</PresentationFormat>
  <Paragraphs>147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</vt:lpstr>
      <vt:lpstr>Тема Office</vt:lpstr>
      <vt:lpstr>СОП - Контроль за физическим воспитанием</vt:lpstr>
      <vt:lpstr>Виды деятельности врача, фельдшера</vt:lpstr>
      <vt:lpstr>Распределение детей на группы для занятий физкультурой</vt:lpstr>
      <vt:lpstr>Пример плана: Закаливание в режиме дня дошкольной организации (зимний период года)</vt:lpstr>
      <vt:lpstr>Пример: Двигательная активность в режиме дня школьника</vt:lpstr>
      <vt:lpstr>Контроль за двигательным режимом, план физкультурных праздников</vt:lpstr>
      <vt:lpstr>Медико-педагогический контроль за уроками физкультуры</vt:lpstr>
      <vt:lpstr>Контроль за соблюдением санитарно-гигиенических требований к условиям проведения занятий, соревнований, спортивно-оздоровительных мероприятий</vt:lpstr>
      <vt:lpstr>Журнал учета спортивных травм</vt:lpstr>
      <vt:lpstr>Допуск к занятиям, соревнованиям, массовым мероприятиям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User_102</cp:lastModifiedBy>
  <cp:revision>31</cp:revision>
  <dcterms:created xsi:type="dcterms:W3CDTF">2018-03-28T06:09:15Z</dcterms:created>
  <dcterms:modified xsi:type="dcterms:W3CDTF">2019-07-19T05:27:30Z</dcterms:modified>
</cp:coreProperties>
</file>