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9" r:id="rId21"/>
    <p:sldId id="304" r:id="rId22"/>
    <p:sldId id="275" r:id="rId23"/>
    <p:sldId id="302" r:id="rId24"/>
    <p:sldId id="303" r:id="rId25"/>
    <p:sldId id="301" r:id="rId26"/>
    <p:sldId id="306" r:id="rId27"/>
    <p:sldId id="277" r:id="rId28"/>
    <p:sldId id="300" r:id="rId29"/>
    <p:sldId id="265" r:id="rId30"/>
    <p:sldId id="305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.apkpro.ru/mm/mpp/" TargetMode="External"/><Relationship Id="rId2" Type="http://schemas.openxmlformats.org/officeDocument/2006/relationships/hyperlink" Target="https://e.mail.ru/cgi-bin/link?check=1&amp;refresh=1&amp;cnf=7c90fd&amp;url=http://olymp.apkpro.ru&amp;msgid=14724593920000000247;0;0;1&amp;x-email=omc_sysert@mail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mc_sysert@mail.r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?id=70328618&amp;sub=100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426132" cy="450059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Всероссийская олимпиада школьников </a:t>
            </a:r>
            <a:br>
              <a:rPr lang="ru-RU" sz="60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 2018-2019 </a:t>
            </a:r>
            <a:br>
              <a:rPr lang="ru-RU" sz="60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учебном году</a:t>
            </a:r>
            <a:endParaRPr lang="ru-RU" sz="6000" b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" y="0"/>
            <a:ext cx="2078427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18072" cy="13684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498080" cy="44624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Родитель (законный представитель) обучающегося, заявившего о своем участии в олимпиаде, </a:t>
            </a:r>
            <a:r>
              <a:rPr lang="ru-RU" sz="2400" b="1" dirty="0" smtClean="0">
                <a:solidFill>
                  <a:srgbClr val="000000"/>
                </a:solidFill>
              </a:rPr>
              <a:t>в срок не менее чем за 10 рабочих дней до начала школьного этапа олимпиады </a:t>
            </a:r>
            <a:r>
              <a:rPr lang="ru-RU" sz="2400" dirty="0" smtClean="0">
                <a:solidFill>
                  <a:srgbClr val="000000"/>
                </a:solidFill>
              </a:rPr>
              <a:t>в письменной форме подтверждает ознакомление с настоящим Порядком и предоставляет организатору школьного этапа олимпиады согласие на публикацию олимпиадной работы своего несовершеннолетнего ребенка, в том числе в информационно-телекоммуникационной сети "Интернет" (далее - сеть Интернет).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3684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005026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Во время проведения олимпиады участники олимпиады: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должны соблюдать настоящий Порядок и требования к проведению соответствующего этапа олимпиады …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не вправе общаться друг с другом, свободно перемещаться по аудитории;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вправе иметь справочные материалы</a:t>
            </a:r>
            <a:r>
              <a:rPr lang="ru-RU" dirty="0" smtClean="0">
                <a:solidFill>
                  <a:srgbClr val="000000"/>
                </a:solidFill>
              </a:rPr>
              <a:t>, средства связи и электронно-вычислительную технику, разрешённые к использованию во время проведения олимпиады, </a:t>
            </a:r>
            <a:r>
              <a:rPr lang="ru-RU" b="1" dirty="0" smtClean="0">
                <a:solidFill>
                  <a:srgbClr val="000000"/>
                </a:solidFill>
              </a:rPr>
              <a:t>перечень которых определяется в требованиях</a:t>
            </a:r>
            <a:r>
              <a:rPr lang="ru-RU" dirty="0" smtClean="0">
                <a:solidFill>
                  <a:srgbClr val="000000"/>
                </a:solidFill>
              </a:rPr>
              <a:t> к организации и проведению соответствующих этапов олимпиады по каждому общеобразовательному предмету.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90712" cy="12969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7776864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 случае нарушения участником олимпиады настоящего Порядка и (или) утверждённых требований к организации и проведению соответствующего этапа олимпиады по каждому общеобразовательному предмету, представитель организатора олимпиады </a:t>
            </a:r>
            <a:r>
              <a:rPr lang="ru-RU" b="1" dirty="0" smtClean="0">
                <a:solidFill>
                  <a:srgbClr val="000000"/>
                </a:solidFill>
              </a:rPr>
              <a:t>вправе удалить данного участника олимпиады из аудитории</a:t>
            </a:r>
            <a:r>
              <a:rPr lang="ru-RU" dirty="0" smtClean="0">
                <a:solidFill>
                  <a:srgbClr val="000000"/>
                </a:solidFill>
              </a:rPr>
              <a:t>, составив акт об удалении участника олимпиады.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Участники олимпиады, которые были удалены, лишаются права дальнейшего участия в олимпиаде по данному общеобразовательному предмету в текущем году.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2969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7862150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 целях обеспечения права на объективное оценивание работы </a:t>
            </a:r>
            <a:r>
              <a:rPr lang="ru-RU" b="1" dirty="0" smtClean="0">
                <a:solidFill>
                  <a:srgbClr val="000000"/>
                </a:solidFill>
              </a:rPr>
              <a:t>участники олимпиады вправе подать в письменной форме апелляцию</a:t>
            </a:r>
            <a:r>
              <a:rPr lang="ru-RU" dirty="0" smtClean="0">
                <a:solidFill>
                  <a:srgbClr val="000000"/>
                </a:solidFill>
              </a:rPr>
              <a:t> о несогласии с выставленными баллами в жюри соответствующего этапа олимпиады.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Участник олимпиады перед подачей апелляции </a:t>
            </a:r>
            <a:r>
              <a:rPr lang="ru-RU" b="1" dirty="0" smtClean="0">
                <a:solidFill>
                  <a:srgbClr val="000000"/>
                </a:solidFill>
              </a:rPr>
              <a:t>вправе убедиться в том, что его работа проверена и оценена в соответствии с установленными критериями</a:t>
            </a:r>
            <a:r>
              <a:rPr lang="ru-RU" dirty="0" smtClean="0">
                <a:solidFill>
                  <a:srgbClr val="000000"/>
                </a:solidFill>
              </a:rPr>
              <a:t> и методикой оценивания выполненных олимпиадных заданий.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Рассмотрение апелляции проводится с участием самого участника олимпиады.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По результатам рассмотрения апелляции о несогласии с выставленными баллами </a:t>
            </a:r>
            <a:r>
              <a:rPr lang="ru-RU" b="1" dirty="0" smtClean="0">
                <a:solidFill>
                  <a:srgbClr val="000000"/>
                </a:solidFill>
              </a:rPr>
              <a:t>жюри </a:t>
            </a:r>
            <a:r>
              <a:rPr lang="ru-RU" dirty="0" smtClean="0">
                <a:solidFill>
                  <a:srgbClr val="000000"/>
                </a:solidFill>
              </a:rPr>
              <a:t>соответствующего этапа олимпиады </a:t>
            </a:r>
            <a:r>
              <a:rPr lang="ru-RU" b="1" dirty="0" smtClean="0">
                <a:solidFill>
                  <a:srgbClr val="000000"/>
                </a:solidFill>
              </a:rPr>
              <a:t>принимает решение об отклонении </a:t>
            </a:r>
            <a:r>
              <a:rPr lang="ru-RU" dirty="0" smtClean="0">
                <a:solidFill>
                  <a:srgbClr val="000000"/>
                </a:solidFill>
              </a:rPr>
              <a:t>апелляции и </a:t>
            </a:r>
            <a:r>
              <a:rPr lang="ru-RU" b="1" dirty="0" smtClean="0">
                <a:solidFill>
                  <a:srgbClr val="000000"/>
                </a:solidFill>
              </a:rPr>
              <a:t>сохранении выставленных баллов или об удовлетворении </a:t>
            </a:r>
            <a:r>
              <a:rPr lang="ru-RU" dirty="0" smtClean="0">
                <a:solidFill>
                  <a:srgbClr val="000000"/>
                </a:solidFill>
              </a:rPr>
              <a:t>апелляции и корректировке баллов.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и проведение олимпиады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277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Олимпиада проводится ежегодно в рамках учебного года с 1 сентября (</a:t>
            </a:r>
            <a:r>
              <a:rPr lang="ru-RU" sz="2400" b="1" dirty="0" smtClean="0">
                <a:solidFill>
                  <a:srgbClr val="C00000"/>
                </a:solidFill>
              </a:rPr>
              <a:t>срок окончания школьного этапа - не позднее 31 октября</a:t>
            </a:r>
            <a:r>
              <a:rPr lang="ru-RU" sz="240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квоты </a:t>
            </a:r>
            <a:r>
              <a:rPr lang="ru-RU" sz="2400" b="1" dirty="0" smtClean="0">
                <a:solidFill>
                  <a:srgbClr val="000000"/>
                </a:solidFill>
              </a:rPr>
              <a:t>победителей и призёров</a:t>
            </a:r>
            <a:r>
              <a:rPr lang="ru-RU" sz="2400" dirty="0" smtClean="0">
                <a:solidFill>
                  <a:srgbClr val="000000"/>
                </a:solidFill>
              </a:rPr>
              <a:t>, которые составляют </a:t>
            </a:r>
            <a:r>
              <a:rPr lang="ru-RU" sz="2400" b="1" dirty="0" smtClean="0">
                <a:solidFill>
                  <a:srgbClr val="000000"/>
                </a:solidFill>
              </a:rPr>
              <a:t>не более 45 процентов </a:t>
            </a:r>
            <a:r>
              <a:rPr lang="ru-RU" sz="2400" dirty="0" smtClean="0">
                <a:solidFill>
                  <a:srgbClr val="000000"/>
                </a:solidFill>
              </a:rPr>
              <a:t>от общего числа участников олимпиады по каждому общеобразовательному предмету, при этом число </a:t>
            </a:r>
            <a:r>
              <a:rPr lang="ru-RU" sz="2400" b="1" dirty="0" smtClean="0">
                <a:solidFill>
                  <a:srgbClr val="000000"/>
                </a:solidFill>
              </a:rPr>
              <a:t>победителей </a:t>
            </a:r>
            <a:r>
              <a:rPr lang="ru-RU" sz="2400" dirty="0" smtClean="0">
                <a:solidFill>
                  <a:srgbClr val="000000"/>
                </a:solidFill>
              </a:rPr>
              <a:t>олимпиады </a:t>
            </a:r>
            <a:r>
              <a:rPr lang="ru-RU" sz="2400" b="1" dirty="0" smtClean="0">
                <a:solidFill>
                  <a:srgbClr val="000000"/>
                </a:solidFill>
              </a:rPr>
              <a:t>не должно превышать 8 процентов</a:t>
            </a:r>
            <a:r>
              <a:rPr lang="ru-RU" sz="2400" dirty="0" smtClean="0">
                <a:solidFill>
                  <a:srgbClr val="000000"/>
                </a:solidFill>
              </a:rPr>
              <a:t> от общего числа участников  олимпиады по каждому общеобразовательному предмету.</a:t>
            </a:r>
          </a:p>
          <a:p>
            <a:endParaRPr lang="ru-RU" sz="2400" dirty="0" smtClean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и проведение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719274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0000"/>
                </a:solidFill>
              </a:rPr>
              <a:t>Жюри всех этапов олимпиады: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принимает для оценивания </a:t>
            </a:r>
            <a:r>
              <a:rPr lang="ru-RU" u="sng" dirty="0" smtClean="0">
                <a:solidFill>
                  <a:srgbClr val="000000"/>
                </a:solidFill>
              </a:rPr>
              <a:t>закодированные (обезличенные) олимпиадные </a:t>
            </a:r>
            <a:r>
              <a:rPr lang="ru-RU" dirty="0" smtClean="0">
                <a:solidFill>
                  <a:srgbClr val="000000"/>
                </a:solidFill>
              </a:rPr>
              <a:t>работы участников олимпиады;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оценивает выполненные олимпиадные задания в соответствии с утверждёнными критериями и методиками оценивания выполненных олимпиадных заданий;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проводит с участниками олимпиады анализ олимпиадных заданий и их решений;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осуществляет </a:t>
            </a:r>
            <a:r>
              <a:rPr lang="ru-RU" dirty="0" err="1" smtClean="0">
                <a:solidFill>
                  <a:srgbClr val="000000"/>
                </a:solidFill>
              </a:rPr>
              <a:t>очно</a:t>
            </a:r>
            <a:r>
              <a:rPr lang="ru-RU" dirty="0" smtClean="0">
                <a:solidFill>
                  <a:srgbClr val="000000"/>
                </a:solidFill>
              </a:rPr>
              <a:t> по запросу участника олимпиады показ выполненных им олимпиадных заданий;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представляет результаты олимпиады её участникам;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98080" cy="9397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Организация и проведение олимпиады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61289"/>
            <a:ext cx="7962088" cy="5092047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rgbClr val="000000"/>
                </a:solidFill>
              </a:rPr>
              <a:t>рассматривает</a:t>
            </a:r>
            <a:r>
              <a:rPr lang="ru-RU" sz="3300" dirty="0" smtClean="0">
                <a:solidFill>
                  <a:srgbClr val="000000"/>
                </a:solidFill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</a:rPr>
              <a:t>очно</a:t>
            </a:r>
            <a:r>
              <a:rPr lang="ru-RU" sz="3300" dirty="0" smtClean="0">
                <a:solidFill>
                  <a:srgbClr val="000000"/>
                </a:solidFill>
              </a:rPr>
              <a:t> </a:t>
            </a:r>
            <a:r>
              <a:rPr lang="ru-RU" sz="3300" b="1" dirty="0" smtClean="0">
                <a:solidFill>
                  <a:srgbClr val="000000"/>
                </a:solidFill>
              </a:rPr>
              <a:t>апелляции</a:t>
            </a:r>
            <a:r>
              <a:rPr lang="ru-RU" sz="3300" dirty="0" smtClean="0">
                <a:solidFill>
                  <a:srgbClr val="000000"/>
                </a:solidFill>
              </a:rPr>
              <a:t> участников олимпиады с использованием </a:t>
            </a:r>
            <a:r>
              <a:rPr lang="ru-RU" sz="3300" dirty="0" err="1" smtClean="0">
                <a:solidFill>
                  <a:srgbClr val="000000"/>
                </a:solidFill>
              </a:rPr>
              <a:t>видеофиксации</a:t>
            </a:r>
            <a:r>
              <a:rPr lang="ru-RU" sz="33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ru-RU" sz="3300" dirty="0" smtClean="0">
                <a:solidFill>
                  <a:srgbClr val="000000"/>
                </a:solidFill>
              </a:rPr>
              <a:t>определяет победителей и призеров олимпиады </a:t>
            </a:r>
            <a:r>
              <a:rPr lang="ru-RU" sz="3300" b="1" dirty="0" smtClean="0">
                <a:solidFill>
                  <a:srgbClr val="000000"/>
                </a:solidFill>
              </a:rPr>
              <a:t>на основании рейтинга </a:t>
            </a:r>
            <a:r>
              <a:rPr lang="ru-RU" sz="3300" dirty="0" smtClean="0">
                <a:solidFill>
                  <a:srgbClr val="000000"/>
                </a:solidFill>
              </a:rPr>
              <a:t>по каждому общеобразовательному предмету и в соответствии с квотой, установленной организатором олимпиады соответствующего этапа, при этом победителем, призёром олимпиады признается участник, </a:t>
            </a:r>
            <a:r>
              <a:rPr lang="ru-RU" sz="3300" b="1" dirty="0" smtClean="0">
                <a:solidFill>
                  <a:srgbClr val="000000"/>
                </a:solidFill>
              </a:rPr>
              <a:t>набравший не менее 50 процентов от максимально возможного количества баллов </a:t>
            </a:r>
            <a:r>
              <a:rPr lang="ru-RU" sz="3300" dirty="0" smtClean="0">
                <a:solidFill>
                  <a:srgbClr val="000000"/>
                </a:solidFill>
              </a:rPr>
              <a:t>по итогам оценивания выполненных олимпиадных заданий;</a:t>
            </a:r>
            <a:endParaRPr lang="ru-RU" sz="3300" dirty="0" smtClean="0">
              <a:solidFill>
                <a:srgbClr val="000000"/>
              </a:solidFill>
              <a:hlinkClick r:id=""/>
            </a:endParaRPr>
          </a:p>
          <a:p>
            <a:r>
              <a:rPr lang="ru-RU" sz="3300" dirty="0" smtClean="0">
                <a:solidFill>
                  <a:srgbClr val="000000"/>
                </a:solidFill>
              </a:rPr>
              <a:t>представляет организатору олимпиады результаты олимпиады (протоколы) для их утверждения;</a:t>
            </a:r>
          </a:p>
          <a:p>
            <a:r>
              <a:rPr lang="ru-RU" sz="3300" dirty="0" smtClean="0">
                <a:solidFill>
                  <a:srgbClr val="000000"/>
                </a:solidFill>
              </a:rPr>
              <a:t>составляет и представляет организатору соответствующего этапа олимпиады </a:t>
            </a:r>
            <a:r>
              <a:rPr lang="ru-RU" sz="3300" b="1" dirty="0" smtClean="0">
                <a:solidFill>
                  <a:srgbClr val="000000"/>
                </a:solidFill>
              </a:rPr>
              <a:t>аналитический отчёт </a:t>
            </a:r>
            <a:r>
              <a:rPr lang="ru-RU" sz="3300" dirty="0" smtClean="0">
                <a:solidFill>
                  <a:srgbClr val="000000"/>
                </a:solidFill>
              </a:rPr>
              <a:t>о результатах выполнения олимпиадных заданий по каждому общеобразовательному предмету.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03" y="476672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Школьный этап олимпиады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7498080" cy="37444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Школьный этап олимпиады проводится по разработанным муниципальными предметно-методическими комиссиями по общеобразовательным предметам, по которым проводится олимпиада заданиям, основанным на содержании образовательных программ начального общего, основного общего и среднего общего образования </a:t>
            </a:r>
            <a:r>
              <a:rPr lang="ru-RU" sz="2400" b="1" dirty="0" smtClean="0">
                <a:solidFill>
                  <a:srgbClr val="000000"/>
                </a:solidFill>
              </a:rPr>
              <a:t>углублённого уровня</a:t>
            </a:r>
            <a:r>
              <a:rPr lang="ru-RU" sz="2400" dirty="0" smtClean="0">
                <a:solidFill>
                  <a:srgbClr val="000000"/>
                </a:solidFill>
              </a:rPr>
              <a:t> и соответствующей направленности (профиля), </a:t>
            </a:r>
            <a:r>
              <a:rPr lang="ru-RU" sz="2400" b="1" dirty="0" smtClean="0">
                <a:solidFill>
                  <a:srgbClr val="000000"/>
                </a:solidFill>
              </a:rPr>
              <a:t>для 4-11 классов.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37" y="260648"/>
            <a:ext cx="788892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Школьный этап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98080" cy="352839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школьном этапе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на добровольной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принимающие индивидуальное участие обучающиеся 4 - 11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Школьный этап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647836" cy="4536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Участники школьного этапа олимпиады </a:t>
            </a:r>
            <a:r>
              <a:rPr lang="ru-RU" sz="2800" b="1" dirty="0" smtClean="0">
                <a:solidFill>
                  <a:srgbClr val="000000"/>
                </a:solidFill>
              </a:rPr>
              <a:t>вправе выполнять </a:t>
            </a:r>
            <a:r>
              <a:rPr lang="ru-RU" sz="2800" dirty="0" smtClean="0">
                <a:solidFill>
                  <a:srgbClr val="000000"/>
                </a:solidFill>
              </a:rPr>
              <a:t>олимпиадные задания, </a:t>
            </a:r>
            <a:r>
              <a:rPr lang="ru-RU" sz="2800" b="1" dirty="0" smtClean="0">
                <a:solidFill>
                  <a:srgbClr val="000000"/>
                </a:solidFill>
              </a:rPr>
              <a:t>разработанные для более старших классов </a:t>
            </a:r>
            <a:r>
              <a:rPr lang="ru-RU" sz="2800" dirty="0" smtClean="0">
                <a:solidFill>
                  <a:srgbClr val="000000"/>
                </a:solidFill>
              </a:rPr>
              <a:t>по отношению к тем, в которых они проходят обучение. 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В случае прохождения на последующие этапы олимпиады данные участники выполняют олимпиадные задания, разработанные для класса, который они выбрали на школьном этапе олимпиады.</a:t>
            </a:r>
          </a:p>
          <a:p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421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Нормативные документы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340768"/>
            <a:ext cx="7643866" cy="4786346"/>
          </a:xfrm>
        </p:spPr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</a:rPr>
              <a:t>Приказ Министерства образования и науки РФ от 18 ноября 2013 г. № 1252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«Об утверждении Порядка проведения всероссийской олимпиады школьников»</a:t>
            </a:r>
            <a:endParaRPr lang="ru-RU" sz="3200" dirty="0" smtClean="0">
              <a:solidFill>
                <a:srgbClr val="000000"/>
              </a:solidFill>
            </a:endParaRPr>
          </a:p>
          <a:p>
            <a:r>
              <a:rPr lang="ru-RU" sz="3200" dirty="0" smtClean="0">
                <a:solidFill>
                  <a:srgbClr val="000000"/>
                </a:solidFill>
              </a:rPr>
              <a:t>С изменениями и дополнениями от: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17 марта 2015 г. № 249,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17 декабря 2015 г. № 1488</a:t>
            </a:r>
            <a:r>
              <a:rPr lang="ru-RU" b="1" dirty="0" smtClean="0">
                <a:solidFill>
                  <a:srgbClr val="000000"/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17 </a:t>
            </a:r>
            <a:r>
              <a:rPr lang="ru-RU" sz="3200" b="1" smtClean="0">
                <a:solidFill>
                  <a:srgbClr val="000000"/>
                </a:solidFill>
              </a:rPr>
              <a:t>ноября 2016 </a:t>
            </a:r>
            <a:r>
              <a:rPr lang="ru-RU" sz="3200" b="1" dirty="0" smtClean="0">
                <a:solidFill>
                  <a:srgbClr val="000000"/>
                </a:solidFill>
              </a:rPr>
              <a:t>г. № 1435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Методические рекомендации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76016"/>
            <a:ext cx="7344816" cy="41452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На методическом сайте всероссийской олимпиады школьников </a:t>
            </a:r>
            <a:r>
              <a:rPr lang="ru-RU" sz="2400" dirty="0" err="1" smtClean="0">
                <a:solidFill>
                  <a:srgbClr val="000000"/>
                </a:solidFill>
              </a:rPr>
              <a:t>АПКиППРО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hlinkClick r:id="rId2"/>
              </a:rPr>
              <a:t>http://olymp.apkpro.ru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на странице методические материалы, в разделе материалы по предметам размещены 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Методические рекомендации по разработке заданий и требований к проведению школьного и муниципального этапов </a:t>
            </a:r>
            <a:r>
              <a:rPr lang="ru-RU" sz="2400" dirty="0" err="1" smtClean="0">
                <a:solidFill>
                  <a:srgbClr val="000000"/>
                </a:solidFill>
              </a:rPr>
              <a:t>ВсОШ</a:t>
            </a:r>
            <a:r>
              <a:rPr lang="ru-RU" sz="2400" dirty="0" smtClean="0">
                <a:solidFill>
                  <a:srgbClr val="000000"/>
                </a:solidFill>
              </a:rPr>
              <a:t> в 2018/19 учебном году.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Рекомендации размещены на сайте: 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://olymp.apkpro.ru/mm/mpp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/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5371" y="200794"/>
            <a:ext cx="6721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Предварительный график проведения школьного этапа  Всероссийской олимпиады школьников в Сысертском городском округе в 2018/2019 учебном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09718"/>
              </p:ext>
            </p:extLst>
          </p:nvPr>
        </p:nvGraphicFramePr>
        <p:xfrm>
          <a:off x="1235371" y="1196752"/>
          <a:ext cx="6072933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01"/>
                <a:gridCol w="2697923"/>
                <a:gridCol w="2990709"/>
              </a:tblGrid>
              <a:tr h="570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олимпиады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19.09.2018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24.09.2018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29.09.2018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236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теория/практика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 теория/ практика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Итальянский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Проводиться при наличии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Олимпиадные задания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421448" cy="54006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</a:rPr>
              <a:t>Рассылка олимпиадных заданий школьного этапа будет производиться </a:t>
            </a:r>
            <a:r>
              <a:rPr lang="ru-RU" sz="3200" dirty="0" smtClean="0">
                <a:solidFill>
                  <a:srgbClr val="000000"/>
                </a:solidFill>
              </a:rPr>
              <a:t>не позднее </a:t>
            </a:r>
            <a:r>
              <a:rPr lang="ru-RU" sz="3200" dirty="0">
                <a:solidFill>
                  <a:srgbClr val="000000"/>
                </a:solidFill>
              </a:rPr>
              <a:t>15.00 часов в день, предшествующий дню проведения олимпиады</a:t>
            </a:r>
            <a:r>
              <a:rPr lang="ru-RU" sz="32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Если олимпиада проводится в понедельник, рассылка будет в пятницу. </a:t>
            </a:r>
          </a:p>
          <a:p>
            <a:r>
              <a:rPr lang="ru-RU" sz="3200" dirty="0" smtClean="0">
                <a:solidFill>
                  <a:srgbClr val="000000"/>
                </a:solidFill>
              </a:rPr>
              <a:t>Передача </a:t>
            </a:r>
            <a:r>
              <a:rPr lang="ru-RU" sz="3200" dirty="0">
                <a:solidFill>
                  <a:srgbClr val="000000"/>
                </a:solidFill>
              </a:rPr>
              <a:t>ответов и критериев оценки к олимпиадным работам будет производиться в 09.00 в день </a:t>
            </a:r>
            <a:r>
              <a:rPr lang="ru-RU" sz="3200" dirty="0" smtClean="0">
                <a:solidFill>
                  <a:srgbClr val="000000"/>
                </a:solidFill>
              </a:rPr>
              <a:t>проверки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80879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Инструкция по кодированию олимпиадных работ школьного этапа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602048" cy="4536504"/>
          </a:xfrm>
        </p:spPr>
        <p:txBody>
          <a:bodyPr>
            <a:noAutofit/>
          </a:bodyPr>
          <a:lstStyle/>
          <a:p>
            <a:endParaRPr lang="ru-RU" sz="2500" dirty="0" smtClean="0">
              <a:solidFill>
                <a:srgbClr val="000000"/>
              </a:solidFill>
            </a:endParaRPr>
          </a:p>
          <a:p>
            <a:r>
              <a:rPr lang="ru-RU" sz="2500" dirty="0" smtClean="0">
                <a:solidFill>
                  <a:srgbClr val="000000"/>
                </a:solidFill>
              </a:rPr>
              <a:t>Бланки готовятся заранее и разрезаются по количеству учащихся, заявившихся на олимпиаду.</a:t>
            </a:r>
          </a:p>
          <a:p>
            <a:r>
              <a:rPr lang="ru-RU" sz="2500" dirty="0">
                <a:solidFill>
                  <a:srgbClr val="000000"/>
                </a:solidFill>
              </a:rPr>
              <a:t>Учащийся заполняет </a:t>
            </a:r>
            <a:r>
              <a:rPr lang="ru-RU" sz="2500" b="1" u="sng" dirty="0">
                <a:solidFill>
                  <a:srgbClr val="000000"/>
                </a:solidFill>
              </a:rPr>
              <a:t>все</a:t>
            </a:r>
            <a:r>
              <a:rPr lang="ru-RU" sz="2500" dirty="0">
                <a:solidFill>
                  <a:srgbClr val="000000"/>
                </a:solidFill>
              </a:rPr>
              <a:t> поля бланка печатными буквами, после заполнения переносит </a:t>
            </a:r>
            <a:r>
              <a:rPr lang="ru-RU" sz="2500" b="1" dirty="0">
                <a:solidFill>
                  <a:srgbClr val="000000"/>
                </a:solidFill>
              </a:rPr>
              <a:t>только шифр </a:t>
            </a:r>
            <a:r>
              <a:rPr lang="ru-RU" sz="2500" dirty="0">
                <a:solidFill>
                  <a:srgbClr val="000000"/>
                </a:solidFill>
              </a:rPr>
              <a:t>на верхнее правое поле </a:t>
            </a:r>
            <a:r>
              <a:rPr lang="ru-RU" sz="2500" b="1" dirty="0">
                <a:solidFill>
                  <a:srgbClr val="000000"/>
                </a:solidFill>
              </a:rPr>
              <a:t>своей олимпиадной работы </a:t>
            </a:r>
            <a:r>
              <a:rPr lang="ru-RU" sz="2500" dirty="0">
                <a:solidFill>
                  <a:srgbClr val="000000"/>
                </a:solidFill>
              </a:rPr>
              <a:t>либо в </a:t>
            </a:r>
            <a:r>
              <a:rPr lang="ru-RU" sz="2500" dirty="0" smtClean="0">
                <a:solidFill>
                  <a:srgbClr val="000000"/>
                </a:solidFill>
              </a:rPr>
              <a:t>матрицу </a:t>
            </a:r>
            <a:r>
              <a:rPr lang="ru-RU" sz="2500" dirty="0">
                <a:solidFill>
                  <a:srgbClr val="000000"/>
                </a:solidFill>
              </a:rPr>
              <a:t>ответов (</a:t>
            </a:r>
            <a:r>
              <a:rPr lang="ru-RU" sz="2500" b="1" dirty="0">
                <a:solidFill>
                  <a:srgbClr val="000000"/>
                </a:solidFill>
              </a:rPr>
              <a:t>перенос шифра </a:t>
            </a:r>
            <a:r>
              <a:rPr lang="ru-RU" sz="2500" b="1" dirty="0" smtClean="0">
                <a:solidFill>
                  <a:srgbClr val="000000"/>
                </a:solidFill>
              </a:rPr>
              <a:t>проконтролировать!!!</a:t>
            </a:r>
            <a:r>
              <a:rPr lang="ru-RU" sz="2500" dirty="0" smtClean="0">
                <a:solidFill>
                  <a:srgbClr val="000000"/>
                </a:solidFill>
              </a:rPr>
              <a:t>). </a:t>
            </a:r>
            <a:endParaRPr lang="ru-RU" sz="2500" dirty="0">
              <a:solidFill>
                <a:srgbClr val="000000"/>
              </a:solidFill>
            </a:endParaRPr>
          </a:p>
          <a:p>
            <a:r>
              <a:rPr lang="ru-RU" sz="2500" dirty="0">
                <a:solidFill>
                  <a:srgbClr val="000000"/>
                </a:solidFill>
              </a:rPr>
              <a:t>Заполненные </a:t>
            </a:r>
            <a:r>
              <a:rPr lang="ru-RU" sz="2500" dirty="0" smtClean="0">
                <a:solidFill>
                  <a:srgbClr val="000000"/>
                </a:solidFill>
              </a:rPr>
              <a:t>шифры </a:t>
            </a:r>
            <a:r>
              <a:rPr lang="ru-RU" sz="2500" dirty="0">
                <a:solidFill>
                  <a:srgbClr val="000000"/>
                </a:solidFill>
              </a:rPr>
              <a:t>собирает ответственный за проведение олимпиады в аудитории.</a:t>
            </a:r>
          </a:p>
          <a:p>
            <a:endParaRPr lang="ru-RU" sz="2500" dirty="0" smtClean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Инструкция по кодированию олимпиадных работ школьного этапа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68279"/>
              </p:ext>
            </p:extLst>
          </p:nvPr>
        </p:nvGraphicFramePr>
        <p:xfrm>
          <a:off x="4287005" y="1556792"/>
          <a:ext cx="4176464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3709505814"/>
                    </a:ext>
                  </a:extLst>
                </a:gridCol>
              </a:tblGrid>
              <a:tr h="58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7927156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ОУ 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5185044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192807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Насел.пункт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3981077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 преподавателя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6707332"/>
                  </a:ext>
                </a:extLst>
              </a:tr>
              <a:tr h="617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ШИФР      Г – 05 - 01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416676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4" y="2996952"/>
            <a:ext cx="3473152" cy="126487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3635896" y="3392869"/>
            <a:ext cx="2016224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Олимпиадные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746064" cy="504056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3600" u="sng" dirty="0" smtClean="0">
                <a:solidFill>
                  <a:srgbClr val="000000"/>
                </a:solidFill>
              </a:rPr>
              <a:t>В день проведения олимпиады:</a:t>
            </a:r>
          </a:p>
          <a:p>
            <a:r>
              <a:rPr lang="ru-RU" sz="3600" dirty="0" smtClean="0">
                <a:solidFill>
                  <a:srgbClr val="000000"/>
                </a:solidFill>
              </a:rPr>
              <a:t>Заполненная заявка (направляется на электронный адрес ОМЦ </a:t>
            </a:r>
            <a:r>
              <a:rPr lang="en-US" sz="3600" dirty="0" smtClean="0">
                <a:solidFill>
                  <a:srgbClr val="000000"/>
                </a:solidFill>
                <a:hlinkClick r:id="rId2"/>
              </a:rPr>
              <a:t>omc_sysert@mail.ru</a:t>
            </a:r>
            <a:r>
              <a:rPr lang="ru-RU" sz="3600" dirty="0" smtClean="0">
                <a:solidFill>
                  <a:srgbClr val="000000"/>
                </a:solidFill>
              </a:rPr>
              <a:t> в </a:t>
            </a:r>
            <a:r>
              <a:rPr lang="ru-RU" sz="3600" dirty="0">
                <a:solidFill>
                  <a:srgbClr val="000000"/>
                </a:solidFill>
              </a:rPr>
              <a:t>формате </a:t>
            </a:r>
            <a:r>
              <a:rPr lang="ru-RU" sz="3600" dirty="0" err="1" smtClean="0">
                <a:solidFill>
                  <a:srgbClr val="000000"/>
                </a:solidFill>
              </a:rPr>
              <a:t>Excel</a:t>
            </a:r>
            <a:r>
              <a:rPr lang="ru-RU" sz="36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ru-RU" sz="3600" dirty="0" smtClean="0">
                <a:solidFill>
                  <a:srgbClr val="000000"/>
                </a:solidFill>
              </a:rPr>
              <a:t>Выполненные </a:t>
            </a:r>
            <a:r>
              <a:rPr lang="ru-RU" sz="3600" dirty="0">
                <a:solidFill>
                  <a:srgbClr val="000000"/>
                </a:solidFill>
              </a:rPr>
              <a:t>олимпиадные работы 7-11 классов </a:t>
            </a:r>
            <a:r>
              <a:rPr lang="ru-RU" sz="3600" dirty="0" smtClean="0">
                <a:solidFill>
                  <a:srgbClr val="000000"/>
                </a:solidFill>
              </a:rPr>
              <a:t>(с шифрами) доставляются </a:t>
            </a:r>
            <a:r>
              <a:rPr lang="ru-RU" sz="3600" dirty="0">
                <a:solidFill>
                  <a:srgbClr val="000000"/>
                </a:solidFill>
              </a:rPr>
              <a:t>в </a:t>
            </a:r>
            <a:r>
              <a:rPr lang="ru-RU" sz="3600" dirty="0" smtClean="0">
                <a:solidFill>
                  <a:srgbClr val="000000"/>
                </a:solidFill>
              </a:rPr>
              <a:t>ОМЦ </a:t>
            </a:r>
            <a:r>
              <a:rPr lang="ru-RU" sz="3600" dirty="0">
                <a:solidFill>
                  <a:srgbClr val="000000"/>
                </a:solidFill>
              </a:rPr>
              <a:t>в день проведения </a:t>
            </a:r>
            <a:r>
              <a:rPr lang="ru-RU" sz="3600" dirty="0" smtClean="0">
                <a:solidFill>
                  <a:srgbClr val="000000"/>
                </a:solidFill>
              </a:rPr>
              <a:t>олимпиады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93031"/>
              </p:ext>
            </p:extLst>
          </p:nvPr>
        </p:nvGraphicFramePr>
        <p:xfrm>
          <a:off x="467544" y="1052736"/>
          <a:ext cx="7426993" cy="492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82"/>
                <a:gridCol w="497979"/>
                <a:gridCol w="1046522"/>
                <a:gridCol w="865717"/>
                <a:gridCol w="526070"/>
                <a:gridCol w="1446458"/>
                <a:gridCol w="120005"/>
                <a:gridCol w="742116"/>
                <a:gridCol w="145991"/>
                <a:gridCol w="1386587"/>
                <a:gridCol w="101722"/>
                <a:gridCol w="178044"/>
              </a:tblGrid>
              <a:tr h="393095"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Внимание! Заявка отправляется в день проведения олимпиады на электронный адрес: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omc_sysert@mail.ru в формате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759"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участие школьного этапа всероссийской олимпиады школьников в 2018-2019 учебном году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 ___________________       "___"  _______ 2018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/>
                </a:tc>
              </a:tr>
              <a:tr h="33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07"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олимпиады по параллелям данного предмета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6322" marR="76322" marT="38161" marB="38161"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/>
                </a:tc>
              </a:tr>
              <a:tr h="33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6322" marR="76322" marT="38161" marB="3816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Имя Отчество (полностью в одну строку)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Имя Отчество                            педагога                         (полностью в одну строку)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(литер не указывать)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Иван Иванович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05.09.2001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Пётр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Иванович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41" marR="572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2" marR="76322" marT="38161" marB="381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9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6605"/>
            <a:ext cx="7366660" cy="642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Проверка олимпиадных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676357" cy="550072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0000"/>
                </a:solidFill>
              </a:rPr>
              <a:t>Проверка выполненных олимпиадных работ осуществляется </a:t>
            </a:r>
            <a:r>
              <a:rPr lang="ru-RU" sz="3000" b="1" dirty="0" smtClean="0">
                <a:solidFill>
                  <a:srgbClr val="000000"/>
                </a:solidFill>
              </a:rPr>
              <a:t>на следующий день после проведения олимпиады</a:t>
            </a:r>
            <a:r>
              <a:rPr lang="ru-RU" sz="3000" dirty="0" smtClean="0">
                <a:solidFill>
                  <a:srgbClr val="000000"/>
                </a:solidFill>
              </a:rPr>
              <a:t>, в соответствии с графиком,  представленным в приказе Управления образования АСГО: </a:t>
            </a:r>
          </a:p>
          <a:p>
            <a:r>
              <a:rPr lang="ru-RU" sz="3600" dirty="0" smtClean="0">
                <a:solidFill>
                  <a:srgbClr val="000000"/>
                </a:solidFill>
              </a:rPr>
              <a:t>проверка 4, 5 и 6 классов осуществляется на местах в ОУ; </a:t>
            </a:r>
          </a:p>
          <a:p>
            <a:r>
              <a:rPr lang="ru-RU" sz="3600" dirty="0" smtClean="0">
                <a:solidFill>
                  <a:srgbClr val="000000"/>
                </a:solidFill>
              </a:rPr>
              <a:t>проверка 7-11 классов централизованно в г. Сысерть согласно графику работы жюри.</a:t>
            </a:r>
          </a:p>
        </p:txBody>
      </p:sp>
    </p:spTree>
    <p:extLst>
      <p:ext uri="{BB962C8B-B14F-4D97-AF65-F5344CB8AC3E}">
        <p14:creationId xmlns:p14="http://schemas.microsoft.com/office/powerpoint/2010/main" val="5257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269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Проверка олимпиадных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501640" cy="47175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4, 5, 6 классов (заполненные членами жюри) направляются на электронный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ОМЦ </a:t>
            </a:r>
            <a:r>
              <a:rPr lang="ru-RU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omc_sysert@mail.ru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трёх рабочих дней со дня проведения олимпиады.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656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Организационно-технологическая модель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проведения школьного этапа всероссийской олимпиады школьников Сысертского городского округа в </a:t>
            </a:r>
            <a:r>
              <a:rPr lang="ru-RU" sz="2800" b="1" dirty="0" smtClean="0">
                <a:solidFill>
                  <a:schemeClr val="tx1"/>
                </a:solidFill>
              </a:rPr>
              <a:t>2018-2019 </a:t>
            </a:r>
            <a:r>
              <a:rPr lang="ru-RU" sz="2800" b="1" dirty="0">
                <a:solidFill>
                  <a:schemeClr val="tx1"/>
                </a:solidFill>
              </a:rPr>
              <a:t>учебном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819802" cy="40119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0000"/>
                </a:solidFill>
              </a:rPr>
              <a:t>Функции ответственного за проведение школьного этапа олимпиады в ОО</a:t>
            </a:r>
          </a:p>
          <a:p>
            <a:r>
              <a:rPr lang="ru-RU" sz="2600" b="1" dirty="0" smtClean="0">
                <a:solidFill>
                  <a:srgbClr val="000000"/>
                </a:solidFill>
              </a:rPr>
              <a:t>Инструкция для жюри в организационно-технологической модели</a:t>
            </a:r>
          </a:p>
          <a:p>
            <a:r>
              <a:rPr lang="ru-RU" sz="2600" b="1" dirty="0" smtClean="0">
                <a:solidFill>
                  <a:srgbClr val="000000"/>
                </a:solidFill>
              </a:rPr>
              <a:t>Инструкция для дежурных наблюдателей</a:t>
            </a:r>
          </a:p>
          <a:p>
            <a:r>
              <a:rPr lang="ru-RU" sz="2600" b="1" dirty="0" smtClean="0">
                <a:solidFill>
                  <a:srgbClr val="000000"/>
                </a:solidFill>
              </a:rPr>
              <a:t>График проведения и проверки школьного этапа олимпиады</a:t>
            </a:r>
          </a:p>
          <a:p>
            <a:r>
              <a:rPr lang="ru-RU" sz="2600" b="1" dirty="0" smtClean="0">
                <a:solidFill>
                  <a:srgbClr val="000000"/>
                </a:solidFill>
              </a:rPr>
              <a:t>Квоты победителей и призеров</a:t>
            </a:r>
            <a:endParaRPr lang="en-US" sz="2600" b="1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15304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358114" cy="4857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Олимпиада проводится в целях выявления и развития у обучающихся творческих способностей и интереса к научной (научно-исследовательской) деятельности, пропаганды научных знаний, отбора лиц, проявивших выдающиеся способности в составы сборных команд Российской Федерации для участия в международных олимпиадах по общеобразовательным предметам.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Отчет о проведении </a:t>
            </a:r>
            <a:r>
              <a:rPr lang="ru-RU" sz="3600" b="1" u="sng" dirty="0" smtClean="0">
                <a:solidFill>
                  <a:srgbClr val="000000"/>
                </a:solidFill>
              </a:rPr>
              <a:t>школьного этапа</a:t>
            </a:r>
            <a:r>
              <a:rPr lang="ru-RU" sz="3600" b="1" dirty="0" smtClean="0">
                <a:solidFill>
                  <a:srgbClr val="000000"/>
                </a:solidFill>
              </a:rPr>
              <a:t> олимпиады (до 27 октября)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900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4400" u="sng" dirty="0" smtClean="0">
                <a:solidFill>
                  <a:srgbClr val="000000"/>
                </a:solidFill>
              </a:rPr>
              <a:t>Форма 1 </a:t>
            </a:r>
            <a:r>
              <a:rPr lang="ru-RU" sz="4400" dirty="0" smtClean="0">
                <a:solidFill>
                  <a:srgbClr val="000000"/>
                </a:solidFill>
              </a:rPr>
              <a:t>(о количестве участников)</a:t>
            </a:r>
          </a:p>
          <a:p>
            <a:r>
              <a:rPr lang="ru-RU" sz="4400" u="sng" dirty="0" smtClean="0">
                <a:solidFill>
                  <a:srgbClr val="000000"/>
                </a:solidFill>
              </a:rPr>
              <a:t>Форма 2 </a:t>
            </a:r>
            <a:r>
              <a:rPr lang="ru-RU" sz="4400" dirty="0" smtClean="0">
                <a:solidFill>
                  <a:srgbClr val="000000"/>
                </a:solidFill>
              </a:rPr>
              <a:t>(о количестве победителей и призёров)</a:t>
            </a:r>
          </a:p>
          <a:p>
            <a:r>
              <a:rPr lang="ru-RU" sz="4400" u="sng" dirty="0" smtClean="0">
                <a:solidFill>
                  <a:srgbClr val="000000"/>
                </a:solidFill>
              </a:rPr>
              <a:t>Форма 3</a:t>
            </a:r>
            <a:r>
              <a:rPr lang="ru-RU" sz="4400" dirty="0" smtClean="0">
                <a:solidFill>
                  <a:srgbClr val="000000"/>
                </a:solidFill>
              </a:rPr>
              <a:t> (заполняется по итогам всех олимпиад)</a:t>
            </a:r>
          </a:p>
          <a:p>
            <a:r>
              <a:rPr lang="ru-RU" sz="4400" i="1" dirty="0" smtClean="0">
                <a:solidFill>
                  <a:srgbClr val="000000"/>
                </a:solidFill>
              </a:rPr>
              <a:t>Ссылка на отчеты будет направлена дополнительно</a:t>
            </a:r>
            <a:r>
              <a:rPr lang="en-US" sz="4400" i="1" dirty="0">
                <a:solidFill>
                  <a:srgbClr val="000000"/>
                </a:solidFill>
              </a:rPr>
              <a:t> </a:t>
            </a:r>
            <a:endParaRPr lang="ru-RU" sz="4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78131" cy="56436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0000"/>
                </a:solidFill>
              </a:rPr>
              <a:t>Контактная информация по вопросам организации и проведения всероссийской олимпиады </a:t>
            </a:r>
            <a:r>
              <a:rPr lang="ru-RU" sz="3600" b="1" dirty="0" smtClean="0">
                <a:solidFill>
                  <a:srgbClr val="000000"/>
                </a:solidFill>
              </a:rPr>
              <a:t>школьников</a:t>
            </a:r>
          </a:p>
          <a:p>
            <a:pPr algn="ctr"/>
            <a:r>
              <a:rPr lang="ru-RU" sz="3600" dirty="0" smtClean="0">
                <a:solidFill>
                  <a:srgbClr val="000000"/>
                </a:solidFill>
              </a:rPr>
              <a:t>МКОУ </a:t>
            </a:r>
            <a:r>
              <a:rPr lang="ru-RU" sz="3600" dirty="0">
                <a:solidFill>
                  <a:srgbClr val="000000"/>
                </a:solidFill>
              </a:rPr>
              <a:t>ДПО «Организационно-методический центр», omc_sysert@mail.ru тел.: </a:t>
            </a:r>
            <a:endParaRPr lang="ru-RU" sz="36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8 </a:t>
            </a:r>
            <a:r>
              <a:rPr lang="ru-RU" sz="3600" dirty="0">
                <a:solidFill>
                  <a:srgbClr val="000000"/>
                </a:solidFill>
              </a:rPr>
              <a:t>(34374) 7-14-04 </a:t>
            </a:r>
            <a:endParaRPr lang="ru-RU" sz="36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3600" smtClean="0">
                <a:solidFill>
                  <a:srgbClr val="000000"/>
                </a:solidFill>
              </a:rPr>
              <a:t>Адрес: г</a:t>
            </a:r>
            <a:r>
              <a:rPr lang="ru-RU" sz="3600" dirty="0" smtClean="0">
                <a:solidFill>
                  <a:srgbClr val="000000"/>
                </a:solidFill>
              </a:rPr>
              <a:t>. Сысерть, ул. Свободы, 38, кабинет № 4.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 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7886110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математика, русский, иностранный язык (английский, немецкий, французский, испанский, китайский, итальянский), информатика и ИКТ, физика, </a:t>
            </a:r>
            <a:r>
              <a:rPr lang="ru-RU" dirty="0" smtClean="0"/>
              <a:t>астрономия,  </a:t>
            </a:r>
            <a:r>
              <a:rPr lang="ru-RU" dirty="0" smtClean="0">
                <a:solidFill>
                  <a:srgbClr val="000000"/>
                </a:solidFill>
              </a:rPr>
              <a:t>химия, биология, экология, география, астрономия, литература, история, обществознание, экономика, право, искусство (мировая художественная культура), физическая культура, технология, основы безопасности жизнедеятельности </a:t>
            </a:r>
            <a:r>
              <a:rPr lang="ru-RU" u="sng" dirty="0" smtClean="0">
                <a:solidFill>
                  <a:srgbClr val="000000"/>
                </a:solidFill>
              </a:rPr>
              <a:t>для обучающихся по образовательным программам основного общего и среднего общего образования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математика, русский язык </a:t>
            </a:r>
            <a:r>
              <a:rPr lang="ru-RU" b="1" u="sng" dirty="0" smtClean="0">
                <a:solidFill>
                  <a:srgbClr val="FF0000"/>
                </a:solidFill>
              </a:rPr>
              <a:t>для обучающихся по образовательным программам начального общего образования.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3588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51229"/>
            <a:ext cx="7719274" cy="2880320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Организаторами олимпиады являются: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школьного и муниципального этапов </a:t>
            </a:r>
            <a:r>
              <a:rPr lang="ru-RU" sz="2800" dirty="0" smtClean="0">
                <a:solidFill>
                  <a:srgbClr val="000000"/>
                </a:solidFill>
              </a:rPr>
              <a:t>-орган местного самоуправления, осуществляющий управление в сфере образования и муниципальные предметно-методические комиссии.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3159"/>
            <a:ext cx="7503250" cy="27519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90712" cy="1082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790712" cy="4714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Индивидуальные результаты участников каждого этапа олимпиады с указанием сведений об участниках (фамилия, инициалы, класс, количество баллов, субъект РФ) заносятся в рейтинговую таблицу результатов участников соответствующего этапа олимпиады по общеобразовательному предмету, представляющую собой </a:t>
            </a:r>
            <a:r>
              <a:rPr lang="ru-RU" sz="2400" b="1" dirty="0" smtClean="0">
                <a:solidFill>
                  <a:srgbClr val="000000"/>
                </a:solidFill>
              </a:rPr>
              <a:t>ранжированный список участников, расположенных по мере убывания набранных ими баллов</a:t>
            </a:r>
            <a:r>
              <a:rPr lang="ru-RU" sz="2400" dirty="0" smtClean="0">
                <a:solidFill>
                  <a:srgbClr val="000000"/>
                </a:solidFill>
              </a:rPr>
              <a:t> 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Участники с равным количеством баллов располагаются в алфавитном порядке.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9274" cy="12969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7647836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Рабочим языком проведения олимпиады является русский язык.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Взимание платы за участие в олимпиаде не допускается.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При проведении этапов олимпиады каждому участнику олимпиады должно быть предоставлено </a:t>
            </a:r>
            <a:r>
              <a:rPr lang="ru-RU" b="1" dirty="0" smtClean="0">
                <a:solidFill>
                  <a:srgbClr val="000000"/>
                </a:solidFill>
              </a:rPr>
              <a:t>отдельное рабочее место</a:t>
            </a:r>
            <a:r>
              <a:rPr lang="ru-RU" dirty="0" smtClean="0">
                <a:solidFill>
                  <a:srgbClr val="000000"/>
                </a:solidFill>
              </a:rPr>
              <a:t>, оборудованное в соответствии с требованиями к проведению соответствующего этапа олимпиады по каждому общеобразовательному предмету. Все рабочие места участников олимпиады должны обеспечивать участникам олимпиады равные условия и соответствовать действующим на момент проведения олимпиады санитарно-эпидемиологическим правилам и нормам.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2969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7498080" cy="46053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В месте проведения олимпиады вправе присутствовать представители организатора олимпиады, оргкомитетов и жюри соответствующего этапа олимпиады, должностные лица </a:t>
            </a:r>
            <a:r>
              <a:rPr lang="ru-RU" sz="2800" dirty="0" err="1" smtClean="0">
                <a:solidFill>
                  <a:srgbClr val="000000"/>
                </a:solidFill>
              </a:rPr>
              <a:t>Минобрнауки</a:t>
            </a:r>
            <a:r>
              <a:rPr lang="ru-RU" sz="2800" dirty="0" smtClean="0">
                <a:solidFill>
                  <a:srgbClr val="000000"/>
                </a:solidFill>
              </a:rPr>
              <a:t> России, а также граждане, аккредитованные в качестве общественных наблюдателей в </a:t>
            </a:r>
            <a:r>
              <a:rPr lang="ru-RU" sz="2800" dirty="0" smtClean="0">
                <a:solidFill>
                  <a:srgbClr val="000000"/>
                </a:solidFill>
                <a:hlinkClick r:id="rId2"/>
              </a:rPr>
              <a:t>порядке, установленном </a:t>
            </a:r>
            <a:r>
              <a:rPr lang="ru-RU" sz="2800" dirty="0" err="1" smtClean="0">
                <a:solidFill>
                  <a:srgbClr val="000000"/>
                </a:solidFill>
                <a:hlinkClick r:id="rId2"/>
              </a:rPr>
              <a:t>Минобрнауки</a:t>
            </a:r>
            <a:r>
              <a:rPr lang="ru-RU" sz="2800" dirty="0" smtClean="0">
                <a:solidFill>
                  <a:srgbClr val="000000"/>
                </a:solidFill>
                <a:hlinkClick r:id="rId2"/>
              </a:rPr>
              <a:t> России.</a:t>
            </a:r>
          </a:p>
          <a:p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Порядок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проведения всероссийской олимпиады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498080" cy="431959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До начала соответствующего этапа олимпиады по каждому общеобразовательному предмету представители организатора олимпиады проводят </a:t>
            </a:r>
            <a:r>
              <a:rPr lang="ru-RU" sz="2800" b="1" dirty="0" smtClean="0">
                <a:solidFill>
                  <a:srgbClr val="000000"/>
                </a:solidFill>
              </a:rPr>
              <a:t>инструктаж участников олимпиады </a:t>
            </a:r>
            <a:r>
              <a:rPr lang="ru-RU" sz="2800" dirty="0" smtClean="0">
                <a:solidFill>
                  <a:srgbClr val="000000"/>
                </a:solidFill>
              </a:rPr>
              <a:t>- информируют </a:t>
            </a:r>
            <a:r>
              <a:rPr lang="ru-RU" sz="2800" b="1" u="sng" dirty="0" smtClean="0">
                <a:solidFill>
                  <a:srgbClr val="000000"/>
                </a:solidFill>
              </a:rPr>
              <a:t>о продолжительности олимпиады, порядке подачи апелляций о несогласии с выставленными баллами, о случаях удаления с олимпиады, а также о времени и месте ознакомления с результатами олимпиады </a:t>
            </a:r>
            <a:r>
              <a:rPr lang="ru-RU" sz="2800" u="sng" dirty="0" smtClean="0">
                <a:solidFill>
                  <a:srgbClr val="000000"/>
                </a:solidFill>
              </a:rPr>
              <a:t>(требования).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793</TotalTime>
  <Words>1688</Words>
  <Application>Microsoft Office PowerPoint</Application>
  <PresentationFormat>Экран (4:3)</PresentationFormat>
  <Paragraphs>254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Соседство</vt:lpstr>
      <vt:lpstr>Всероссийская олимпиада школьников  в 2018-2019  учебном году</vt:lpstr>
      <vt:lpstr>Нормативные документы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Порядок проведения всероссийской олимпиады школьников</vt:lpstr>
      <vt:lpstr>Организация и проведение олимпиады</vt:lpstr>
      <vt:lpstr>Организация и проведение олимпиады</vt:lpstr>
      <vt:lpstr>Организация и проведение олимпиады</vt:lpstr>
      <vt:lpstr>Школьный этап олимпиады</vt:lpstr>
      <vt:lpstr>Школьный этап олимпиады</vt:lpstr>
      <vt:lpstr>Школьный этап олимпиады</vt:lpstr>
      <vt:lpstr>Методические рекомендации</vt:lpstr>
      <vt:lpstr>Презентация PowerPoint</vt:lpstr>
      <vt:lpstr>Олимпиадные задания</vt:lpstr>
      <vt:lpstr>Инструкция по кодированию олимпиадных работ школьного этапа</vt:lpstr>
      <vt:lpstr>Инструкция по кодированию олимпиадных работ школьного этапа</vt:lpstr>
      <vt:lpstr>Олимпиадные работы</vt:lpstr>
      <vt:lpstr>Презентация PowerPoint</vt:lpstr>
      <vt:lpstr>Проверка олимпиадных работ</vt:lpstr>
      <vt:lpstr>Проверка олимпиадных работ</vt:lpstr>
      <vt:lpstr>Организационно-технологическая модель проведения школьного этапа всероссийской олимпиады школьников Сысертского городского округа в 2018-2019 учебном году</vt:lpstr>
      <vt:lpstr>Отчет о проведении школьного этапа олимпиады (до 27 октября)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Соломеины</cp:lastModifiedBy>
  <cp:revision>90</cp:revision>
  <dcterms:created xsi:type="dcterms:W3CDTF">2015-05-18T04:48:12Z</dcterms:created>
  <dcterms:modified xsi:type="dcterms:W3CDTF">2018-09-06T12:55:36Z</dcterms:modified>
</cp:coreProperties>
</file>