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9" r:id="rId21"/>
    <p:sldId id="304" r:id="rId22"/>
    <p:sldId id="275" r:id="rId23"/>
    <p:sldId id="302" r:id="rId24"/>
    <p:sldId id="303" r:id="rId25"/>
    <p:sldId id="301" r:id="rId26"/>
    <p:sldId id="306" r:id="rId27"/>
    <p:sldId id="277" r:id="rId28"/>
    <p:sldId id="300" r:id="rId29"/>
    <p:sldId id="265" r:id="rId30"/>
    <p:sldId id="305" r:id="rId31"/>
    <p:sldId id="27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06.09.2018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olymp.apkpro.ru/mm/mpp/" TargetMode="External"/><Relationship Id="rId2" Type="http://schemas.openxmlformats.org/officeDocument/2006/relationships/hyperlink" Target="https://e.mail.ru/cgi-bin/link?check=1&amp;refresh=1&amp;cnf=7c90fd&amp;url=http://olymp.apkpro.ru&amp;msgid=14724593920000000247;0;0;1&amp;x-email=omc_sysert@mail.r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omc_sysert@mail.ru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ivo.garant.ru/document?id=70328618&amp;sub=100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052736"/>
            <a:ext cx="7426132" cy="450059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Всероссийская олимпиада школьников </a:t>
            </a:r>
            <a:br>
              <a:rPr lang="ru-RU" sz="60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</a:br>
            <a:r>
              <a:rPr lang="ru-RU" sz="60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в 2018-2019 </a:t>
            </a:r>
            <a:br>
              <a:rPr lang="ru-RU" sz="60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</a:br>
            <a:r>
              <a:rPr lang="ru-RU" sz="6000" b="1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учебном году</a:t>
            </a:r>
            <a:endParaRPr lang="ru-RU" sz="6000" b="1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7" y="0"/>
            <a:ext cx="2078427" cy="2204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818072" cy="13684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844824"/>
            <a:ext cx="7498080" cy="446247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Родитель (законный представитель) обучающегося, заявившего о своем участии в олимпиаде, </a:t>
            </a:r>
            <a:r>
              <a:rPr lang="ru-RU" sz="2400" b="1" dirty="0" smtClean="0">
                <a:solidFill>
                  <a:srgbClr val="000000"/>
                </a:solidFill>
              </a:rPr>
              <a:t>в срок не менее чем за 10 рабочих дней до начала школьного этапа олимпиады </a:t>
            </a:r>
            <a:r>
              <a:rPr lang="ru-RU" sz="2400" dirty="0" smtClean="0">
                <a:solidFill>
                  <a:srgbClr val="000000"/>
                </a:solidFill>
              </a:rPr>
              <a:t>в письменной форме подтверждает ознакомление с настоящим Порядком и предоставляет организатору школьного этапа олимпиады согласие на публикацию олимпиадной работы своего несовершеннолетнего ребенка, в том числе в информационно-телекоммуникационной сети "Интернет" (далее - сеть Интернет).</a:t>
            </a:r>
          </a:p>
          <a:p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98080" cy="13684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005026" cy="43924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Во время проведения олимпиады участники олимпиады: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должны соблюдать настоящий Порядок и требования к проведению соответствующего этапа олимпиады …</a:t>
            </a:r>
          </a:p>
          <a:p>
            <a:r>
              <a:rPr lang="ru-RU" b="1" dirty="0" smtClean="0">
                <a:solidFill>
                  <a:srgbClr val="000000"/>
                </a:solidFill>
              </a:rPr>
              <a:t>не вправе общаться друг с другом, свободно перемещаться по аудитории;</a:t>
            </a:r>
          </a:p>
          <a:p>
            <a:r>
              <a:rPr lang="ru-RU" b="1" dirty="0" smtClean="0">
                <a:solidFill>
                  <a:srgbClr val="000000"/>
                </a:solidFill>
              </a:rPr>
              <a:t>вправе иметь справочные материалы</a:t>
            </a:r>
            <a:r>
              <a:rPr lang="ru-RU" dirty="0" smtClean="0">
                <a:solidFill>
                  <a:srgbClr val="000000"/>
                </a:solidFill>
              </a:rPr>
              <a:t>, средства связи и электронно-вычислительную технику, разрешённые к использованию во время проведения олимпиады, </a:t>
            </a:r>
            <a:r>
              <a:rPr lang="ru-RU" b="1" dirty="0" smtClean="0">
                <a:solidFill>
                  <a:srgbClr val="000000"/>
                </a:solidFill>
              </a:rPr>
              <a:t>перечень которых определяется в требованиях</a:t>
            </a:r>
            <a:r>
              <a:rPr lang="ru-RU" dirty="0" smtClean="0">
                <a:solidFill>
                  <a:srgbClr val="000000"/>
                </a:solidFill>
              </a:rPr>
              <a:t> к организации и проведению соответствующих этапов олимпиады по каждому общеобразовательному предмету.</a:t>
            </a: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90712" cy="12969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7776864" cy="42484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В случае нарушения участником олимпиады настоящего Порядка и (или) утверждённых требований к организации и проведению соответствующего этапа олимпиады по каждому общеобразовательному предмету, представитель организатора олимпиады </a:t>
            </a:r>
            <a:r>
              <a:rPr lang="ru-RU" b="1" dirty="0" smtClean="0">
                <a:solidFill>
                  <a:srgbClr val="000000"/>
                </a:solidFill>
              </a:rPr>
              <a:t>вправе удалить данного участника олимпиады из аудитории</a:t>
            </a:r>
            <a:r>
              <a:rPr lang="ru-RU" dirty="0" smtClean="0">
                <a:solidFill>
                  <a:srgbClr val="000000"/>
                </a:solidFill>
              </a:rPr>
              <a:t>, составив акт об удалении участника олимпиады.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Участники олимпиады, которые были удалены, лишаются права дальнейшего участия в олимпиаде по данному общеобразовательному предмету в текущем году.</a:t>
            </a: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12969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56792"/>
            <a:ext cx="7862150" cy="500066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В целях обеспечения права на объективное оценивание работы </a:t>
            </a:r>
            <a:r>
              <a:rPr lang="ru-RU" b="1" dirty="0" smtClean="0">
                <a:solidFill>
                  <a:srgbClr val="000000"/>
                </a:solidFill>
              </a:rPr>
              <a:t>участники олимпиады вправе подать в письменной форме апелляцию</a:t>
            </a:r>
            <a:r>
              <a:rPr lang="ru-RU" dirty="0" smtClean="0">
                <a:solidFill>
                  <a:srgbClr val="000000"/>
                </a:solidFill>
              </a:rPr>
              <a:t> о несогласии с выставленными баллами в жюри соответствующего этапа олимпиады.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Участник олимпиады перед подачей апелляции </a:t>
            </a:r>
            <a:r>
              <a:rPr lang="ru-RU" b="1" dirty="0" smtClean="0">
                <a:solidFill>
                  <a:srgbClr val="000000"/>
                </a:solidFill>
              </a:rPr>
              <a:t>вправе убедиться в том, что его работа проверена и оценена в соответствии с установленными критериями</a:t>
            </a:r>
            <a:r>
              <a:rPr lang="ru-RU" dirty="0" smtClean="0">
                <a:solidFill>
                  <a:srgbClr val="000000"/>
                </a:solidFill>
              </a:rPr>
              <a:t> и методикой оценивания выполненных олимпиадных заданий.</a:t>
            </a:r>
          </a:p>
          <a:p>
            <a:r>
              <a:rPr lang="ru-RU" b="1" dirty="0" smtClean="0">
                <a:solidFill>
                  <a:srgbClr val="000000"/>
                </a:solidFill>
              </a:rPr>
              <a:t>Рассмотрение апелляции проводится с участием самого участника олимпиады.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По результатам рассмотрения апелляции о несогласии с выставленными баллами </a:t>
            </a:r>
            <a:r>
              <a:rPr lang="ru-RU" b="1" dirty="0" smtClean="0">
                <a:solidFill>
                  <a:srgbClr val="000000"/>
                </a:solidFill>
              </a:rPr>
              <a:t>жюри </a:t>
            </a:r>
            <a:r>
              <a:rPr lang="ru-RU" dirty="0" smtClean="0">
                <a:solidFill>
                  <a:srgbClr val="000000"/>
                </a:solidFill>
              </a:rPr>
              <a:t>соответствующего этапа олимпиады </a:t>
            </a:r>
            <a:r>
              <a:rPr lang="ru-RU" b="1" dirty="0" smtClean="0">
                <a:solidFill>
                  <a:srgbClr val="000000"/>
                </a:solidFill>
              </a:rPr>
              <a:t>принимает решение об отклонении </a:t>
            </a:r>
            <a:r>
              <a:rPr lang="ru-RU" dirty="0" smtClean="0">
                <a:solidFill>
                  <a:srgbClr val="000000"/>
                </a:solidFill>
              </a:rPr>
              <a:t>апелляции и </a:t>
            </a:r>
            <a:r>
              <a:rPr lang="ru-RU" b="1" dirty="0" smtClean="0">
                <a:solidFill>
                  <a:srgbClr val="000000"/>
                </a:solidFill>
              </a:rPr>
              <a:t>сохранении выставленных баллов или об удовлетворении </a:t>
            </a:r>
            <a:r>
              <a:rPr lang="ru-RU" dirty="0" smtClean="0">
                <a:solidFill>
                  <a:srgbClr val="000000"/>
                </a:solidFill>
              </a:rPr>
              <a:t>апелляции и корректировке баллов.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Организация и проведение олимпиады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571184" cy="427707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Олимпиада проводится ежегодно в рамках учебного года с 1 сентября (</a:t>
            </a:r>
            <a:r>
              <a:rPr lang="ru-RU" sz="2400" b="1" dirty="0" smtClean="0">
                <a:solidFill>
                  <a:srgbClr val="C00000"/>
                </a:solidFill>
              </a:rPr>
              <a:t>срок окончания школьного этапа - не позднее 31 октября</a:t>
            </a:r>
            <a:r>
              <a:rPr lang="ru-RU" sz="2400" dirty="0" smtClean="0">
                <a:solidFill>
                  <a:srgbClr val="000000"/>
                </a:solidFill>
              </a:rPr>
              <a:t>).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квоты </a:t>
            </a:r>
            <a:r>
              <a:rPr lang="ru-RU" sz="2400" b="1" dirty="0" smtClean="0">
                <a:solidFill>
                  <a:srgbClr val="000000"/>
                </a:solidFill>
              </a:rPr>
              <a:t>победителей и призёров</a:t>
            </a:r>
            <a:r>
              <a:rPr lang="ru-RU" sz="2400" dirty="0" smtClean="0">
                <a:solidFill>
                  <a:srgbClr val="000000"/>
                </a:solidFill>
              </a:rPr>
              <a:t>, которые составляют </a:t>
            </a:r>
            <a:r>
              <a:rPr lang="ru-RU" sz="2400" b="1" dirty="0" smtClean="0">
                <a:solidFill>
                  <a:srgbClr val="000000"/>
                </a:solidFill>
              </a:rPr>
              <a:t>не более 45 процентов </a:t>
            </a:r>
            <a:r>
              <a:rPr lang="ru-RU" sz="2400" dirty="0" smtClean="0">
                <a:solidFill>
                  <a:srgbClr val="000000"/>
                </a:solidFill>
              </a:rPr>
              <a:t>от общего числа участников олимпиады по каждому общеобразовательному предмету, при этом число </a:t>
            </a:r>
            <a:r>
              <a:rPr lang="ru-RU" sz="2400" b="1" dirty="0" smtClean="0">
                <a:solidFill>
                  <a:srgbClr val="000000"/>
                </a:solidFill>
              </a:rPr>
              <a:t>победителей </a:t>
            </a:r>
            <a:r>
              <a:rPr lang="ru-RU" sz="2400" dirty="0" smtClean="0">
                <a:solidFill>
                  <a:srgbClr val="000000"/>
                </a:solidFill>
              </a:rPr>
              <a:t>олимпиады </a:t>
            </a:r>
            <a:r>
              <a:rPr lang="ru-RU" sz="2400" b="1" dirty="0" smtClean="0">
                <a:solidFill>
                  <a:srgbClr val="000000"/>
                </a:solidFill>
              </a:rPr>
              <a:t>не должно превышать 8 процентов</a:t>
            </a:r>
            <a:r>
              <a:rPr lang="ru-RU" sz="2400" dirty="0" smtClean="0">
                <a:solidFill>
                  <a:srgbClr val="000000"/>
                </a:solidFill>
              </a:rPr>
              <a:t> от общего числа участников  олимпиады по каждому общеобразовательному предмету.</a:t>
            </a:r>
          </a:p>
          <a:p>
            <a:endParaRPr lang="ru-RU" sz="2400" dirty="0" smtClean="0">
              <a:solidFill>
                <a:srgbClr val="000000"/>
              </a:solidFill>
            </a:endParaRPr>
          </a:p>
          <a:p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Организация и проведение олимпиады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7719274" cy="47525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rgbClr val="000000"/>
                </a:solidFill>
              </a:rPr>
              <a:t>Жюри всех этапов олимпиады: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принимает для оценивания </a:t>
            </a:r>
            <a:r>
              <a:rPr lang="ru-RU" u="sng" dirty="0" smtClean="0">
                <a:solidFill>
                  <a:srgbClr val="000000"/>
                </a:solidFill>
              </a:rPr>
              <a:t>закодированные (обезличенные) олимпиадные </a:t>
            </a:r>
            <a:r>
              <a:rPr lang="ru-RU" dirty="0" smtClean="0">
                <a:solidFill>
                  <a:srgbClr val="000000"/>
                </a:solidFill>
              </a:rPr>
              <a:t>работы участников олимпиады;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оценивает выполненные олимпиадные задания в соответствии с утверждёнными критериями и методиками оценивания выполненных олимпиадных заданий;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проводит с участниками олимпиады анализ олимпиадных заданий и их решений;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осуществляет </a:t>
            </a:r>
            <a:r>
              <a:rPr lang="ru-RU" dirty="0" err="1" smtClean="0">
                <a:solidFill>
                  <a:srgbClr val="000000"/>
                </a:solidFill>
              </a:rPr>
              <a:t>очно</a:t>
            </a:r>
            <a:r>
              <a:rPr lang="ru-RU" dirty="0" smtClean="0">
                <a:solidFill>
                  <a:srgbClr val="000000"/>
                </a:solidFill>
              </a:rPr>
              <a:t> по запросу участника олимпиады показ выполненных им олимпиадных заданий;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представляет результаты олимпиады её участникам;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98080" cy="9397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Организация и проведение олимпиады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61289"/>
            <a:ext cx="7962088" cy="5092047"/>
          </a:xfrm>
        </p:spPr>
        <p:txBody>
          <a:bodyPr>
            <a:normAutofit fontScale="70000" lnSpcReduction="20000"/>
          </a:bodyPr>
          <a:lstStyle/>
          <a:p>
            <a:r>
              <a:rPr lang="ru-RU" sz="3300" b="1" dirty="0" smtClean="0">
                <a:solidFill>
                  <a:srgbClr val="000000"/>
                </a:solidFill>
              </a:rPr>
              <a:t>рассматривает</a:t>
            </a:r>
            <a:r>
              <a:rPr lang="ru-RU" sz="3300" dirty="0" smtClean="0">
                <a:solidFill>
                  <a:srgbClr val="000000"/>
                </a:solidFill>
              </a:rPr>
              <a:t> </a:t>
            </a:r>
            <a:r>
              <a:rPr lang="ru-RU" sz="3300" dirty="0" err="1" smtClean="0">
                <a:solidFill>
                  <a:srgbClr val="000000"/>
                </a:solidFill>
              </a:rPr>
              <a:t>очно</a:t>
            </a:r>
            <a:r>
              <a:rPr lang="ru-RU" sz="3300" dirty="0" smtClean="0">
                <a:solidFill>
                  <a:srgbClr val="000000"/>
                </a:solidFill>
              </a:rPr>
              <a:t> </a:t>
            </a:r>
            <a:r>
              <a:rPr lang="ru-RU" sz="3300" b="1" dirty="0" smtClean="0">
                <a:solidFill>
                  <a:srgbClr val="000000"/>
                </a:solidFill>
              </a:rPr>
              <a:t>апелляции</a:t>
            </a:r>
            <a:r>
              <a:rPr lang="ru-RU" sz="3300" dirty="0" smtClean="0">
                <a:solidFill>
                  <a:srgbClr val="000000"/>
                </a:solidFill>
              </a:rPr>
              <a:t> участников олимпиады с использованием </a:t>
            </a:r>
            <a:r>
              <a:rPr lang="ru-RU" sz="3300" dirty="0" err="1" smtClean="0">
                <a:solidFill>
                  <a:srgbClr val="000000"/>
                </a:solidFill>
              </a:rPr>
              <a:t>видеофиксации</a:t>
            </a:r>
            <a:r>
              <a:rPr lang="ru-RU" sz="3300" dirty="0" smtClean="0">
                <a:solidFill>
                  <a:srgbClr val="000000"/>
                </a:solidFill>
              </a:rPr>
              <a:t>;</a:t>
            </a:r>
          </a:p>
          <a:p>
            <a:r>
              <a:rPr lang="ru-RU" sz="3300" dirty="0" smtClean="0">
                <a:solidFill>
                  <a:srgbClr val="000000"/>
                </a:solidFill>
              </a:rPr>
              <a:t>определяет победителей и призеров олимпиады </a:t>
            </a:r>
            <a:r>
              <a:rPr lang="ru-RU" sz="3300" b="1" dirty="0" smtClean="0">
                <a:solidFill>
                  <a:srgbClr val="000000"/>
                </a:solidFill>
              </a:rPr>
              <a:t>на основании рейтинга </a:t>
            </a:r>
            <a:r>
              <a:rPr lang="ru-RU" sz="3300" dirty="0" smtClean="0">
                <a:solidFill>
                  <a:srgbClr val="000000"/>
                </a:solidFill>
              </a:rPr>
              <a:t>по каждому общеобразовательному предмету и в соответствии с квотой, установленной организатором олимпиады соответствующего этапа, при этом победителем, призёром олимпиады признается участник, </a:t>
            </a:r>
            <a:r>
              <a:rPr lang="ru-RU" sz="3300" b="1" dirty="0" smtClean="0">
                <a:solidFill>
                  <a:srgbClr val="000000"/>
                </a:solidFill>
              </a:rPr>
              <a:t>набравший не менее 50 процентов от максимально возможного количества баллов </a:t>
            </a:r>
            <a:r>
              <a:rPr lang="ru-RU" sz="3300" dirty="0" smtClean="0">
                <a:solidFill>
                  <a:srgbClr val="000000"/>
                </a:solidFill>
              </a:rPr>
              <a:t>по итогам оценивания выполненных олимпиадных заданий;</a:t>
            </a:r>
            <a:endParaRPr lang="ru-RU" sz="3300" dirty="0" smtClean="0">
              <a:solidFill>
                <a:srgbClr val="000000"/>
              </a:solidFill>
              <a:hlinkClick r:id=""/>
            </a:endParaRPr>
          </a:p>
          <a:p>
            <a:r>
              <a:rPr lang="ru-RU" sz="3300" dirty="0" smtClean="0">
                <a:solidFill>
                  <a:srgbClr val="000000"/>
                </a:solidFill>
              </a:rPr>
              <a:t>представляет организатору олимпиады результаты олимпиады (протоколы) для их утверждения;</a:t>
            </a:r>
          </a:p>
          <a:p>
            <a:r>
              <a:rPr lang="ru-RU" sz="3300" dirty="0" smtClean="0">
                <a:solidFill>
                  <a:srgbClr val="000000"/>
                </a:solidFill>
              </a:rPr>
              <a:t>составляет и представляет организатору соответствующего этапа олимпиады </a:t>
            </a:r>
            <a:r>
              <a:rPr lang="ru-RU" sz="3300" b="1" dirty="0" smtClean="0">
                <a:solidFill>
                  <a:srgbClr val="000000"/>
                </a:solidFill>
              </a:rPr>
              <a:t>аналитический отчёт </a:t>
            </a:r>
            <a:r>
              <a:rPr lang="ru-RU" sz="3300" dirty="0" smtClean="0">
                <a:solidFill>
                  <a:srgbClr val="000000"/>
                </a:solidFill>
              </a:rPr>
              <a:t>о результатах выполнения олимпиадных заданий по каждому общеобразовательному предмету.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703" y="476672"/>
            <a:ext cx="7498080" cy="7969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Школьный этап олимпиады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16832"/>
            <a:ext cx="7498080" cy="374441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Школьный этап олимпиады проводится по разработанным муниципальными предметно-методическими комиссиями по общеобразовательным предметам, по которым проводится олимпиада заданиям, основанным на содержании образовательных программ начального общего, основного общего и среднего общего образования </a:t>
            </a:r>
            <a:r>
              <a:rPr lang="ru-RU" sz="2400" b="1" dirty="0" smtClean="0">
                <a:solidFill>
                  <a:srgbClr val="000000"/>
                </a:solidFill>
              </a:rPr>
              <a:t>углублённого уровня</a:t>
            </a:r>
            <a:r>
              <a:rPr lang="ru-RU" sz="2400" dirty="0" smtClean="0">
                <a:solidFill>
                  <a:srgbClr val="000000"/>
                </a:solidFill>
              </a:rPr>
              <a:t> и соответствующей направленности (профиля), </a:t>
            </a:r>
            <a:r>
              <a:rPr lang="ru-RU" sz="2400" b="1" dirty="0" smtClean="0">
                <a:solidFill>
                  <a:srgbClr val="000000"/>
                </a:solidFill>
              </a:rPr>
              <a:t>для 4-11 классов.</a:t>
            </a:r>
          </a:p>
          <a:p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637" y="260648"/>
            <a:ext cx="7888920" cy="86834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Школьный этап олимпиады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7498080" cy="352839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школьном этапе 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 на добровольной 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принимающие индивидуальное участие обучающиеся 4 - 11 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endParaRPr lang="ru-RU" sz="4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498080" cy="9397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Школьный этап олимпиады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7647836" cy="453650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0000"/>
                </a:solidFill>
              </a:rPr>
              <a:t>Участники школьного этапа олимпиады </a:t>
            </a:r>
            <a:r>
              <a:rPr lang="ru-RU" sz="2800" b="1" dirty="0" smtClean="0">
                <a:solidFill>
                  <a:srgbClr val="000000"/>
                </a:solidFill>
              </a:rPr>
              <a:t>вправе выполнять </a:t>
            </a:r>
            <a:r>
              <a:rPr lang="ru-RU" sz="2800" dirty="0" smtClean="0">
                <a:solidFill>
                  <a:srgbClr val="000000"/>
                </a:solidFill>
              </a:rPr>
              <a:t>олимпиадные задания, </a:t>
            </a:r>
            <a:r>
              <a:rPr lang="ru-RU" sz="2800" b="1" dirty="0" smtClean="0">
                <a:solidFill>
                  <a:srgbClr val="000000"/>
                </a:solidFill>
              </a:rPr>
              <a:t>разработанные для более старших классов </a:t>
            </a:r>
            <a:r>
              <a:rPr lang="ru-RU" sz="2800" dirty="0" smtClean="0">
                <a:solidFill>
                  <a:srgbClr val="000000"/>
                </a:solidFill>
              </a:rPr>
              <a:t>по отношению к тем, в которых они проходят обучение. </a:t>
            </a:r>
          </a:p>
          <a:p>
            <a:r>
              <a:rPr lang="ru-RU" sz="2800" dirty="0" smtClean="0">
                <a:solidFill>
                  <a:srgbClr val="000000"/>
                </a:solidFill>
              </a:rPr>
              <a:t>В случае прохождения на последующие этапы олимпиады данные участники выполняют олимпиадные задания, разработанные для класса, который они выбрали на школьном этапе олимпиады.</a:t>
            </a:r>
          </a:p>
          <a:p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14213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Нормативные документы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340768"/>
            <a:ext cx="7643866" cy="4786346"/>
          </a:xfrm>
        </p:spPr>
        <p:txBody>
          <a:bodyPr/>
          <a:lstStyle/>
          <a:p>
            <a:r>
              <a:rPr lang="ru-RU" sz="3200" dirty="0" smtClean="0">
                <a:solidFill>
                  <a:srgbClr val="000000"/>
                </a:solidFill>
              </a:rPr>
              <a:t>Приказ Министерства образования и науки РФ от 18 ноября 2013 г. № 1252</a:t>
            </a:r>
          </a:p>
          <a:p>
            <a:pPr>
              <a:buNone/>
            </a:pPr>
            <a:r>
              <a:rPr lang="ru-RU" dirty="0" smtClean="0">
                <a:solidFill>
                  <a:srgbClr val="000000"/>
                </a:solidFill>
              </a:rPr>
              <a:t>«Об утверждении Порядка проведения всероссийской олимпиады школьников»</a:t>
            </a:r>
            <a:endParaRPr lang="ru-RU" sz="3200" dirty="0" smtClean="0">
              <a:solidFill>
                <a:srgbClr val="000000"/>
              </a:solidFill>
            </a:endParaRPr>
          </a:p>
          <a:p>
            <a:r>
              <a:rPr lang="ru-RU" sz="3200" dirty="0" smtClean="0">
                <a:solidFill>
                  <a:srgbClr val="000000"/>
                </a:solidFill>
              </a:rPr>
              <a:t>С изменениями и дополнениями от: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0000"/>
                </a:solidFill>
              </a:rPr>
              <a:t>17 марта 2015 г. № 249, 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0000"/>
                </a:solidFill>
              </a:rPr>
              <a:t>17 декабря 2015 г. № 1488</a:t>
            </a:r>
            <a:r>
              <a:rPr lang="ru-RU" b="1" dirty="0" smtClean="0">
                <a:solidFill>
                  <a:srgbClr val="000000"/>
                </a:solidFill>
              </a:rPr>
              <a:t>,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0000"/>
                </a:solidFill>
              </a:rPr>
              <a:t>17 </a:t>
            </a:r>
            <a:r>
              <a:rPr lang="ru-RU" sz="3200" b="1" smtClean="0">
                <a:solidFill>
                  <a:srgbClr val="000000"/>
                </a:solidFill>
              </a:rPr>
              <a:t>ноября 2016 </a:t>
            </a:r>
            <a:r>
              <a:rPr lang="ru-RU" sz="3200" b="1" dirty="0" smtClean="0">
                <a:solidFill>
                  <a:srgbClr val="000000"/>
                </a:solidFill>
              </a:rPr>
              <a:t>г. № 1435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rgbClr val="000000"/>
                </a:solidFill>
              </a:rPr>
              <a:t>Методические рекомендации</a:t>
            </a:r>
            <a:endParaRPr lang="ru-RU" sz="4400" dirty="0">
              <a:solidFill>
                <a:srgbClr val="0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876016"/>
            <a:ext cx="7344816" cy="414527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На методическом сайте всероссийской олимпиады школьников </a:t>
            </a:r>
            <a:r>
              <a:rPr lang="ru-RU" sz="2400" dirty="0" err="1" smtClean="0">
                <a:solidFill>
                  <a:srgbClr val="000000"/>
                </a:solidFill>
              </a:rPr>
              <a:t>АПКиППРО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hlinkClick r:id="rId2"/>
              </a:rPr>
              <a:t>http://olymp.apkpro.ru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br>
              <a:rPr lang="ru-RU" sz="2400" dirty="0" smtClean="0">
                <a:solidFill>
                  <a:srgbClr val="000000"/>
                </a:solidFill>
              </a:rPr>
            </a:br>
            <a:r>
              <a:rPr lang="ru-RU" sz="2400" dirty="0" smtClean="0">
                <a:solidFill>
                  <a:srgbClr val="000000"/>
                </a:solidFill>
              </a:rPr>
              <a:t>на странице методические материалы, в разделе материалы по предметам размещены </a:t>
            </a:r>
            <a:br>
              <a:rPr lang="ru-RU" sz="2400" dirty="0" smtClean="0">
                <a:solidFill>
                  <a:srgbClr val="000000"/>
                </a:solidFill>
              </a:rPr>
            </a:br>
            <a:r>
              <a:rPr lang="ru-RU" sz="2400" dirty="0" smtClean="0">
                <a:solidFill>
                  <a:srgbClr val="000000"/>
                </a:solidFill>
              </a:rPr>
              <a:t>Методические рекомендации по разработке заданий и требований к проведению школьного и муниципального этапов </a:t>
            </a:r>
            <a:r>
              <a:rPr lang="ru-RU" sz="2400" dirty="0" err="1" smtClean="0">
                <a:solidFill>
                  <a:srgbClr val="000000"/>
                </a:solidFill>
              </a:rPr>
              <a:t>ВсОШ</a:t>
            </a:r>
            <a:r>
              <a:rPr lang="ru-RU" sz="2400" dirty="0" smtClean="0">
                <a:solidFill>
                  <a:srgbClr val="000000"/>
                </a:solidFill>
              </a:rPr>
              <a:t> в 2018/19 учебном году.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Рекомендации размещены на сайте: </a:t>
            </a:r>
            <a:r>
              <a:rPr lang="en-US" sz="2400" dirty="0" smtClean="0">
                <a:solidFill>
                  <a:srgbClr val="000000"/>
                </a:solidFill>
                <a:hlinkClick r:id="rId3"/>
              </a:rPr>
              <a:t>http</a:t>
            </a:r>
            <a:r>
              <a:rPr lang="en-US" sz="2400" dirty="0">
                <a:solidFill>
                  <a:srgbClr val="000000"/>
                </a:solidFill>
                <a:hlinkClick r:id="rId3"/>
              </a:rPr>
              <a:t>://olymp.apkpro.ru/mm/mpp</a:t>
            </a:r>
            <a:r>
              <a:rPr lang="en-US" sz="2400" dirty="0" smtClean="0">
                <a:solidFill>
                  <a:srgbClr val="000000"/>
                </a:solidFill>
                <a:hlinkClick r:id="rId3"/>
              </a:rPr>
              <a:t>/</a:t>
            </a:r>
            <a:endParaRPr lang="ru-RU" sz="2400" dirty="0" smtClean="0">
              <a:solidFill>
                <a:srgbClr val="000000"/>
              </a:solidFill>
            </a:endParaRPr>
          </a:p>
          <a:p>
            <a:endParaRPr lang="ru-RU" sz="2400" dirty="0" smtClean="0">
              <a:solidFill>
                <a:srgbClr val="000000"/>
              </a:solidFill>
            </a:endParaRPr>
          </a:p>
          <a:p>
            <a:pPr>
              <a:buNone/>
            </a:pPr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35371" y="200794"/>
            <a:ext cx="67210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1935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Предварительный график проведения школьного этапа  Всероссийской олимпиады школьников в Сысертском городском округе в 2018/2019 учебном году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209718"/>
              </p:ext>
            </p:extLst>
          </p:nvPr>
        </p:nvGraphicFramePr>
        <p:xfrm>
          <a:off x="1235371" y="1196752"/>
          <a:ext cx="6072933" cy="51845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301"/>
                <a:gridCol w="2697923"/>
                <a:gridCol w="2990709"/>
              </a:tblGrid>
              <a:tr h="570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№ п/п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 олимпиады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 язык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19.09.2018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21.09.2018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Астрономия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24.09.2018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26.09.2018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28.09.2018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Французский язык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29.09.2018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и ИКТ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2365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теория/практика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 теория/ практика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26.10.2018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Итальянский язык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при наличии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Испанский язык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при наличии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Китайский язык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при наличии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при наличии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МХК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при наличии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при наличии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при наличии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  <a:tr h="190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при наличии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294" marR="6429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648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6941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Олимпиадные задания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7421448" cy="54006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</a:rPr>
              <a:t>Рассылка олимпиадных заданий школьного этапа будет производиться </a:t>
            </a:r>
            <a:r>
              <a:rPr lang="ru-RU" sz="3200" dirty="0" smtClean="0">
                <a:solidFill>
                  <a:srgbClr val="000000"/>
                </a:solidFill>
              </a:rPr>
              <a:t>не позднее </a:t>
            </a:r>
            <a:r>
              <a:rPr lang="ru-RU" sz="3200" dirty="0">
                <a:solidFill>
                  <a:srgbClr val="000000"/>
                </a:solidFill>
              </a:rPr>
              <a:t>15.00 часов в день, предшествующий дню проведения олимпиады</a:t>
            </a:r>
            <a:r>
              <a:rPr lang="ru-RU" sz="3200" dirty="0" smtClean="0">
                <a:solidFill>
                  <a:srgbClr val="000000"/>
                </a:solidFill>
              </a:rPr>
              <a:t>. </a:t>
            </a:r>
          </a:p>
          <a:p>
            <a:pPr algn="ctr"/>
            <a:r>
              <a:rPr lang="ru-RU" sz="3200" b="1" dirty="0" smtClean="0">
                <a:solidFill>
                  <a:srgbClr val="000000"/>
                </a:solidFill>
              </a:rPr>
              <a:t>Если олимпиада проводится в понедельник, рассылка будет в пятницу. </a:t>
            </a:r>
          </a:p>
          <a:p>
            <a:r>
              <a:rPr lang="ru-RU" sz="3200" dirty="0" smtClean="0">
                <a:solidFill>
                  <a:srgbClr val="000000"/>
                </a:solidFill>
              </a:rPr>
              <a:t>Передача </a:t>
            </a:r>
            <a:r>
              <a:rPr lang="ru-RU" sz="3200" dirty="0">
                <a:solidFill>
                  <a:srgbClr val="000000"/>
                </a:solidFill>
              </a:rPr>
              <a:t>ответов и критериев оценки к олимпиадным работам будет производиться в 09.00 в день </a:t>
            </a:r>
            <a:r>
              <a:rPr lang="ru-RU" sz="3200" dirty="0" smtClean="0">
                <a:solidFill>
                  <a:srgbClr val="000000"/>
                </a:solidFill>
              </a:rPr>
              <a:t>проверки</a:t>
            </a:r>
            <a:endParaRPr lang="ru-RU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00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580879" cy="16561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Инструкция по кодированию олимпиадных работ школьного этапа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7602048" cy="4536504"/>
          </a:xfrm>
        </p:spPr>
        <p:txBody>
          <a:bodyPr>
            <a:noAutofit/>
          </a:bodyPr>
          <a:lstStyle/>
          <a:p>
            <a:endParaRPr lang="ru-RU" sz="2500" dirty="0" smtClean="0">
              <a:solidFill>
                <a:srgbClr val="000000"/>
              </a:solidFill>
            </a:endParaRPr>
          </a:p>
          <a:p>
            <a:r>
              <a:rPr lang="ru-RU" sz="2500" dirty="0" smtClean="0">
                <a:solidFill>
                  <a:srgbClr val="000000"/>
                </a:solidFill>
              </a:rPr>
              <a:t>Бланки готовятся заранее и разрезаются по количеству учащихся, заявившихся на олимпиаду.</a:t>
            </a:r>
          </a:p>
          <a:p>
            <a:r>
              <a:rPr lang="ru-RU" sz="2500" dirty="0">
                <a:solidFill>
                  <a:srgbClr val="000000"/>
                </a:solidFill>
              </a:rPr>
              <a:t>Учащийся заполняет </a:t>
            </a:r>
            <a:r>
              <a:rPr lang="ru-RU" sz="2500" b="1" u="sng" dirty="0">
                <a:solidFill>
                  <a:srgbClr val="000000"/>
                </a:solidFill>
              </a:rPr>
              <a:t>все</a:t>
            </a:r>
            <a:r>
              <a:rPr lang="ru-RU" sz="2500" dirty="0">
                <a:solidFill>
                  <a:srgbClr val="000000"/>
                </a:solidFill>
              </a:rPr>
              <a:t> поля бланка печатными буквами, после заполнения переносит </a:t>
            </a:r>
            <a:r>
              <a:rPr lang="ru-RU" sz="2500" b="1" dirty="0">
                <a:solidFill>
                  <a:srgbClr val="000000"/>
                </a:solidFill>
              </a:rPr>
              <a:t>только шифр </a:t>
            </a:r>
            <a:r>
              <a:rPr lang="ru-RU" sz="2500" dirty="0">
                <a:solidFill>
                  <a:srgbClr val="000000"/>
                </a:solidFill>
              </a:rPr>
              <a:t>на верхнее правое поле </a:t>
            </a:r>
            <a:r>
              <a:rPr lang="ru-RU" sz="2500" b="1" dirty="0">
                <a:solidFill>
                  <a:srgbClr val="000000"/>
                </a:solidFill>
              </a:rPr>
              <a:t>своей олимпиадной работы </a:t>
            </a:r>
            <a:r>
              <a:rPr lang="ru-RU" sz="2500" dirty="0">
                <a:solidFill>
                  <a:srgbClr val="000000"/>
                </a:solidFill>
              </a:rPr>
              <a:t>либо в </a:t>
            </a:r>
            <a:r>
              <a:rPr lang="ru-RU" sz="2500" dirty="0" smtClean="0">
                <a:solidFill>
                  <a:srgbClr val="000000"/>
                </a:solidFill>
              </a:rPr>
              <a:t>матрицу </a:t>
            </a:r>
            <a:r>
              <a:rPr lang="ru-RU" sz="2500" dirty="0">
                <a:solidFill>
                  <a:srgbClr val="000000"/>
                </a:solidFill>
              </a:rPr>
              <a:t>ответов (</a:t>
            </a:r>
            <a:r>
              <a:rPr lang="ru-RU" sz="2500" b="1" dirty="0">
                <a:solidFill>
                  <a:srgbClr val="000000"/>
                </a:solidFill>
              </a:rPr>
              <a:t>перенос шифра </a:t>
            </a:r>
            <a:r>
              <a:rPr lang="ru-RU" sz="2500" b="1" dirty="0" smtClean="0">
                <a:solidFill>
                  <a:srgbClr val="000000"/>
                </a:solidFill>
              </a:rPr>
              <a:t>проконтролировать!!!</a:t>
            </a:r>
            <a:r>
              <a:rPr lang="ru-RU" sz="2500" dirty="0" smtClean="0">
                <a:solidFill>
                  <a:srgbClr val="000000"/>
                </a:solidFill>
              </a:rPr>
              <a:t>). </a:t>
            </a:r>
            <a:endParaRPr lang="ru-RU" sz="2500" dirty="0">
              <a:solidFill>
                <a:srgbClr val="000000"/>
              </a:solidFill>
            </a:endParaRPr>
          </a:p>
          <a:p>
            <a:r>
              <a:rPr lang="ru-RU" sz="2500" dirty="0">
                <a:solidFill>
                  <a:srgbClr val="000000"/>
                </a:solidFill>
              </a:rPr>
              <a:t>Заполненные </a:t>
            </a:r>
            <a:r>
              <a:rPr lang="ru-RU" sz="2500" dirty="0" smtClean="0">
                <a:solidFill>
                  <a:srgbClr val="000000"/>
                </a:solidFill>
              </a:rPr>
              <a:t>шифры </a:t>
            </a:r>
            <a:r>
              <a:rPr lang="ru-RU" sz="2500" dirty="0">
                <a:solidFill>
                  <a:srgbClr val="000000"/>
                </a:solidFill>
              </a:rPr>
              <a:t>собирает ответственный за проведение олимпиады в аудитории.</a:t>
            </a:r>
          </a:p>
          <a:p>
            <a:endParaRPr lang="ru-RU" sz="2500" dirty="0" smtClean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Инструкция по кодированию олимпиадных работ школьного этапа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8568279"/>
              </p:ext>
            </p:extLst>
          </p:nvPr>
        </p:nvGraphicFramePr>
        <p:xfrm>
          <a:off x="4287005" y="1556792"/>
          <a:ext cx="4176464" cy="4389120"/>
        </p:xfrm>
        <a:graphic>
          <a:graphicData uri="http://schemas.openxmlformats.org/drawingml/2006/table">
            <a:tbl>
              <a:tblPr firstRow="1" firstCol="1" bandRow="1"/>
              <a:tblGrid>
                <a:gridCol w="4176464">
                  <a:extLst>
                    <a:ext uri="{9D8B030D-6E8A-4147-A177-3AD203B41FA5}">
                      <a16:colId xmlns="" xmlns:a16="http://schemas.microsoft.com/office/drawing/2014/main" val="3709505814"/>
                    </a:ext>
                  </a:extLst>
                </a:gridCol>
              </a:tblGrid>
              <a:tr h="581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Ф.И.О.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67927156"/>
                  </a:ext>
                </a:extLst>
              </a:tr>
              <a:tr h="617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ОУ 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85185044"/>
                  </a:ext>
                </a:extLst>
              </a:tr>
              <a:tr h="617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Класс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33192807"/>
                  </a:ext>
                </a:extLst>
              </a:tr>
              <a:tr h="617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Насел.пункт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53981077"/>
                  </a:ext>
                </a:extLst>
              </a:tr>
              <a:tr h="617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Ф.И.О. преподавателя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36707332"/>
                  </a:ext>
                </a:extLst>
              </a:tr>
              <a:tr h="617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781050" algn="l"/>
                        </a:tabLs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ШИФР      Г – 05 - 01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24166765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64" y="2996952"/>
            <a:ext cx="3473152" cy="1264875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 flipH="1" flipV="1">
            <a:off x="3635896" y="3392869"/>
            <a:ext cx="2016224" cy="201622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083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Олимпиадные работы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80728"/>
            <a:ext cx="7746064" cy="5040560"/>
          </a:xfrm>
        </p:spPr>
        <p:txBody>
          <a:bodyPr>
            <a:noAutofit/>
          </a:bodyPr>
          <a:lstStyle/>
          <a:p>
            <a:pPr marL="82296" indent="0" algn="ctr">
              <a:buNone/>
            </a:pPr>
            <a:r>
              <a:rPr lang="ru-RU" sz="3600" u="sng" dirty="0" smtClean="0">
                <a:solidFill>
                  <a:srgbClr val="000000"/>
                </a:solidFill>
              </a:rPr>
              <a:t>В день проведения олимпиады:</a:t>
            </a:r>
          </a:p>
          <a:p>
            <a:r>
              <a:rPr lang="ru-RU" sz="3600" dirty="0" smtClean="0">
                <a:solidFill>
                  <a:srgbClr val="000000"/>
                </a:solidFill>
              </a:rPr>
              <a:t>Заполненная заявка (направляется на электронный адрес ОМЦ </a:t>
            </a:r>
            <a:r>
              <a:rPr lang="en-US" sz="3600" dirty="0" smtClean="0">
                <a:solidFill>
                  <a:srgbClr val="000000"/>
                </a:solidFill>
                <a:hlinkClick r:id="rId2"/>
              </a:rPr>
              <a:t>omc_sysert@mail.ru</a:t>
            </a:r>
            <a:r>
              <a:rPr lang="ru-RU" sz="3600" dirty="0" smtClean="0">
                <a:solidFill>
                  <a:srgbClr val="000000"/>
                </a:solidFill>
              </a:rPr>
              <a:t> в </a:t>
            </a:r>
            <a:r>
              <a:rPr lang="ru-RU" sz="3600" dirty="0">
                <a:solidFill>
                  <a:srgbClr val="000000"/>
                </a:solidFill>
              </a:rPr>
              <a:t>формате </a:t>
            </a:r>
            <a:r>
              <a:rPr lang="ru-RU" sz="3600" dirty="0" err="1" smtClean="0">
                <a:solidFill>
                  <a:srgbClr val="000000"/>
                </a:solidFill>
              </a:rPr>
              <a:t>Excel</a:t>
            </a:r>
            <a:r>
              <a:rPr lang="ru-RU" sz="3600" dirty="0" smtClean="0">
                <a:solidFill>
                  <a:srgbClr val="000000"/>
                </a:solidFill>
              </a:rPr>
              <a:t>)</a:t>
            </a:r>
          </a:p>
          <a:p>
            <a:r>
              <a:rPr lang="ru-RU" sz="3600" dirty="0" smtClean="0">
                <a:solidFill>
                  <a:srgbClr val="000000"/>
                </a:solidFill>
              </a:rPr>
              <a:t>Выполненные </a:t>
            </a:r>
            <a:r>
              <a:rPr lang="ru-RU" sz="3600" dirty="0">
                <a:solidFill>
                  <a:srgbClr val="000000"/>
                </a:solidFill>
              </a:rPr>
              <a:t>олимпиадные работы 7-11 классов </a:t>
            </a:r>
            <a:r>
              <a:rPr lang="ru-RU" sz="3600" dirty="0" smtClean="0">
                <a:solidFill>
                  <a:srgbClr val="000000"/>
                </a:solidFill>
              </a:rPr>
              <a:t>(с шифрами) доставляются </a:t>
            </a:r>
            <a:r>
              <a:rPr lang="ru-RU" sz="3600" dirty="0">
                <a:solidFill>
                  <a:srgbClr val="000000"/>
                </a:solidFill>
              </a:rPr>
              <a:t>в </a:t>
            </a:r>
            <a:r>
              <a:rPr lang="ru-RU" sz="3600" dirty="0" smtClean="0">
                <a:solidFill>
                  <a:srgbClr val="000000"/>
                </a:solidFill>
              </a:rPr>
              <a:t>ОМЦ </a:t>
            </a:r>
            <a:r>
              <a:rPr lang="ru-RU" sz="3600" dirty="0">
                <a:solidFill>
                  <a:srgbClr val="000000"/>
                </a:solidFill>
              </a:rPr>
              <a:t>в день проведения </a:t>
            </a:r>
            <a:r>
              <a:rPr lang="ru-RU" sz="3600" dirty="0" smtClean="0">
                <a:solidFill>
                  <a:srgbClr val="000000"/>
                </a:solidFill>
              </a:rPr>
              <a:t>олимпиады</a:t>
            </a:r>
            <a:endParaRPr lang="ru-RU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35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493031"/>
              </p:ext>
            </p:extLst>
          </p:nvPr>
        </p:nvGraphicFramePr>
        <p:xfrm>
          <a:off x="467544" y="1052736"/>
          <a:ext cx="7426993" cy="49238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782"/>
                <a:gridCol w="497979"/>
                <a:gridCol w="1046522"/>
                <a:gridCol w="865717"/>
                <a:gridCol w="526070"/>
                <a:gridCol w="1446458"/>
                <a:gridCol w="120005"/>
                <a:gridCol w="742116"/>
                <a:gridCol w="145991"/>
                <a:gridCol w="1386587"/>
                <a:gridCol w="101722"/>
                <a:gridCol w="178044"/>
              </a:tblGrid>
              <a:tr h="393095">
                <a:tc grid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Внимание! Заявка отправляется в день проведения олимпиады на электронный адрес: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omc_sysert@mail.ru в формате 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1759">
                <a:tc grid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Заявка на участие школьного этапа всероссийской олимпиады школьников в 2018-2019 учебном году</a:t>
                      </a:r>
                      <a:b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 ___________________       "___"  _______ 2018 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41" marR="57241" marT="0" marB="0" anchor="b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322" marR="76322" marT="38161" marB="38161"/>
                </a:tc>
              </a:tr>
              <a:tr h="336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322" marR="76322" marT="38161" marB="3816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07">
                <a:tc grid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 олимпиады по параллелям данного предмета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кл.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кл.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76322" marR="76322" marT="38161" marB="381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322" marR="76322" marT="38161" marB="381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36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0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76322" marR="76322" marT="38161" marB="381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322" marR="76322" marT="38161" marB="381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6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76322" marR="76322" marT="38161" marB="38161"/>
                </a:tc>
                <a:tc hMerge="1"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322" marR="76322" marT="38161" marB="38161"/>
                </a:tc>
              </a:tr>
              <a:tr h="336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76322" marR="76322" marT="38161" marB="3816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322" marR="76322" marT="38161" marB="3816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41" marR="5724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 Имя Отчество (полностью в одну строку)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рождения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 Имя Отчество                            педагога                         (полностью в одну строку)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</a:t>
                      </a:r>
                      <a:b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(литер не указывать)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76322" marR="76322" marT="38161" marB="381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322" marR="76322" marT="38161" marB="381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69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 Иван Иванович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05.09.2001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муж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 Пётр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Иванович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241" marR="5724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76322" marR="76322" marT="38161" marB="381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322" marR="76322" marT="38161" marB="381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2690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6605"/>
            <a:ext cx="7366660" cy="6420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Проверка олимпиадных работ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08720"/>
            <a:ext cx="7676357" cy="5500726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000000"/>
                </a:solidFill>
              </a:rPr>
              <a:t>Проверка выполненных олимпиадных работ осуществляется </a:t>
            </a:r>
            <a:r>
              <a:rPr lang="ru-RU" sz="3000" b="1" dirty="0" smtClean="0">
                <a:solidFill>
                  <a:srgbClr val="000000"/>
                </a:solidFill>
              </a:rPr>
              <a:t>на следующий день после проведения олимпиады</a:t>
            </a:r>
            <a:r>
              <a:rPr lang="ru-RU" sz="3000" dirty="0" smtClean="0">
                <a:solidFill>
                  <a:srgbClr val="000000"/>
                </a:solidFill>
              </a:rPr>
              <a:t>, в соответствии с графиком,  представленным в приказе Управления образования АСГО: </a:t>
            </a:r>
          </a:p>
          <a:p>
            <a:r>
              <a:rPr lang="ru-RU" sz="3600" dirty="0" smtClean="0">
                <a:solidFill>
                  <a:srgbClr val="000000"/>
                </a:solidFill>
              </a:rPr>
              <a:t>проверка 4, 5 и 6 классов осуществляется на местах в ОУ; </a:t>
            </a:r>
          </a:p>
          <a:p>
            <a:r>
              <a:rPr lang="ru-RU" sz="3600" dirty="0" smtClean="0">
                <a:solidFill>
                  <a:srgbClr val="000000"/>
                </a:solidFill>
              </a:rPr>
              <a:t>проверка 7-11 классов централизованно в г. Сысерть согласно графику работы жюри.</a:t>
            </a:r>
          </a:p>
        </p:txBody>
      </p:sp>
    </p:spTree>
    <p:extLst>
      <p:ext uri="{BB962C8B-B14F-4D97-AF65-F5344CB8AC3E}">
        <p14:creationId xmlns:p14="http://schemas.microsoft.com/office/powerpoint/2010/main" val="52576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5269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Проверка олимпиадных работ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72816"/>
            <a:ext cx="8501640" cy="471750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 4, 5, 6 классов (заполненные членами жюри) направляются на электронный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ОМЦ </a:t>
            </a:r>
            <a:r>
              <a:rPr lang="ru-RU" sz="40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omc_sysert@mail.ru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трёх рабочих дней со дня проведения олимпиады.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2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08912" cy="16561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Организационно-технологическая модель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проведения школьного этапа всероссийской олимпиады школьников Сысертского городского округа в </a:t>
            </a:r>
            <a:r>
              <a:rPr lang="ru-RU" sz="2800" b="1" dirty="0" smtClean="0">
                <a:solidFill>
                  <a:schemeClr val="tx1"/>
                </a:solidFill>
              </a:rPr>
              <a:t>2018-2019 </a:t>
            </a:r>
            <a:r>
              <a:rPr lang="ru-RU" sz="2800" b="1" dirty="0">
                <a:solidFill>
                  <a:schemeClr val="tx1"/>
                </a:solidFill>
              </a:rPr>
              <a:t>учебном году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7819802" cy="4011928"/>
          </a:xfrm>
        </p:spPr>
        <p:txBody>
          <a:bodyPr>
            <a:normAutofit/>
          </a:bodyPr>
          <a:lstStyle/>
          <a:p>
            <a:r>
              <a:rPr lang="ru-RU" sz="2600" b="1" dirty="0" smtClean="0">
                <a:solidFill>
                  <a:srgbClr val="000000"/>
                </a:solidFill>
              </a:rPr>
              <a:t>Функции ответственного за проведение школьного этапа олимпиады в ОО</a:t>
            </a:r>
          </a:p>
          <a:p>
            <a:r>
              <a:rPr lang="ru-RU" sz="2600" b="1" dirty="0" smtClean="0">
                <a:solidFill>
                  <a:srgbClr val="000000"/>
                </a:solidFill>
              </a:rPr>
              <a:t>Инструкция для жюри в организационно-технологической модели</a:t>
            </a:r>
          </a:p>
          <a:p>
            <a:r>
              <a:rPr lang="ru-RU" sz="2600" b="1" dirty="0" smtClean="0">
                <a:solidFill>
                  <a:srgbClr val="000000"/>
                </a:solidFill>
              </a:rPr>
              <a:t>Инструкция для дежурных наблюдателей</a:t>
            </a:r>
          </a:p>
          <a:p>
            <a:r>
              <a:rPr lang="ru-RU" sz="2600" b="1" dirty="0" smtClean="0">
                <a:solidFill>
                  <a:srgbClr val="000000"/>
                </a:solidFill>
              </a:rPr>
              <a:t>График проведения и проверки школьного этапа олимпиады</a:t>
            </a:r>
          </a:p>
          <a:p>
            <a:r>
              <a:rPr lang="ru-RU" sz="2600" b="1" dirty="0" smtClean="0">
                <a:solidFill>
                  <a:srgbClr val="000000"/>
                </a:solidFill>
              </a:rPr>
              <a:t>Квоты победителей и призеров</a:t>
            </a:r>
            <a:endParaRPr lang="en-US" sz="2600" b="1" dirty="0" smtClean="0">
              <a:solidFill>
                <a:srgbClr val="000000"/>
              </a:solidFill>
            </a:endParaRPr>
          </a:p>
          <a:p>
            <a:endParaRPr lang="en-US" sz="2400" dirty="0" smtClean="0">
              <a:solidFill>
                <a:srgbClr val="000000"/>
              </a:solidFill>
            </a:endParaRPr>
          </a:p>
          <a:p>
            <a:endParaRPr lang="en-US" sz="2400" dirty="0" smtClean="0">
              <a:solidFill>
                <a:srgbClr val="000000"/>
              </a:solidFill>
            </a:endParaRPr>
          </a:p>
          <a:p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15304" cy="121444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7358114" cy="485778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00"/>
                </a:solidFill>
              </a:rPr>
              <a:t>Олимпиада проводится в целях выявления и развития у обучающихся творческих способностей и интереса к научной (научно-исследовательской) деятельности, пропаганды научных знаний, отбора лиц, проявивших выдающиеся способности в составы сборных команд Российской Федерации для участия в международных олимпиадах по общеобразовательным предметам.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</a:rPr>
              <a:t>Отчет о проведении </a:t>
            </a:r>
            <a:r>
              <a:rPr lang="ru-RU" sz="3600" b="1" u="sng" dirty="0" smtClean="0">
                <a:solidFill>
                  <a:srgbClr val="000000"/>
                </a:solidFill>
              </a:rPr>
              <a:t>школьного этапа</a:t>
            </a:r>
            <a:r>
              <a:rPr lang="ru-RU" sz="3600" b="1" dirty="0" smtClean="0">
                <a:solidFill>
                  <a:srgbClr val="000000"/>
                </a:solidFill>
              </a:rPr>
              <a:t> олимпиады (до 27 октября)</a:t>
            </a: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7890080" cy="5184576"/>
          </a:xfrm>
        </p:spPr>
        <p:txBody>
          <a:bodyPr>
            <a:normAutofit fontScale="92500" lnSpcReduction="10000"/>
          </a:bodyPr>
          <a:lstStyle/>
          <a:p>
            <a:r>
              <a:rPr lang="ru-RU" sz="4400" u="sng" dirty="0" smtClean="0">
                <a:solidFill>
                  <a:srgbClr val="000000"/>
                </a:solidFill>
              </a:rPr>
              <a:t>Форма 1 </a:t>
            </a:r>
            <a:r>
              <a:rPr lang="ru-RU" sz="4400" dirty="0" smtClean="0">
                <a:solidFill>
                  <a:srgbClr val="000000"/>
                </a:solidFill>
              </a:rPr>
              <a:t>(о количестве участников)</a:t>
            </a:r>
          </a:p>
          <a:p>
            <a:r>
              <a:rPr lang="ru-RU" sz="4400" u="sng" dirty="0" smtClean="0">
                <a:solidFill>
                  <a:srgbClr val="000000"/>
                </a:solidFill>
              </a:rPr>
              <a:t>Форма 2 </a:t>
            </a:r>
            <a:r>
              <a:rPr lang="ru-RU" sz="4400" dirty="0" smtClean="0">
                <a:solidFill>
                  <a:srgbClr val="000000"/>
                </a:solidFill>
              </a:rPr>
              <a:t>(о количестве победителей и призёров)</a:t>
            </a:r>
          </a:p>
          <a:p>
            <a:r>
              <a:rPr lang="ru-RU" sz="4400" u="sng" dirty="0" smtClean="0">
                <a:solidFill>
                  <a:srgbClr val="000000"/>
                </a:solidFill>
              </a:rPr>
              <a:t>Форма 3</a:t>
            </a:r>
            <a:r>
              <a:rPr lang="ru-RU" sz="4400" dirty="0" smtClean="0">
                <a:solidFill>
                  <a:srgbClr val="000000"/>
                </a:solidFill>
              </a:rPr>
              <a:t> (заполняется по итогам всех олимпиад)</a:t>
            </a:r>
          </a:p>
          <a:p>
            <a:r>
              <a:rPr lang="ru-RU" sz="4400" i="1" dirty="0" smtClean="0">
                <a:solidFill>
                  <a:srgbClr val="000000"/>
                </a:solidFill>
              </a:rPr>
              <a:t>Ссылка на отчеты будет направлена дополнительно</a:t>
            </a:r>
            <a:r>
              <a:rPr lang="en-US" sz="4400" i="1" dirty="0">
                <a:solidFill>
                  <a:srgbClr val="000000"/>
                </a:solidFill>
              </a:rPr>
              <a:t> </a:t>
            </a:r>
            <a:endParaRPr lang="ru-RU" sz="4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09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7678131" cy="564360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dirty="0">
                <a:solidFill>
                  <a:srgbClr val="000000"/>
                </a:solidFill>
              </a:rPr>
              <a:t>Контактная информация по вопросам организации и проведения всероссийской олимпиады </a:t>
            </a:r>
            <a:r>
              <a:rPr lang="ru-RU" sz="3600" b="1" dirty="0" smtClean="0">
                <a:solidFill>
                  <a:srgbClr val="000000"/>
                </a:solidFill>
              </a:rPr>
              <a:t>школьников</a:t>
            </a:r>
          </a:p>
          <a:p>
            <a:pPr algn="ctr"/>
            <a:r>
              <a:rPr lang="ru-RU" sz="3600" dirty="0" smtClean="0">
                <a:solidFill>
                  <a:srgbClr val="000000"/>
                </a:solidFill>
              </a:rPr>
              <a:t>МКОУ </a:t>
            </a:r>
            <a:r>
              <a:rPr lang="ru-RU" sz="3600" dirty="0">
                <a:solidFill>
                  <a:srgbClr val="000000"/>
                </a:solidFill>
              </a:rPr>
              <a:t>ДПО «Организационно-методический центр», omc_sysert@mail.ru тел.: </a:t>
            </a:r>
            <a:endParaRPr lang="ru-RU" sz="3600" dirty="0" smtClean="0">
              <a:solidFill>
                <a:srgbClr val="000000"/>
              </a:solidFill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000000"/>
                </a:solidFill>
              </a:rPr>
              <a:t>8 </a:t>
            </a:r>
            <a:r>
              <a:rPr lang="ru-RU" sz="3600" dirty="0">
                <a:solidFill>
                  <a:srgbClr val="000000"/>
                </a:solidFill>
              </a:rPr>
              <a:t>(34374) 7-14-04 </a:t>
            </a:r>
            <a:endParaRPr lang="ru-RU" sz="3600" dirty="0" smtClean="0">
              <a:solidFill>
                <a:srgbClr val="000000"/>
              </a:solidFill>
            </a:endParaRPr>
          </a:p>
          <a:p>
            <a:pPr algn="ctr">
              <a:buNone/>
            </a:pPr>
            <a:r>
              <a:rPr lang="ru-RU" sz="3600" smtClean="0">
                <a:solidFill>
                  <a:srgbClr val="000000"/>
                </a:solidFill>
              </a:rPr>
              <a:t>Адрес: г</a:t>
            </a:r>
            <a:r>
              <a:rPr lang="ru-RU" sz="3600" dirty="0" smtClean="0">
                <a:solidFill>
                  <a:srgbClr val="000000"/>
                </a:solidFill>
              </a:rPr>
              <a:t>. Сысерть, ул. Свободы, 38, кабинет № 4.</a:t>
            </a:r>
            <a:endParaRPr lang="ru-RU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70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719274" cy="7060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 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96752"/>
            <a:ext cx="7886110" cy="482453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математика, русский, иностранный язык (английский, немецкий, французский, испанский, китайский, итальянский), информатика и ИКТ, физика, </a:t>
            </a:r>
            <a:r>
              <a:rPr lang="ru-RU" dirty="0" smtClean="0"/>
              <a:t>астрономия,  </a:t>
            </a:r>
            <a:r>
              <a:rPr lang="ru-RU" dirty="0" smtClean="0">
                <a:solidFill>
                  <a:srgbClr val="000000"/>
                </a:solidFill>
              </a:rPr>
              <a:t>химия, биология, экология, география, астрономия, литература, история, обществознание, экономика, право, искусство (мировая художественная культура), физическая культура, технология, основы безопасности жизнедеятельности </a:t>
            </a:r>
            <a:r>
              <a:rPr lang="ru-RU" u="sng" dirty="0" smtClean="0">
                <a:solidFill>
                  <a:srgbClr val="000000"/>
                </a:solidFill>
              </a:rPr>
              <a:t>для обучающихся по образовательным программам основного общего и среднего общего образования</a:t>
            </a:r>
            <a:r>
              <a:rPr lang="ru-RU" dirty="0" smtClean="0">
                <a:solidFill>
                  <a:srgbClr val="000000"/>
                </a:solidFill>
              </a:rPr>
              <a:t>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математика, русский язык </a:t>
            </a:r>
            <a:r>
              <a:rPr lang="ru-RU" b="1" u="sng" dirty="0" smtClean="0">
                <a:solidFill>
                  <a:srgbClr val="FF0000"/>
                </a:solidFill>
              </a:rPr>
              <a:t>для обучающихся по образовательным программам начального общего образования.</a:t>
            </a:r>
            <a:endParaRPr lang="ru-RU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33588" cy="135732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951229"/>
            <a:ext cx="7719274" cy="2880320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endParaRPr lang="ru-RU" sz="2800" dirty="0">
              <a:solidFill>
                <a:srgbClr val="000000"/>
              </a:solidFill>
            </a:endParaRPr>
          </a:p>
          <a:p>
            <a:pPr marL="114300" indent="0" algn="ctr">
              <a:buNone/>
            </a:pPr>
            <a:r>
              <a:rPr lang="ru-RU" sz="2800" dirty="0" smtClean="0">
                <a:solidFill>
                  <a:srgbClr val="000000"/>
                </a:solidFill>
              </a:rPr>
              <a:t>Организаторами олимпиады являются: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0000"/>
                </a:solidFill>
              </a:rPr>
              <a:t>школьного и муниципального этапов </a:t>
            </a:r>
            <a:r>
              <a:rPr lang="ru-RU" sz="2800" dirty="0" smtClean="0">
                <a:solidFill>
                  <a:srgbClr val="000000"/>
                </a:solidFill>
              </a:rPr>
              <a:t>-орган местного самоуправления, осуществляющий управление в сфере образования и муниципальные предметно-методические комиссии.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13159"/>
            <a:ext cx="7503250" cy="275194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90712" cy="108266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7790712" cy="47149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Индивидуальные результаты участников каждого этапа олимпиады с указанием сведений об участниках (фамилия, инициалы, класс, количество баллов, субъект РФ) заносятся в рейтинговую таблицу результатов участников соответствующего этапа олимпиады по общеобразовательному предмету, представляющую собой </a:t>
            </a:r>
            <a:r>
              <a:rPr lang="ru-RU" sz="2400" b="1" dirty="0" smtClean="0">
                <a:solidFill>
                  <a:srgbClr val="000000"/>
                </a:solidFill>
              </a:rPr>
              <a:t>ранжированный список участников, расположенных по мере убывания набранных ими баллов</a:t>
            </a:r>
            <a:r>
              <a:rPr lang="ru-RU" sz="2400" dirty="0" smtClean="0">
                <a:solidFill>
                  <a:srgbClr val="000000"/>
                </a:solidFill>
              </a:rPr>
              <a:t> .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Участники с равным количеством баллов располагаются в алфавитном порядке.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19274" cy="12969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84784"/>
            <a:ext cx="7647836" cy="48577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Рабочим языком проведения олимпиады является русский язык.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Взимание платы за участие в олимпиаде не допускается.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При проведении этапов олимпиады каждому участнику олимпиады должно быть предоставлено </a:t>
            </a:r>
            <a:r>
              <a:rPr lang="ru-RU" b="1" dirty="0" smtClean="0">
                <a:solidFill>
                  <a:srgbClr val="000000"/>
                </a:solidFill>
              </a:rPr>
              <a:t>отдельное рабочее место</a:t>
            </a:r>
            <a:r>
              <a:rPr lang="ru-RU" dirty="0" smtClean="0">
                <a:solidFill>
                  <a:srgbClr val="000000"/>
                </a:solidFill>
              </a:rPr>
              <a:t>, оборудованное в соответствии с требованиями к проведению соответствующего этапа олимпиады по каждому общеобразовательному предмету. Все рабочие места участников олимпиады должны обеспечивать участникам олимпиады равные условия и соответствовать действующим на момент проведения олимпиады санитарно-эпидемиологическим правилам и нормам.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29697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7498080" cy="46053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00"/>
                </a:solidFill>
              </a:rPr>
              <a:t>В месте проведения олимпиады вправе присутствовать представители организатора олимпиады, оргкомитетов и жюри соответствующего этапа олимпиады, должностные лица </a:t>
            </a:r>
            <a:r>
              <a:rPr lang="ru-RU" sz="2800" dirty="0" err="1" smtClean="0">
                <a:solidFill>
                  <a:srgbClr val="000000"/>
                </a:solidFill>
              </a:rPr>
              <a:t>Минобрнауки</a:t>
            </a:r>
            <a:r>
              <a:rPr lang="ru-RU" sz="2800" dirty="0" smtClean="0">
                <a:solidFill>
                  <a:srgbClr val="000000"/>
                </a:solidFill>
              </a:rPr>
              <a:t> России, а также граждане, аккредитованные в качестве общественных наблюдателей в </a:t>
            </a:r>
            <a:r>
              <a:rPr lang="ru-RU" sz="2800" dirty="0" smtClean="0">
                <a:solidFill>
                  <a:srgbClr val="000000"/>
                </a:solidFill>
                <a:hlinkClick r:id="rId2"/>
              </a:rPr>
              <a:t>порядке, установленном </a:t>
            </a:r>
            <a:r>
              <a:rPr lang="ru-RU" sz="2800" dirty="0" err="1" smtClean="0">
                <a:solidFill>
                  <a:srgbClr val="000000"/>
                </a:solidFill>
                <a:hlinkClick r:id="rId2"/>
              </a:rPr>
              <a:t>Минобрнауки</a:t>
            </a:r>
            <a:r>
              <a:rPr lang="ru-RU" sz="2800" dirty="0" smtClean="0">
                <a:solidFill>
                  <a:srgbClr val="000000"/>
                </a:solidFill>
                <a:hlinkClick r:id="rId2"/>
              </a:rPr>
              <a:t> России.</a:t>
            </a:r>
          </a:p>
          <a:p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3985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Порядок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проведения всероссийской олимпиады школьников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844824"/>
            <a:ext cx="7498080" cy="4319598"/>
          </a:xfrm>
        </p:spPr>
        <p:txBody>
          <a:bodyPr>
            <a:normAutofit fontScale="92500"/>
          </a:bodyPr>
          <a:lstStyle/>
          <a:p>
            <a:r>
              <a:rPr lang="ru-RU" sz="2800" dirty="0" smtClean="0">
                <a:solidFill>
                  <a:srgbClr val="000000"/>
                </a:solidFill>
              </a:rPr>
              <a:t>До начала соответствующего этапа олимпиады по каждому общеобразовательному предмету представители организатора олимпиады проводят </a:t>
            </a:r>
            <a:r>
              <a:rPr lang="ru-RU" sz="2800" b="1" dirty="0" smtClean="0">
                <a:solidFill>
                  <a:srgbClr val="000000"/>
                </a:solidFill>
              </a:rPr>
              <a:t>инструктаж участников олимпиады </a:t>
            </a:r>
            <a:r>
              <a:rPr lang="ru-RU" sz="2800" dirty="0" smtClean="0">
                <a:solidFill>
                  <a:srgbClr val="000000"/>
                </a:solidFill>
              </a:rPr>
              <a:t>- информируют </a:t>
            </a:r>
            <a:r>
              <a:rPr lang="ru-RU" sz="2800" b="1" u="sng" dirty="0" smtClean="0">
                <a:solidFill>
                  <a:srgbClr val="000000"/>
                </a:solidFill>
              </a:rPr>
              <a:t>о продолжительности олимпиады, порядке подачи апелляций о несогласии с выставленными баллами, о случаях удаления с олимпиады, а также о времени и месте ознакомления с результатами олимпиады </a:t>
            </a:r>
            <a:r>
              <a:rPr lang="ru-RU" sz="2800" u="sng" dirty="0" smtClean="0">
                <a:solidFill>
                  <a:srgbClr val="000000"/>
                </a:solidFill>
              </a:rPr>
              <a:t>(требования).</a:t>
            </a:r>
          </a:p>
          <a:p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793</TotalTime>
  <Words>1688</Words>
  <Application>Microsoft Office PowerPoint</Application>
  <PresentationFormat>Экран (4:3)</PresentationFormat>
  <Paragraphs>254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Соседство</vt:lpstr>
      <vt:lpstr>Всероссийская олимпиада школьников  в 2018-2019  учебном году</vt:lpstr>
      <vt:lpstr>Нормативные документы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Порядок проведения всероссийской олимпиады школьников</vt:lpstr>
      <vt:lpstr>Организация и проведение олимпиады</vt:lpstr>
      <vt:lpstr>Организация и проведение олимпиады</vt:lpstr>
      <vt:lpstr>Организация и проведение олимпиады</vt:lpstr>
      <vt:lpstr>Школьный этап олимпиады</vt:lpstr>
      <vt:lpstr>Школьный этап олимпиады</vt:lpstr>
      <vt:lpstr>Школьный этап олимпиады</vt:lpstr>
      <vt:lpstr>Методические рекомендации</vt:lpstr>
      <vt:lpstr>Презентация PowerPoint</vt:lpstr>
      <vt:lpstr>Олимпиадные задания</vt:lpstr>
      <vt:lpstr>Инструкция по кодированию олимпиадных работ школьного этапа</vt:lpstr>
      <vt:lpstr>Инструкция по кодированию олимпиадных работ школьного этапа</vt:lpstr>
      <vt:lpstr>Олимпиадные работы</vt:lpstr>
      <vt:lpstr>Презентация PowerPoint</vt:lpstr>
      <vt:lpstr>Проверка олимпиадных работ</vt:lpstr>
      <vt:lpstr>Проверка олимпиадных работ</vt:lpstr>
      <vt:lpstr>Организационно-технологическая модель проведения школьного этапа всероссийской олимпиады школьников Сысертского городского округа в 2018-2019 учебном году</vt:lpstr>
      <vt:lpstr>Отчет о проведении школьного этапа олимпиады (до 27 октября)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Соломеины</cp:lastModifiedBy>
  <cp:revision>90</cp:revision>
  <dcterms:created xsi:type="dcterms:W3CDTF">2015-05-18T04:48:12Z</dcterms:created>
  <dcterms:modified xsi:type="dcterms:W3CDTF">2018-09-06T12:55:36Z</dcterms:modified>
</cp:coreProperties>
</file>