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59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NS\Desktop\Лилия новое\фоны для презентаций\413414-4a7054b9a7c7a9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76823" cy="688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3611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FFFF"/>
                </a:solidFill>
                <a:latin typeface="Segoe UI Semibold" panose="020B0702040204020203" pitchFamily="34" charset="0"/>
                <a:ea typeface="Microsoft JhengHei" panose="020B0604030504040204" pitchFamily="34" charset="-120"/>
                <a:cs typeface="Times New Roman"/>
              </a:rPr>
              <a:t>    </a:t>
            </a:r>
            <a:r>
              <a:rPr lang="ru-RU" dirty="0" err="1" smtClean="0">
                <a:solidFill>
                  <a:srgbClr val="FFFFFF"/>
                </a:solidFill>
                <a:latin typeface="Segoe UI Semibold" panose="020B0702040204020203" pitchFamily="34" charset="0"/>
                <a:ea typeface="Microsoft JhengHei" panose="020B0604030504040204" pitchFamily="34" charset="-120"/>
                <a:cs typeface="Times New Roman"/>
              </a:rPr>
              <a:t>Деле́ние</a:t>
            </a:r>
            <a:r>
              <a:rPr lang="ru-RU" dirty="0" smtClean="0">
                <a:solidFill>
                  <a:srgbClr val="FFFFFF"/>
                </a:solidFill>
                <a:latin typeface="Segoe UI Semibold" panose="020B0702040204020203" pitchFamily="34" charset="0"/>
                <a:ea typeface="Microsoft JhengHei" panose="020B0604030504040204" pitchFamily="34" charset="-120"/>
                <a:cs typeface="Times New Roman"/>
              </a:rPr>
              <a:t> </a:t>
            </a:r>
            <a:r>
              <a:rPr lang="ru-RU" dirty="0">
                <a:solidFill>
                  <a:srgbClr val="FFFFFF"/>
                </a:solidFill>
                <a:latin typeface="Segoe UI Semibold" panose="020B0702040204020203" pitchFamily="34" charset="0"/>
                <a:ea typeface="Microsoft JhengHei" panose="020B0604030504040204" pitchFamily="34" charset="-120"/>
                <a:cs typeface="Times New Roman"/>
              </a:rPr>
              <a:t>— одно из четырёх простейших арифметических действий, обратное </a:t>
            </a:r>
            <a:r>
              <a:rPr lang="ru-RU" dirty="0" smtClean="0">
                <a:solidFill>
                  <a:srgbClr val="FFFFFF"/>
                </a:solidFill>
                <a:latin typeface="Segoe UI Semibold" panose="020B0702040204020203" pitchFamily="34" charset="0"/>
                <a:ea typeface="Microsoft JhengHei" panose="020B0604030504040204" pitchFamily="34" charset="-120"/>
                <a:cs typeface="Times New Roman"/>
              </a:rPr>
              <a:t>умножению</a:t>
            </a:r>
            <a:endParaRPr lang="ru-RU" dirty="0">
              <a:solidFill>
                <a:srgbClr val="FFFFFF"/>
              </a:solidFill>
              <a:latin typeface="Segoe UI Semibold" panose="020B0702040204020203" pitchFamily="34" charset="0"/>
              <a:ea typeface="Microsoft JhengHei" panose="020B0604030504040204" pitchFamily="34" charset="-120"/>
              <a:cs typeface="Times New Roman"/>
            </a:endParaRPr>
          </a:p>
          <a:p>
            <a:pPr marL="0" indent="0">
              <a:buNone/>
            </a:pPr>
            <a:endParaRPr lang="ru-RU" dirty="0" smtClean="0">
              <a:solidFill>
                <a:srgbClr val="FFFFFF"/>
              </a:solidFill>
              <a:latin typeface="Segoe UI Semibold" panose="020B0702040204020203" pitchFamily="34" charset="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FFFF"/>
                </a:solidFill>
                <a:latin typeface="Segoe UI Semibold" panose="020B0702040204020203" pitchFamily="34" charset="0"/>
                <a:ea typeface="Microsoft JhengHei" panose="020B0604030504040204" pitchFamily="34" charset="-120"/>
              </a:rPr>
              <a:t>   Существует </a:t>
            </a:r>
            <a:r>
              <a:rPr lang="ru-RU" dirty="0">
                <a:solidFill>
                  <a:srgbClr val="FFFFFF"/>
                </a:solidFill>
                <a:latin typeface="Segoe UI Semibold" panose="020B0702040204020203" pitchFamily="34" charset="0"/>
                <a:ea typeface="Microsoft JhengHei" panose="020B0604030504040204" pitchFamily="34" charset="-120"/>
              </a:rPr>
              <a:t>несколько символов, используемых для </a:t>
            </a:r>
            <a:r>
              <a:rPr lang="ru-RU" dirty="0" smtClean="0">
                <a:solidFill>
                  <a:srgbClr val="FFFFFF"/>
                </a:solidFill>
                <a:latin typeface="Segoe UI Semibold" panose="020B0702040204020203" pitchFamily="34" charset="0"/>
                <a:ea typeface="Microsoft JhengHei" panose="020B0604030504040204" pitchFamily="34" charset="-120"/>
              </a:rPr>
              <a:t>обозначения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FF"/>
                </a:solidFill>
                <a:latin typeface="Segoe UI Semibold" panose="020B0702040204020203" pitchFamily="34" charset="0"/>
                <a:ea typeface="Microsoft JhengHei" panose="020B0604030504040204" pitchFamily="34" charset="-120"/>
              </a:rPr>
              <a:t>оператора деления</a:t>
            </a:r>
            <a:endParaRPr lang="ru-RU" dirty="0">
              <a:solidFill>
                <a:srgbClr val="FFFFFF"/>
              </a:solidFill>
              <a:latin typeface="Segoe UI Semibold" panose="020B0702040204020203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260648"/>
            <a:ext cx="58641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7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astasiaScript" panose="02000505070000020002" pitchFamily="2" charset="0"/>
                <a:ea typeface="Microsoft JhengHei" panose="020B0604030504040204" pitchFamily="34" charset="-120"/>
              </a:rPr>
              <a:t>История деления</a:t>
            </a:r>
            <a:endParaRPr lang="ru-RU" sz="7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nastasiaScript" panose="02000505070000020002" pitchFamily="2" charset="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784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9525"/>
            <a:ext cx="91757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FFFF"/>
                </a:solidFill>
                <a:latin typeface="Segoe UI Semibold" panose="020B0702040204020203" pitchFamily="34" charset="0"/>
              </a:rPr>
              <a:t>Знак </a:t>
            </a:r>
            <a:r>
              <a:rPr lang="ru-RU" dirty="0">
                <a:solidFill>
                  <a:srgbClr val="FFFFFF"/>
                </a:solidFill>
                <a:latin typeface="Segoe UI Semibold" panose="020B0702040204020203" pitchFamily="34" charset="0"/>
              </a:rPr>
              <a:t>деления — математический символ в виде </a:t>
            </a:r>
            <a:r>
              <a:rPr lang="ru-RU" sz="4000" dirty="0">
                <a:solidFill>
                  <a:srgbClr val="FFFFFF"/>
                </a:solidFill>
                <a:latin typeface="Segoe UI Semibold" panose="020B0702040204020203" pitchFamily="34" charset="0"/>
              </a:rPr>
              <a:t>двоеточия (:)</a:t>
            </a:r>
            <a:r>
              <a:rPr lang="ru-RU" dirty="0">
                <a:solidFill>
                  <a:srgbClr val="FFFFFF"/>
                </a:solidFill>
                <a:latin typeface="Segoe UI Semibold" panose="020B0702040204020203" pitchFamily="34" charset="0"/>
              </a:rPr>
              <a:t>, </a:t>
            </a:r>
            <a:endParaRPr lang="ru-RU" dirty="0" smtClean="0">
              <a:solidFill>
                <a:srgbClr val="FFFFFF"/>
              </a:solidFill>
              <a:latin typeface="Segoe UI Semibold" panose="020B0702040204020203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FFFF"/>
                </a:solidFill>
                <a:latin typeface="Segoe UI Semibold" panose="020B0702040204020203" pitchFamily="34" charset="0"/>
              </a:rPr>
              <a:t>            </a:t>
            </a:r>
            <a:r>
              <a:rPr lang="ru-RU" sz="4000" dirty="0" err="1" smtClean="0">
                <a:solidFill>
                  <a:srgbClr val="FFFFFF"/>
                </a:solidFill>
                <a:latin typeface="Segoe UI Semibold" panose="020B0702040204020203" pitchFamily="34" charset="0"/>
              </a:rPr>
              <a:t>обелюса</a:t>
            </a:r>
            <a:r>
              <a:rPr lang="ru-RU" sz="4000" dirty="0" smtClean="0">
                <a:solidFill>
                  <a:srgbClr val="FFFFFF"/>
                </a:solidFill>
                <a:latin typeface="Segoe UI Semibold" panose="020B0702040204020203" pitchFamily="34" charset="0"/>
              </a:rPr>
              <a:t> </a:t>
            </a:r>
            <a:r>
              <a:rPr lang="ru-RU" sz="4000" dirty="0">
                <a:solidFill>
                  <a:srgbClr val="FFFFFF"/>
                </a:solidFill>
                <a:latin typeface="Segoe UI Semibold" panose="020B0702040204020203" pitchFamily="34" charset="0"/>
              </a:rPr>
              <a:t>(÷) </a:t>
            </a:r>
            <a:endParaRPr lang="ru-RU" sz="4000" dirty="0" smtClean="0">
              <a:solidFill>
                <a:srgbClr val="FFFFFF"/>
              </a:solidFill>
              <a:latin typeface="Segoe UI Semibold" panose="020B0702040204020203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FFFF"/>
                </a:solidFill>
                <a:latin typeface="Segoe UI Semibold" panose="020B0702040204020203" pitchFamily="34" charset="0"/>
              </a:rPr>
              <a:t>или     </a:t>
            </a:r>
            <a:r>
              <a:rPr lang="ru-RU" sz="4000" dirty="0" smtClean="0">
                <a:solidFill>
                  <a:srgbClr val="FFFFFF"/>
                </a:solidFill>
                <a:latin typeface="Segoe UI Semibold" panose="020B0702040204020203" pitchFamily="34" charset="0"/>
              </a:rPr>
              <a:t>косой </a:t>
            </a:r>
            <a:r>
              <a:rPr lang="ru-RU" sz="4000" dirty="0">
                <a:solidFill>
                  <a:srgbClr val="FFFFFF"/>
                </a:solidFill>
                <a:latin typeface="Segoe UI Semibold" panose="020B0702040204020203" pitchFamily="34" charset="0"/>
              </a:rPr>
              <a:t>черты (/), </a:t>
            </a:r>
            <a:r>
              <a:rPr lang="ru-RU" dirty="0">
                <a:solidFill>
                  <a:srgbClr val="FFFFFF"/>
                </a:solidFill>
                <a:latin typeface="Segoe UI Semibold" panose="020B0702040204020203" pitchFamily="34" charset="0"/>
              </a:rPr>
              <a:t>используемый для обозначения оператора </a:t>
            </a:r>
            <a:r>
              <a:rPr lang="ru-RU" dirty="0" smtClean="0">
                <a:solidFill>
                  <a:srgbClr val="FFFFFF"/>
                </a:solidFill>
                <a:latin typeface="Segoe UI Semibold" panose="020B0702040204020203" pitchFamily="34" charset="0"/>
              </a:rPr>
              <a:t>деления</a:t>
            </a:r>
            <a:endParaRPr lang="ru-RU" dirty="0">
              <a:solidFill>
                <a:srgbClr val="FFFFFF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9718" y="332656"/>
            <a:ext cx="54665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8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astasiaScript" panose="02000505070000020002" pitchFamily="2" charset="0"/>
              </a:rPr>
              <a:t>Знаки деления</a:t>
            </a:r>
            <a:endParaRPr lang="ru-RU" sz="8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nastasiaScript" panose="0200050507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2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FFFFF"/>
                </a:solidFill>
                <a:latin typeface="Segoe UI Semibold" panose="020B0702040204020203" pitchFamily="34" charset="0"/>
                <a:ea typeface="Microsoft JhengHei" panose="020B0604030504040204" pitchFamily="34" charset="-120"/>
              </a:rPr>
              <a:t>В </a:t>
            </a:r>
            <a:r>
              <a:rPr lang="ru-RU" sz="3600" dirty="0">
                <a:solidFill>
                  <a:srgbClr val="FFFFFF"/>
                </a:solidFill>
                <a:latin typeface="Segoe UI Semibold" panose="020B0702040204020203" pitchFamily="34" charset="0"/>
                <a:ea typeface="Microsoft JhengHei" panose="020B0604030504040204" pitchFamily="34" charset="-120"/>
              </a:rPr>
              <a:t>большинстве стран предпочитают </a:t>
            </a:r>
            <a:r>
              <a:rPr lang="ru-RU" sz="3600" dirty="0" smtClean="0">
                <a:solidFill>
                  <a:srgbClr val="FFFFFF"/>
                </a:solidFill>
                <a:latin typeface="Segoe UI Semibold" panose="020B0702040204020203" pitchFamily="34" charset="0"/>
                <a:ea typeface="Microsoft JhengHei" panose="020B0604030504040204" pitchFamily="34" charset="-120"/>
              </a:rPr>
              <a:t>         двоеточие </a:t>
            </a:r>
            <a:r>
              <a:rPr lang="ru-RU" sz="3600" dirty="0">
                <a:solidFill>
                  <a:srgbClr val="FFFFFF"/>
                </a:solidFill>
                <a:latin typeface="Segoe UI Semibold" panose="020B0702040204020203" pitchFamily="34" charset="0"/>
                <a:ea typeface="Microsoft JhengHei" panose="020B0604030504040204" pitchFamily="34" charset="-120"/>
              </a:rPr>
              <a:t>(:), </a:t>
            </a:r>
            <a:endParaRPr lang="ru-RU" sz="3600" dirty="0" smtClean="0">
              <a:solidFill>
                <a:srgbClr val="FFFFFF"/>
              </a:solidFill>
              <a:latin typeface="Segoe UI Semibold" panose="020B0702040204020203" pitchFamily="34" charset="0"/>
              <a:ea typeface="Microsoft JhengHei" panose="020B0604030504040204" pitchFamily="34" charset="-120"/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FFFFFF"/>
                </a:solidFill>
                <a:latin typeface="Segoe UI Semibold" panose="020B0702040204020203" pitchFamily="34" charset="0"/>
                <a:ea typeface="Microsoft JhengHei" panose="020B0604030504040204" pitchFamily="34" charset="-120"/>
              </a:rPr>
              <a:t>в </a:t>
            </a:r>
            <a:r>
              <a:rPr lang="ru-RU" sz="3600" dirty="0">
                <a:solidFill>
                  <a:srgbClr val="FFFFFF"/>
                </a:solidFill>
                <a:latin typeface="Segoe UI Semibold" panose="020B0702040204020203" pitchFamily="34" charset="0"/>
                <a:ea typeface="Microsoft JhengHei" panose="020B0604030504040204" pitchFamily="34" charset="-120"/>
              </a:rPr>
              <a:t>англоязычных странах и на клавишах микрокалькуляторов — символ </a:t>
            </a:r>
            <a:r>
              <a:rPr lang="ru-RU" sz="3600" dirty="0" smtClean="0">
                <a:solidFill>
                  <a:srgbClr val="FFFFFF"/>
                </a:solidFill>
                <a:latin typeface="Segoe UI Semibold" panose="020B0702040204020203" pitchFamily="34" charset="0"/>
                <a:ea typeface="Microsoft JhengHei" panose="020B0604030504040204" pitchFamily="34" charset="-120"/>
              </a:rPr>
              <a:t>(÷)</a:t>
            </a:r>
            <a:endParaRPr lang="ru-RU" sz="3600" dirty="0" smtClean="0">
              <a:solidFill>
                <a:srgbClr val="FFFFFF"/>
              </a:solidFill>
              <a:latin typeface="Segoe UI Semibold" panose="020B0702040204020203" pitchFamily="34" charset="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FFFFFF"/>
                </a:solidFill>
                <a:latin typeface="Segoe UI Semibold" panose="020B0702040204020203" pitchFamily="34" charset="0"/>
                <a:ea typeface="Microsoft JhengHei" panose="020B0604030504040204" pitchFamily="34" charset="-120"/>
              </a:rPr>
              <a:t>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FFFF"/>
                </a:solidFill>
                <a:latin typeface="Segoe UI Semibold" panose="020B0702040204020203" pitchFamily="34" charset="0"/>
                <a:ea typeface="Microsoft JhengHei" panose="020B0604030504040204" pitchFamily="34" charset="-120"/>
              </a:rPr>
              <a:t>Для </a:t>
            </a:r>
            <a:r>
              <a:rPr lang="ru-RU" sz="3600" dirty="0">
                <a:solidFill>
                  <a:srgbClr val="FFFFFF"/>
                </a:solidFill>
                <a:latin typeface="Segoe UI Semibold" panose="020B0702040204020203" pitchFamily="34" charset="0"/>
                <a:ea typeface="Microsoft JhengHei" panose="020B0604030504040204" pitchFamily="34" charset="-120"/>
              </a:rPr>
              <a:t>математических формул </a:t>
            </a:r>
            <a:endParaRPr lang="ru-RU" sz="3600" dirty="0" smtClean="0">
              <a:solidFill>
                <a:srgbClr val="FFFFFF"/>
              </a:solidFill>
              <a:latin typeface="Segoe UI Semibold" panose="020B0702040204020203" pitchFamily="34" charset="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FFFFFF"/>
                </a:solidFill>
                <a:latin typeface="Segoe UI Semibold" panose="020B0702040204020203" pitchFamily="34" charset="0"/>
                <a:ea typeface="Microsoft JhengHei" panose="020B0604030504040204" pitchFamily="34" charset="-120"/>
              </a:rPr>
              <a:t>во </a:t>
            </a:r>
            <a:r>
              <a:rPr lang="ru-RU" sz="3600" dirty="0">
                <a:solidFill>
                  <a:srgbClr val="FFFFFF"/>
                </a:solidFill>
                <a:latin typeface="Segoe UI Semibold" panose="020B0702040204020203" pitchFamily="34" charset="0"/>
                <a:ea typeface="Microsoft JhengHei" panose="020B0604030504040204" pitchFamily="34" charset="-120"/>
              </a:rPr>
              <a:t>всём мире отдают </a:t>
            </a:r>
            <a:endParaRPr lang="ru-RU" sz="3600" dirty="0" smtClean="0">
              <a:solidFill>
                <a:srgbClr val="FFFFFF"/>
              </a:solidFill>
              <a:latin typeface="Segoe UI Semibold" panose="020B0702040204020203" pitchFamily="34" charset="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FFFFFF"/>
                </a:solidFill>
                <a:latin typeface="Segoe UI Semibold" panose="020B0702040204020203" pitchFamily="34" charset="0"/>
                <a:ea typeface="Microsoft JhengHei" panose="020B0604030504040204" pitchFamily="34" charset="-120"/>
              </a:rPr>
              <a:t>предпочтение </a:t>
            </a:r>
            <a:r>
              <a:rPr lang="ru-RU" sz="3600" dirty="0">
                <a:solidFill>
                  <a:srgbClr val="FFFFFF"/>
                </a:solidFill>
                <a:latin typeface="Segoe UI Semibold" panose="020B0702040204020203" pitchFamily="34" charset="0"/>
                <a:ea typeface="Microsoft JhengHei" panose="020B0604030504040204" pitchFamily="34" charset="-120"/>
              </a:rPr>
              <a:t>знаку </a:t>
            </a:r>
            <a:r>
              <a:rPr lang="ru-RU" sz="3600" dirty="0" smtClean="0">
                <a:solidFill>
                  <a:srgbClr val="FFFFFF"/>
                </a:solidFill>
                <a:latin typeface="Segoe UI Semibold" panose="020B0702040204020203" pitchFamily="34" charset="0"/>
                <a:ea typeface="Microsoft JhengHei" panose="020B0604030504040204" pitchFamily="34" charset="-120"/>
              </a:rPr>
              <a:t>(/)</a:t>
            </a:r>
            <a:endParaRPr lang="ru-RU" sz="3600" dirty="0">
              <a:solidFill>
                <a:srgbClr val="FFFFFF"/>
              </a:solidFill>
              <a:latin typeface="Segoe UI Semibold" panose="020B0702040204020203" pitchFamily="34" charset="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45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1757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41325" y="19191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rgbClr val="FFFFFF"/>
                </a:solidFill>
                <a:latin typeface="AnastasiaScript" panose="02000505070000020002" pitchFamily="2" charset="0"/>
              </a:rPr>
              <a:t>Уильям </a:t>
            </a:r>
            <a:r>
              <a:rPr lang="ru-RU" sz="6600" b="1" dirty="0" err="1">
                <a:solidFill>
                  <a:srgbClr val="FFFFFF"/>
                </a:solidFill>
                <a:latin typeface="AnastasiaScript" panose="02000505070000020002" pitchFamily="2" charset="0"/>
              </a:rPr>
              <a:t>Отред</a:t>
            </a:r>
            <a:endParaRPr lang="ru-RU" sz="9600" b="1" dirty="0">
              <a:latin typeface="AnastasiaScript" panose="02000505070000020002" pitchFamily="2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quarter" idx="4"/>
          </p:nvPr>
        </p:nvSpPr>
        <p:spPr>
          <a:xfrm>
            <a:off x="683568" y="1700808"/>
            <a:ext cx="4041775" cy="395128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FFFF"/>
                </a:solidFill>
              </a:rPr>
              <a:t>Самый старый знак деления -  /. </a:t>
            </a:r>
          </a:p>
          <a:p>
            <a:r>
              <a:rPr lang="ru-RU" sz="2800" dirty="0">
                <a:solidFill>
                  <a:srgbClr val="FFFFFF"/>
                </a:solidFill>
              </a:rPr>
              <a:t>Впервые его использовал английский математик </a:t>
            </a:r>
            <a:r>
              <a:rPr lang="ru-RU" sz="3600" b="1" dirty="0">
                <a:solidFill>
                  <a:srgbClr val="FFFFFF"/>
                </a:solidFill>
              </a:rPr>
              <a:t>Уильям </a:t>
            </a:r>
            <a:r>
              <a:rPr lang="ru-RU" sz="3600" b="1" dirty="0" err="1">
                <a:solidFill>
                  <a:srgbClr val="FFFFFF"/>
                </a:solidFill>
              </a:rPr>
              <a:t>Отред</a:t>
            </a:r>
            <a:r>
              <a:rPr lang="ru-RU" sz="3600" b="1" dirty="0">
                <a:solidFill>
                  <a:srgbClr val="FFFFFF"/>
                </a:solidFill>
              </a:rPr>
              <a:t> </a:t>
            </a:r>
            <a:endParaRPr lang="ru-RU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FFFFFF"/>
                </a:solidFill>
              </a:rPr>
              <a:t>      в </a:t>
            </a:r>
            <a:r>
              <a:rPr lang="ru-RU" sz="2800" dirty="0">
                <a:solidFill>
                  <a:srgbClr val="FFFFFF"/>
                </a:solidFill>
              </a:rPr>
              <a:t>своём труде </a:t>
            </a:r>
            <a:endParaRPr lang="ru-RU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FFFFFF"/>
                </a:solidFill>
              </a:rPr>
              <a:t> </a:t>
            </a:r>
            <a:r>
              <a:rPr lang="ru-RU" sz="2800" dirty="0" smtClean="0">
                <a:solidFill>
                  <a:srgbClr val="FFFFFF"/>
                </a:solidFill>
              </a:rPr>
              <a:t>  </a:t>
            </a:r>
            <a:r>
              <a:rPr lang="ru-RU" sz="2800" dirty="0" err="1" smtClean="0">
                <a:solidFill>
                  <a:srgbClr val="FFFFFF"/>
                </a:solidFill>
              </a:rPr>
              <a:t>Clavis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Mathematicae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FFFF"/>
                </a:solidFill>
              </a:rPr>
              <a:t>       (1631</a:t>
            </a:r>
            <a:r>
              <a:rPr lang="ru-RU" sz="2800" dirty="0">
                <a:solidFill>
                  <a:srgbClr val="FFFFFF"/>
                </a:solidFill>
              </a:rPr>
              <a:t>, Лондон)</a:t>
            </a:r>
          </a:p>
          <a:p>
            <a:endParaRPr lang="ru-RU" sz="2800" dirty="0"/>
          </a:p>
        </p:txBody>
      </p:sp>
      <p:pic>
        <p:nvPicPr>
          <p:cNvPr id="1026" name="Picture 2" descr="Wenceslas Hollar - William Ought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305286" cy="5040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68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25400"/>
            <a:ext cx="91757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325" y="126876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Немецкий математик </a:t>
            </a:r>
            <a:r>
              <a:rPr lang="ru-RU" dirty="0" err="1">
                <a:solidFill>
                  <a:srgbClr val="FFFFFF"/>
                </a:solidFill>
                <a:latin typeface="Arial Black" panose="020B0A04020102020204" pitchFamily="34" charset="0"/>
              </a:rPr>
              <a:t>Йоханн</a:t>
            </a:r>
            <a:r>
              <a:rPr lang="ru-RU" dirty="0">
                <a:solidFill>
                  <a:srgbClr val="FFFFFF"/>
                </a:solidFill>
                <a:latin typeface="Arial Black" panose="020B0A04020102020204" pitchFamily="34" charset="0"/>
              </a:rPr>
              <a:t> Ран</a:t>
            </a:r>
            <a:r>
              <a:rPr lang="ru-RU" dirty="0">
                <a:solidFill>
                  <a:srgbClr val="FFFFFF"/>
                </a:solidFill>
              </a:rPr>
              <a:t> ввёл для обозначения деления знак  </a:t>
            </a:r>
            <a:r>
              <a:rPr lang="ru-RU" dirty="0" err="1">
                <a:solidFill>
                  <a:srgbClr val="FFFFFF"/>
                </a:solidFill>
              </a:rPr>
              <a:t>обелюс</a:t>
            </a:r>
            <a:r>
              <a:rPr lang="ru-RU" dirty="0">
                <a:solidFill>
                  <a:srgbClr val="FFFFFF"/>
                </a:solidFill>
              </a:rPr>
              <a:t> (÷). Вместе со знаком умножения в виде звёздочки (∗) он появился в его книге «</a:t>
            </a:r>
            <a:r>
              <a:rPr lang="ru-RU" dirty="0" err="1">
                <a:solidFill>
                  <a:srgbClr val="FFFFFF"/>
                </a:solidFill>
              </a:rPr>
              <a:t>Teutsche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Algebra</a:t>
            </a:r>
            <a:r>
              <a:rPr lang="ru-RU" dirty="0">
                <a:solidFill>
                  <a:srgbClr val="FFFFFF"/>
                </a:solidFill>
              </a:rPr>
              <a:t>» в 1659 году. Из-за распространения в Англии знак Рана часто называют «английским знаком деления», но корни его лежат в Германии.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4653" y="332656"/>
            <a:ext cx="39629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err="1">
                <a:solidFill>
                  <a:srgbClr val="FFFFFF"/>
                </a:solidFill>
                <a:latin typeface="AnastasiaScript" panose="02000505070000020002" pitchFamily="2" charset="0"/>
              </a:rPr>
              <a:t>Йоханн</a:t>
            </a:r>
            <a:r>
              <a:rPr lang="ru-RU" sz="6600" b="1" dirty="0">
                <a:solidFill>
                  <a:srgbClr val="FFFFFF"/>
                </a:solidFill>
                <a:latin typeface="AnastasiaScript" panose="02000505070000020002" pitchFamily="2" charset="0"/>
              </a:rPr>
              <a:t> Ран</a:t>
            </a:r>
            <a:endParaRPr lang="ru-RU" sz="4400" b="1" dirty="0">
              <a:latin typeface="AnastasiaScript" panose="02000505070000020002" pitchFamily="2" charset="0"/>
            </a:endParaRPr>
          </a:p>
        </p:txBody>
      </p:sp>
      <p:pic>
        <p:nvPicPr>
          <p:cNvPr id="7170" name="Picture 2" descr="C:\Users\DNS\Desktop\Лилия новое\метод.неделя\k44254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25144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12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25400"/>
            <a:ext cx="91757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474839" cy="452596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FFFF"/>
                </a:solidFill>
              </a:rPr>
              <a:t>Немецкий математик </a:t>
            </a:r>
            <a:r>
              <a:rPr lang="ru-RU" sz="3200" dirty="0">
                <a:solidFill>
                  <a:srgbClr val="FFFFFF"/>
                </a:solidFill>
                <a:latin typeface="Arial Black" panose="020B0A04020102020204" pitchFamily="34" charset="0"/>
              </a:rPr>
              <a:t>Лейбниц</a:t>
            </a:r>
            <a:r>
              <a:rPr lang="ru-RU" sz="3200" dirty="0">
                <a:solidFill>
                  <a:srgbClr val="FFFFFF"/>
                </a:solidFill>
              </a:rPr>
              <a:t> предпочитал двоеточие (:). </a:t>
            </a:r>
            <a:endParaRPr lang="ru-RU" sz="3200" dirty="0" smtClean="0">
              <a:solidFill>
                <a:srgbClr val="FFFFFF"/>
              </a:solidFill>
            </a:endParaRPr>
          </a:p>
          <a:p>
            <a:r>
              <a:rPr lang="ru-RU" sz="3200" dirty="0" smtClean="0">
                <a:solidFill>
                  <a:srgbClr val="FFFFFF"/>
                </a:solidFill>
              </a:rPr>
              <a:t>Этот </a:t>
            </a:r>
            <a:r>
              <a:rPr lang="ru-RU" sz="3200" dirty="0">
                <a:solidFill>
                  <a:srgbClr val="FFFFFF"/>
                </a:solidFill>
              </a:rPr>
              <a:t>символ он использовал впервые в 1684 году в своём труде </a:t>
            </a:r>
            <a:r>
              <a:rPr lang="ru-RU" sz="3200" dirty="0" err="1">
                <a:solidFill>
                  <a:srgbClr val="FFFFFF"/>
                </a:solidFill>
              </a:rPr>
              <a:t>Acta</a:t>
            </a:r>
            <a:r>
              <a:rPr lang="ru-RU" sz="3200" dirty="0">
                <a:solidFill>
                  <a:srgbClr val="FFFFFF"/>
                </a:solidFill>
              </a:rPr>
              <a:t> </a:t>
            </a:r>
            <a:r>
              <a:rPr lang="ru-RU" sz="3200" dirty="0" err="1">
                <a:solidFill>
                  <a:srgbClr val="FFFFFF"/>
                </a:solidFill>
              </a:rPr>
              <a:t>eruditorum</a:t>
            </a:r>
            <a:r>
              <a:rPr lang="ru-RU" sz="320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2050" name="Picture 2" descr="Gottfried Wilhelm von Leibni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39" y="1663282"/>
            <a:ext cx="3685536" cy="46683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59632" y="314054"/>
            <a:ext cx="6930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FF"/>
                </a:solidFill>
                <a:latin typeface="AnastasiaScript" panose="02000505070000020002" pitchFamily="2" charset="0"/>
              </a:rPr>
              <a:t>Готфрид Вильгельм Лейбниц</a:t>
            </a:r>
            <a:endParaRPr lang="ru-RU" sz="4800" b="1" dirty="0">
              <a:solidFill>
                <a:srgbClr val="FFFFFF"/>
              </a:solidFill>
              <a:latin typeface="AnastasiaScript" panose="0200050507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62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757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Fibonacc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844823"/>
            <a:ext cx="3365828" cy="44260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355666"/>
            <a:ext cx="8169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FF"/>
                </a:solidFill>
                <a:latin typeface="AnastasiaScript" panose="02000505070000020002" pitchFamily="2" charset="0"/>
              </a:rPr>
              <a:t>Леонардо Пизанский (Фибоначчи)</a:t>
            </a:r>
            <a:endParaRPr lang="ru-RU" sz="4800" b="1" dirty="0">
              <a:solidFill>
                <a:srgbClr val="FFFFFF"/>
              </a:solidFill>
              <a:latin typeface="AnastasiaScript" panose="02000505070000020002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8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67544" y="1844823"/>
                <a:ext cx="4038600" cy="4525963"/>
              </a:xfrm>
            </p:spPr>
            <p:txBody>
              <a:bodyPr/>
              <a:lstStyle/>
              <a:p>
                <a:r>
                  <a:rPr lang="ru-RU" dirty="0" smtClean="0">
                    <a:solidFill>
                      <a:srgbClr val="FFFFFF"/>
                    </a:solidFill>
                    <a:latin typeface="Segoe UI Semibold" panose="020B0702040204020203" pitchFamily="34" charset="0"/>
                  </a:rPr>
                  <a:t>    Начиная с </a:t>
                </a:r>
                <a:r>
                  <a:rPr lang="ru-RU" sz="3200" dirty="0" smtClean="0">
                    <a:solidFill>
                      <a:srgbClr val="FFFFFF"/>
                    </a:solidFill>
                    <a:latin typeface="Arial Black" panose="020B0A04020102020204" pitchFamily="34" charset="0"/>
                  </a:rPr>
                  <a:t>Фибоначчи</a:t>
                </a:r>
                <a:r>
                  <a:rPr lang="ru-RU" dirty="0" smtClean="0">
                    <a:solidFill>
                      <a:srgbClr val="FFFFFF"/>
                    </a:solidFill>
                    <a:latin typeface="Segoe UI Semibold" panose="020B0702040204020203" pitchFamily="34" charset="0"/>
                  </a:rPr>
                  <a:t>, используется также горизонтальная черта дроби   </a:t>
                </a:r>
                <a:r>
                  <a:rPr lang="ru-RU" sz="3600" dirty="0" smtClean="0">
                    <a:solidFill>
                      <a:srgbClr val="FFFFFF"/>
                    </a:solidFill>
                    <a:latin typeface="Segoe UI Semibold" panose="020B0702040204020203" pitchFamily="34" charset="0"/>
                  </a:rPr>
                  <a:t>– </a:t>
                </a:r>
                <a:r>
                  <a:rPr lang="ru-RU" dirty="0" smtClean="0">
                    <a:solidFill>
                      <a:srgbClr val="FFFFFF"/>
                    </a:solidFill>
                    <a:latin typeface="Segoe UI Semibold" panose="020B0702040204020203" pitchFamily="34" charset="0"/>
                  </a:rPr>
                  <a:t>например,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40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ru-RU" dirty="0">
                  <a:latin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9" name="Объект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67544" y="1844823"/>
                <a:ext cx="4038600" cy="4525963"/>
              </a:xfrm>
              <a:blipFill rotWithShape="1">
                <a:blip r:embed="rId4"/>
                <a:stretch>
                  <a:fillRect l="-2719" t="-1348" r="-7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23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NS\Desktop\Лилия новое\фоны для презентаций\413414-4a7054b9a7c7a9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08" y="-2"/>
            <a:ext cx="9176823" cy="688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38803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</a:rPr>
              <a:t>Проект «История деления»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187624" y="2565006"/>
            <a:ext cx="6400800" cy="1752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Подготовили: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у</a:t>
            </a:r>
            <a:r>
              <a:rPr lang="ru-RU" sz="2800" b="1" dirty="0" smtClean="0">
                <a:solidFill>
                  <a:schemeClr val="bg1"/>
                </a:solidFill>
              </a:rPr>
              <a:t>ченицы 6 б класса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Ползунова Алина,</a:t>
            </a:r>
          </a:p>
          <a:p>
            <a:r>
              <a:rPr lang="ru-RU" sz="2800" b="1" dirty="0" err="1" smtClean="0">
                <a:solidFill>
                  <a:schemeClr val="bg1"/>
                </a:solidFill>
              </a:rPr>
              <a:t>Расковалова</a:t>
            </a:r>
            <a:r>
              <a:rPr lang="ru-RU" sz="2800" b="1" dirty="0" smtClean="0">
                <a:solidFill>
                  <a:schemeClr val="bg1"/>
                </a:solidFill>
              </a:rPr>
              <a:t> Валерия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220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Уильям Отред</vt:lpstr>
      <vt:lpstr>Презентация PowerPoint</vt:lpstr>
      <vt:lpstr>Презентация PowerPoint</vt:lpstr>
      <vt:lpstr>Презентация PowerPoint</vt:lpstr>
      <vt:lpstr>Проект «История деления»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20</cp:revision>
  <dcterms:created xsi:type="dcterms:W3CDTF">2013-12-06T10:28:40Z</dcterms:created>
  <dcterms:modified xsi:type="dcterms:W3CDTF">2015-02-06T15:54:19Z</dcterms:modified>
</cp:coreProperties>
</file>