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2"/>
  </p:notesMasterIdLst>
  <p:sldIdLst>
    <p:sldId id="263" r:id="rId2"/>
    <p:sldId id="260" r:id="rId3"/>
    <p:sldId id="267" r:id="rId4"/>
    <p:sldId id="317" r:id="rId5"/>
    <p:sldId id="285" r:id="rId6"/>
    <p:sldId id="319" r:id="rId7"/>
    <p:sldId id="295" r:id="rId8"/>
    <p:sldId id="323" r:id="rId9"/>
    <p:sldId id="298" r:id="rId10"/>
    <p:sldId id="330" r:id="rId11"/>
    <p:sldId id="329" r:id="rId12"/>
    <p:sldId id="331" r:id="rId13"/>
    <p:sldId id="328" r:id="rId14"/>
    <p:sldId id="327" r:id="rId15"/>
    <p:sldId id="278" r:id="rId16"/>
    <p:sldId id="309" r:id="rId17"/>
    <p:sldId id="324" r:id="rId18"/>
    <p:sldId id="325" r:id="rId19"/>
    <p:sldId id="277" r:id="rId20"/>
    <p:sldId id="279" r:id="rId21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7A"/>
    <a:srgbClr val="240FC1"/>
    <a:srgbClr val="0A8AB2"/>
    <a:srgbClr val="080CB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76" autoAdjust="0"/>
    <p:restoredTop sz="94670" autoAdjust="0"/>
  </p:normalViewPr>
  <p:slideViewPr>
    <p:cSldViewPr>
      <p:cViewPr>
        <p:scale>
          <a:sx n="66" d="100"/>
          <a:sy n="66" d="100"/>
        </p:scale>
        <p:origin x="-142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fld id="{925002BB-10E7-458D-99C1-262A90941BDC}" type="datetimeFigureOut">
              <a:rPr lang="en-US"/>
              <a:pPr>
                <a:defRPr/>
              </a:pPr>
              <a:t>9/15/2015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fld id="{BCEF2DA2-BFCF-4D4C-AA3C-D85062452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5C53E88-93F1-4414-8E59-DA999A7646CC}" type="slidenum">
              <a:rPr lang="en-US">
                <a:latin typeface="Arial" pitchFamily="34" charset="0"/>
              </a:rPr>
              <a:pPr/>
              <a:t>1</a:t>
            </a:fld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13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FA17015-9D84-40C6-A09E-D513780C583D}" type="slidenum">
              <a:rPr lang="en-US" sz="1200" b="0"/>
              <a:pPr algn="r"/>
              <a:t>12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13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FA17015-9D84-40C6-A09E-D513780C583D}" type="slidenum">
              <a:rPr lang="en-US" sz="1200" b="0"/>
              <a:pPr algn="r"/>
              <a:t>13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13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FA17015-9D84-40C6-A09E-D513780C583D}" type="slidenum">
              <a:rPr lang="en-US" sz="1200" b="0"/>
              <a:pPr algn="r"/>
              <a:t>14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7590D59-CEC9-40F5-80D4-1BBAD50D00EB}" type="slidenum">
              <a:rPr lang="en-US">
                <a:latin typeface="Arial" pitchFamily="34" charset="0"/>
              </a:rPr>
              <a:pPr/>
              <a:t>15</a:t>
            </a:fld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13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FA17015-9D84-40C6-A09E-D513780C583D}" type="slidenum">
              <a:rPr lang="en-US" sz="1200" b="0"/>
              <a:pPr algn="r"/>
              <a:t>16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13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FA17015-9D84-40C6-A09E-D513780C583D}" type="slidenum">
              <a:rPr lang="en-US" sz="1200" b="0"/>
              <a:pPr algn="r"/>
              <a:t>17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13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FA17015-9D84-40C6-A09E-D513780C583D}" type="slidenum">
              <a:rPr lang="en-US" sz="1200" b="0"/>
              <a:pPr algn="r"/>
              <a:t>18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2B0E93-6BD8-4D13-9F40-617353C4DC48}" type="slidenum">
              <a:rPr lang="en-US">
                <a:latin typeface="Arial" pitchFamily="34" charset="0"/>
              </a:rPr>
              <a:pPr/>
              <a:t>19</a:t>
            </a:fld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9D2C93-E08A-420F-8993-0F0F664CC929}" type="slidenum">
              <a:rPr lang="en-US">
                <a:latin typeface="Arial" pitchFamily="34" charset="0"/>
              </a:rPr>
              <a:pPr/>
              <a:t>20</a:t>
            </a:fld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131510A-2EBA-4357-B2EE-506E5FEFA756}" type="slidenum">
              <a:rPr lang="en-US">
                <a:latin typeface="Arial" pitchFamily="34" charset="0"/>
              </a:rPr>
              <a:pPr/>
              <a:t>2</a:t>
            </a:fld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По информации Павла Астахова в нашей стране ежегодно 20 тысяч детей погибают в результатае насилия и каждый год 2000 подростков кончают жизнь самообийством.</a:t>
            </a: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4F8937-537E-4192-950F-7D5DAA6ECFFB}" type="slidenum">
              <a:rPr lang="en-US">
                <a:latin typeface="Arial" pitchFamily="34" charset="0"/>
              </a:rPr>
              <a:pPr/>
              <a:t>3</a:t>
            </a:fld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989BE9E-8566-461E-B072-198B2AA36934}" type="slidenum">
              <a:rPr lang="ru-RU" sz="1200" b="0"/>
              <a:pPr algn="r"/>
              <a:t>4</a:t>
            </a:fld>
            <a:endParaRPr lang="ru-RU" sz="1200" b="0"/>
          </a:p>
        </p:txBody>
      </p:sp>
      <p:sp>
        <p:nvSpPr>
          <p:cNvPr id="11673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4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1674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DA31729-5D1C-4527-93E1-3CDFA91AC25C}" type="slidenum">
              <a:rPr lang="en-US" sz="1200" b="0"/>
              <a:pPr algn="r"/>
              <a:t>4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Каждая третья несовершеннолетняя была изнасилована дома отцом, но чаще всего отчимом. Поэтому Бастрыкин пишет о   новой редакции статьи 63 УК. Отчимы, сожители матерей будут добавлены в перечень граждан, для которых совершение преступления против детей будет отягчающим вину обстоятельством. </a:t>
            </a:r>
          </a:p>
          <a:p>
            <a:r>
              <a:rPr lang="ru-RU" smtClean="0"/>
              <a:t>Чтобы защитить детей от домашнего насилия, предложено изменить статью 20 УПК РФ. Эти изменения предусматривают запрет на прекращение дела в связи с примирением потерпевшего с обвиняемым.  Речь идет о ребенке не достигшем 14-летнего возраста.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7D3A386-6C8A-460C-AA96-944FD5EE3D36}" type="slidenum">
              <a:rPr lang="ru-RU" sz="1200" b="0"/>
              <a:pPr algn="r"/>
              <a:t>6</a:t>
            </a:fld>
            <a:endParaRPr lang="ru-RU" sz="1200" b="0"/>
          </a:p>
        </p:txBody>
      </p:sp>
      <p:sp>
        <p:nvSpPr>
          <p:cNvPr id="12083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08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B3D23DB-2866-464E-A92C-47D38D969A6A}" type="slidenum">
              <a:rPr lang="en-US" sz="1200" b="0"/>
              <a:pPr algn="r"/>
              <a:t>6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C06FFA7-1C49-468F-A8DD-2D3CF055646F}" type="slidenum">
              <a:rPr lang="ru-RU" sz="1200" b="0"/>
              <a:pPr algn="r"/>
              <a:t>8</a:t>
            </a:fld>
            <a:endParaRPr lang="ru-RU" sz="1200" b="0"/>
          </a:p>
        </p:txBody>
      </p:sp>
      <p:sp>
        <p:nvSpPr>
          <p:cNvPr id="12902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902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7CD2BB6-DFF9-41B7-93FD-F2D18434E2A8}" type="slidenum">
              <a:rPr lang="en-US" sz="1200" b="0"/>
              <a:pPr algn="r"/>
              <a:t>8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13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FA17015-9D84-40C6-A09E-D513780C583D}" type="slidenum">
              <a:rPr lang="en-US" sz="1200" b="0"/>
              <a:pPr algn="r"/>
              <a:t>10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13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FA17015-9D84-40C6-A09E-D513780C583D}" type="slidenum">
              <a:rPr lang="en-US" sz="1200" b="0"/>
              <a:pPr algn="r"/>
              <a:t>11</a:t>
            </a:fld>
            <a:endParaRPr lang="en-US" sz="1200" b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611C8-087F-447A-9221-6DBE0C29E8F3}" type="datetimeFigureOut">
              <a:rPr lang="fr-FR"/>
              <a:pPr>
                <a:defRPr/>
              </a:pPr>
              <a:t>15/09/2015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98BBC-0B65-4BAA-9D98-9BA6221B65A9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853F5-9C3C-4D4F-85E3-224EC031B17C}" type="datetimeFigureOut">
              <a:rPr lang="fr-FR"/>
              <a:pPr>
                <a:defRPr/>
              </a:pPr>
              <a:t>15/09/2015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6F955-8BB0-4E36-BCA0-ECB2CE64207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8F700-12C5-4B1D-8859-EF281FF0B4BB}" type="datetimeFigureOut">
              <a:rPr lang="fr-FR"/>
              <a:pPr>
                <a:defRPr/>
              </a:pPr>
              <a:t>15/09/2015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D9BAF-C7AA-43F3-B79A-A4B5439ACC0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B41E5-5C20-4839-9C97-A7054234D62E}" type="datetimeFigureOut">
              <a:rPr lang="fr-FR"/>
              <a:pPr>
                <a:defRPr/>
              </a:pPr>
              <a:t>15/09/2015</a:t>
            </a:fld>
            <a:endParaRPr lang="fr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5D246-25D4-4817-8C6F-68B855F685E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5CB76-ACA1-424D-957E-7470726B2A3D}" type="datetimeFigureOut">
              <a:rPr lang="fr-FR"/>
              <a:pPr>
                <a:defRPr/>
              </a:pPr>
              <a:t>15/09/2015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73C18-158A-4847-99C8-C76351A15BD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D1B22-8801-467B-A177-3F79CE8ED453}" type="datetimeFigureOut">
              <a:rPr lang="fr-FR"/>
              <a:pPr>
                <a:defRPr/>
              </a:pPr>
              <a:t>15/09/2015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AD243-4DD3-43B5-A456-48DBF599EAE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F95F0-B830-4769-B0EB-E994D2785A7E}" type="datetimeFigureOut">
              <a:rPr lang="fr-FR"/>
              <a:pPr>
                <a:defRPr/>
              </a:pPr>
              <a:t>15/09/2015</a:t>
            </a:fld>
            <a:endParaRPr lang="fr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8978E-3A6F-49A2-95D2-7F5B77466A0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CCD54-4DA9-45DE-81D2-ED31C2EB6ADC}" type="datetimeFigureOut">
              <a:rPr lang="fr-FR"/>
              <a:pPr>
                <a:defRPr/>
              </a:pPr>
              <a:t>15/09/2015</a:t>
            </a:fld>
            <a:endParaRPr lang="fr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B892E-F353-4391-B07C-69F6F92F279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FDE37-73D0-411A-BD56-816E6589B26A}" type="datetimeFigureOut">
              <a:rPr lang="fr-FR"/>
              <a:pPr>
                <a:defRPr/>
              </a:pPr>
              <a:t>15/09/2015</a:t>
            </a:fld>
            <a:endParaRPr lang="fr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7689E-25C3-490F-9334-469C9295F92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FCEF8-21F5-438E-9659-64018EBC0A01}" type="datetimeFigureOut">
              <a:rPr lang="fr-FR"/>
              <a:pPr>
                <a:defRPr/>
              </a:pPr>
              <a:t>15/09/2015</a:t>
            </a:fld>
            <a:endParaRPr lang="fr-C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52416-55D2-4ECD-8046-391409F350AC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E2C65-334A-46E8-A0D8-B31879A82449}" type="datetimeFigureOut">
              <a:rPr lang="fr-FR"/>
              <a:pPr>
                <a:defRPr/>
              </a:pPr>
              <a:t>15/09/2015</a:t>
            </a:fld>
            <a:endParaRPr lang="fr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E1CA7-28D0-4660-9AB8-12017C478B8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FF89A-66D6-40B9-AE08-B0BFA27581CD}" type="datetimeFigureOut">
              <a:rPr lang="fr-FR"/>
              <a:pPr>
                <a:defRPr/>
              </a:pPr>
              <a:t>15/09/2015</a:t>
            </a:fld>
            <a:endParaRPr lang="fr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975D0-44F3-4897-AE2E-F99058E942D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2E2317CC-4DEA-4490-8E10-BAA6108C2E81}" type="datetimeFigureOut">
              <a:rPr lang="fr-FR"/>
              <a:pPr>
                <a:defRPr/>
              </a:pPr>
              <a:t>15/09/2015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CC77896-D006-474E-B68F-C9BBCE8CFC3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kc-ekaterina@mail.ru" TargetMode="Externa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mailto:lusy@isnet.ru" TargetMode="External"/><Relationship Id="rId4" Type="http://schemas.openxmlformats.org/officeDocument/2006/relationships/hyperlink" Target="mailto:kc-ekaterina@mail.r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313" y="785813"/>
            <a:ext cx="5667375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688" y="5429250"/>
            <a:ext cx="12033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2800" b="1" dirty="0" smtClean="0"/>
              <a:t>Социально-экономические последствия насилия в семье</a:t>
            </a:r>
          </a:p>
        </p:txBody>
      </p:sp>
      <p:sp>
        <p:nvSpPr>
          <p:cNvPr id="7" name="Rectangle 3"/>
          <p:cNvSpPr txBox="1">
            <a:spLocks/>
          </p:cNvSpPr>
          <p:nvPr/>
        </p:nvSpPr>
        <p:spPr>
          <a:xfrm>
            <a:off x="468313" y="1341438"/>
            <a:ext cx="8229600" cy="4814887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40 % детей , в семьях которых есть насилие, даже если они ему сами не подвергаются, не могут избежать его в зрелом возрасте: они  становят  его жертвами или сами его совершают (по данным детского фонда ООН)Насилие в семье - наследственное заболевание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Насилие – предпосылка других социальных бед: детская безнадзорность, алкоголизм, наркомания, детская проституция, беременность в раннем возрасте, преступность несовершеннолетних . Происходит эскалация насилия из семьи в общество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175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688" y="5429250"/>
            <a:ext cx="12033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323528" y="260648"/>
            <a:ext cx="8496944" cy="1224136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200" b="1" dirty="0" smtClean="0"/>
              <a:t>Программа для  работников системы образования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700" b="1" dirty="0" smtClean="0"/>
              <a:t>" </a:t>
            </a:r>
            <a:r>
              <a:rPr lang="ru-RU" sz="2700" dirty="0" smtClean="0"/>
              <a:t>Профилактика жестокого обращения в отношении несовершеннолетних</a:t>
            </a:r>
            <a:r>
              <a:rPr lang="ru-RU" sz="2700" dirty="0" smtClean="0"/>
              <a:t>».</a:t>
            </a:r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endParaRPr lang="en-US" sz="2400" dirty="0" smtClean="0"/>
          </a:p>
        </p:txBody>
      </p:sp>
      <p:sp>
        <p:nvSpPr>
          <p:cNvPr id="6" name="Title 4"/>
          <p:cNvSpPr txBox="1">
            <a:spLocks/>
          </p:cNvSpPr>
          <p:nvPr/>
        </p:nvSpPr>
        <p:spPr bwMode="auto">
          <a:xfrm>
            <a:off x="323528" y="1484784"/>
            <a:ext cx="851567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75000" lnSpcReduction="20000"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Актуальность изучения и решения проблемы насилия в семье определяется ее масштабами, о которых свидетельствуют многочисленные факты насилия и жестокого обращения с детьми дома, в собственной семье, а также целым комплексом социально-экономических последствий, вызванных данным негативным явлением.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Работники образования профессионально включены в решение данной проблемы, поскольку в своей повседневной деятельности постоянно сталкиваются с проявлениями и последствиями совершения насильственных преступлений.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Данный курс для  работников образования разработан впервые и имеет своей </a:t>
            </a:r>
            <a:r>
              <a:rPr kumimoji="0" lang="ru-RU" sz="29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целью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ознакомление слушателей с проблемой домашнего насилия, ее социальными последствиями и спецификой деятельности органов и учреждений образования, направленной на оказание помощи и поддержки жертвам насилия.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688" y="5429250"/>
            <a:ext cx="12033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457200" y="1412776"/>
            <a:ext cx="8229600" cy="5184576"/>
          </a:xfrm>
        </p:spPr>
        <p:txBody>
          <a:bodyPr>
            <a:normAutofit/>
          </a:bodyPr>
          <a:lstStyle/>
          <a:p>
            <a:pPr marL="457200" indent="-457200"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endParaRPr lang="en-US" sz="2400" dirty="0" smtClean="0"/>
          </a:p>
        </p:txBody>
      </p:sp>
      <p:sp>
        <p:nvSpPr>
          <p:cNvPr id="7" name="Title 4"/>
          <p:cNvSpPr txBox="1">
            <a:spLocks/>
          </p:cNvSpPr>
          <p:nvPr/>
        </p:nvSpPr>
        <p:spPr bwMode="auto">
          <a:xfrm>
            <a:off x="539552" y="476672"/>
            <a:ext cx="828092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Основными задачами курса являются:</a:t>
            </a:r>
            <a:br>
              <a:rPr kumimoji="0" lang="ru-RU" sz="1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 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856357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b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Формирование понятия о сущности и актуальности проблемы  насилия в семье, его особенностях и видах, причинах и последствиях, социальной значимости решения данной проблемы</a:t>
            </a:r>
            <a:r>
              <a:rPr lang="ru-RU" sz="2000" b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 </a:t>
            </a:r>
            <a:r>
              <a:rPr lang="ru-RU" sz="2000" b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Изменение </a:t>
            </a:r>
            <a:r>
              <a:rPr lang="ru-RU" sz="2000" b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у слушателей сформировавшихся стереотипов о домашнем насилии. </a:t>
            </a:r>
            <a:endParaRPr lang="ru-RU" sz="2000" b="0" dirty="0" smtClean="0">
              <a:solidFill>
                <a:prstClr val="black"/>
              </a:solidFill>
              <a:latin typeface="Calibri"/>
              <a:ea typeface="+mj-ea"/>
              <a:cs typeface="+mj-cs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000" b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 </a:t>
            </a:r>
            <a:r>
              <a:rPr lang="ru-RU" sz="2000" b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Знакомство </a:t>
            </a:r>
            <a:r>
              <a:rPr lang="ru-RU" sz="2000" b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с правовыми основами деятельности по предотвращению насилия в семье: международные нормы и национальное законодательство</a:t>
            </a:r>
            <a:r>
              <a:rPr lang="ru-RU" sz="2000" b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 </a:t>
            </a:r>
            <a:r>
              <a:rPr lang="ru-RU" sz="2000" b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Выработка </a:t>
            </a:r>
            <a:r>
              <a:rPr lang="ru-RU" sz="2000" b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умений и навыков распознавания случаев домашнего </a:t>
            </a:r>
            <a:r>
              <a:rPr lang="ru-RU" sz="2000" b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насилия и жестокого </a:t>
            </a:r>
            <a:r>
              <a:rPr lang="ru-RU" sz="2000" b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обращения с детьми, получение знаний о специфике работы с потерпевшими несовершеннолетними и оказания им педагогической помощи</a:t>
            </a:r>
            <a:r>
              <a:rPr lang="ru-RU" sz="2000" b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 </a:t>
            </a:r>
            <a:r>
              <a:rPr lang="ru-RU" sz="2000" b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Выявление </a:t>
            </a:r>
            <a:r>
              <a:rPr lang="ru-RU" sz="2000" b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зависимости эффективности работы от комплексного междисциплинарного подхода в решении проблемы домашнего насилия. Определение возможных путей взаимодействия  работников образования со всеми службами и ведомствами государственной системы профилактики, общественными и иными организациями в работе по данной проблеме. </a:t>
            </a:r>
            <a:r>
              <a:rPr lang="ru-RU" b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/>
            </a:r>
            <a:br>
              <a:rPr lang="ru-RU" b="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</a:b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688" y="5429250"/>
            <a:ext cx="12033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Тематический </a:t>
            </a:r>
            <a:r>
              <a:rPr lang="ru-RU" sz="2400" b="1" dirty="0" smtClean="0"/>
              <a:t>план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Всего академических часов - 8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(из них лекционных часов – 5,  семинарских занятий – 3)</a:t>
            </a: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endParaRPr lang="en-US" sz="2400" dirty="0" smtClean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83566" y="1333501"/>
          <a:ext cx="8064897" cy="5524498"/>
        </p:xfrm>
        <a:graphic>
          <a:graphicData uri="http://schemas.openxmlformats.org/drawingml/2006/table">
            <a:tbl>
              <a:tblPr/>
              <a:tblGrid>
                <a:gridCol w="546087"/>
                <a:gridCol w="5160209"/>
                <a:gridCol w="836923"/>
                <a:gridCol w="1521678"/>
              </a:tblGrid>
              <a:tr h="4603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Наименование темы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Кол-во часов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Вид занятия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5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Преступления в семье как специфическая проблема: современное состояние, причины и последствия, пути решения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 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Лекция, видеопрезентация 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0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Понятие и особенности домашнего насилия. Виды насилия, цикл насилия. Стереотипы о насилии в семье. Последствия жестокого обращения для пострадавших, в том числе для детей. Посттравматический синдром. 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3,5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Лекция 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Семинар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Деловая игра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0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Роль и функции работников образования в системе профилактики, межведомственное взаимодействие. Правовой статус работников образования в уголовном судопроизводстве. 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1,5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Лекция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Семинар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Деловая игра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09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Особенности работы с потерпевшими несовершеннолетними от насилия в семье, выявление детей-жертв домашнего насилия. План действий для педагогов </a:t>
                      </a:r>
                      <a:r>
                        <a:rPr lang="ru-RU" sz="1400">
                          <a:latin typeface="Arno Pro"/>
                          <a:ea typeface="Times New Roman"/>
                          <a:cs typeface="Arno Pro"/>
                        </a:rPr>
                        <a:t>по выявлению  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  <a:tab pos="3176905" algn="r"/>
                        </a:tabLst>
                      </a:pPr>
                      <a:r>
                        <a:rPr lang="ru-RU" sz="1400">
                          <a:latin typeface="Arno Pro"/>
                          <a:ea typeface="Times New Roman"/>
                          <a:cs typeface="Arno Pro"/>
                        </a:rPr>
                        <a:t>фактов жестокого обращения с детьми	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Лекция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07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Обзор международных правовых стандартов и российского законодательства по проблеме предотвращения насилия в семье. Международный опыт работы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Лекция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видеопрезентация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6.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Анкетирование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Анкетирование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28800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688" y="5429250"/>
            <a:ext cx="12033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457200" y="1052736"/>
            <a:ext cx="8229600" cy="3024336"/>
          </a:xfrm>
        </p:spPr>
        <p:txBody>
          <a:bodyPr>
            <a:normAutofit/>
          </a:bodyPr>
          <a:lstStyle/>
          <a:p>
            <a:pPr fontAlgn="ctr"/>
            <a:r>
              <a:rPr lang="ru-RU" sz="3200" b="1" dirty="0" smtClean="0"/>
              <a:t>План действий для педагогов по выявлению 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фактов жестокого обращения с детьми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en-US" sz="32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188" y="5516563"/>
            <a:ext cx="120332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642938"/>
            <a:ext cx="8229600" cy="769937"/>
          </a:xfrm>
        </p:spPr>
        <p:txBody>
          <a:bodyPr>
            <a:normAutofit fontScale="90000"/>
          </a:bodyPr>
          <a:lstStyle/>
          <a:p>
            <a:r>
              <a:rPr lang="en-GB" sz="3200" smtClean="0">
                <a:solidFill>
                  <a:srgbClr val="0A8AB2"/>
                </a:solidFill>
                <a:latin typeface="Times New Roman" pitchFamily="18" charset="0"/>
              </a:rPr>
              <a:t>Мир на Земле начинается дома</a:t>
            </a:r>
            <a:r>
              <a:rPr lang="en-GB" sz="3200" smtClean="0">
                <a:solidFill>
                  <a:srgbClr val="0A8AB2"/>
                </a:solidFill>
                <a:latin typeface="Times New Roman" pitchFamily="18" charset="0"/>
                <a:cs typeface="Arial" pitchFamily="34" charset="0"/>
              </a:rPr>
              <a:t> </a:t>
            </a:r>
            <a:br>
              <a:rPr lang="en-GB" sz="3200" smtClean="0">
                <a:solidFill>
                  <a:srgbClr val="0A8AB2"/>
                </a:solidFill>
                <a:latin typeface="Times New Roman" pitchFamily="18" charset="0"/>
                <a:cs typeface="Arial" pitchFamily="34" charset="0"/>
              </a:rPr>
            </a:br>
            <a:endParaRPr lang="en-US" sz="3200" smtClean="0">
              <a:solidFill>
                <a:srgbClr val="0A8AB2"/>
              </a:solidFill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45062" name="Picture 6"/>
          <p:cNvPicPr>
            <a:picLocks noGrp="1" noChangeAspect="1" noChangeArrowheads="1"/>
          </p:cNvPicPr>
          <p:nvPr>
            <p:ph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900113" y="1412875"/>
            <a:ext cx="6769100" cy="4525963"/>
          </a:xfr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688" y="5429250"/>
            <a:ext cx="12033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457200" y="332656"/>
            <a:ext cx="8229600" cy="6525344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/>
              <a:t> Название </a:t>
            </a:r>
            <a:r>
              <a:rPr lang="ru-RU" sz="2400" b="1" dirty="0" smtClean="0"/>
              <a:t>конкурса: </a:t>
            </a:r>
            <a:r>
              <a:rPr lang="ru-RU" sz="2400" dirty="0" smtClean="0"/>
              <a:t>«</a:t>
            </a:r>
            <a:r>
              <a:rPr lang="ru-RU" sz="2400" dirty="0" smtClean="0"/>
              <a:t>Мир на Земле начинается дома».</a:t>
            </a:r>
            <a:br>
              <a:rPr lang="ru-RU" sz="2400" dirty="0" smtClean="0"/>
            </a:br>
            <a:r>
              <a:rPr lang="ru-RU" sz="1000" dirty="0" smtClean="0"/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Цель </a:t>
            </a:r>
            <a:r>
              <a:rPr lang="ru-RU" sz="2400" b="1" dirty="0" smtClean="0"/>
              <a:t>конкурса: </a:t>
            </a:r>
            <a:r>
              <a:rPr lang="ru-RU" sz="2400" dirty="0" smtClean="0"/>
              <a:t>  Профилактика </a:t>
            </a:r>
            <a:r>
              <a:rPr lang="ru-RU" sz="2400" dirty="0" smtClean="0"/>
              <a:t>жестокого обращения с детьми в семье.</a:t>
            </a:r>
            <a:br>
              <a:rPr lang="ru-RU" sz="2400" dirty="0" smtClean="0"/>
            </a:br>
            <a:r>
              <a:rPr lang="ru-RU" sz="900" dirty="0" smtClean="0"/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Задачи конкурса.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 </a:t>
            </a:r>
            <a:r>
              <a:rPr lang="ru-RU" sz="2400" b="1" dirty="0" smtClean="0"/>
              <a:t>1. </a:t>
            </a:r>
            <a:r>
              <a:rPr lang="ru-RU" sz="2400" dirty="0" smtClean="0"/>
              <a:t>Формирование </a:t>
            </a:r>
            <a:r>
              <a:rPr lang="ru-RU" sz="2400" dirty="0" smtClean="0"/>
              <a:t>у детей понимания, что семья должна быть безопасным местом.</a:t>
            </a:r>
            <a:br>
              <a:rPr lang="ru-RU" sz="2400" dirty="0" smtClean="0"/>
            </a:br>
            <a:r>
              <a:rPr lang="ru-RU" sz="2400" b="1" dirty="0" smtClean="0"/>
              <a:t>2</a:t>
            </a:r>
            <a:r>
              <a:rPr lang="ru-RU" sz="2400" dirty="0" smtClean="0"/>
              <a:t>. Увеличение </a:t>
            </a:r>
            <a:r>
              <a:rPr lang="ru-RU" sz="2400" dirty="0" smtClean="0"/>
              <a:t>опыта педагогов в обсуждении с детьми вопросов, касающихся жестокого обращения в семье.</a:t>
            </a:r>
            <a:br>
              <a:rPr lang="ru-RU" sz="2400" dirty="0" smtClean="0"/>
            </a:br>
            <a:r>
              <a:rPr lang="ru-RU" sz="2400" b="1" dirty="0" smtClean="0"/>
              <a:t>3. </a:t>
            </a:r>
            <a:r>
              <a:rPr lang="ru-RU" sz="2400" dirty="0" smtClean="0"/>
              <a:t>Установление</a:t>
            </a:r>
            <a:r>
              <a:rPr lang="ru-RU" sz="2400" dirty="0" smtClean="0"/>
              <a:t>, укрепление доверительных отношений между детьми и педагогом.</a:t>
            </a:r>
            <a:br>
              <a:rPr lang="ru-RU" sz="2400" dirty="0" smtClean="0"/>
            </a:br>
            <a:r>
              <a:rPr lang="ru-RU" sz="2400" b="1" dirty="0" smtClean="0"/>
              <a:t>4. </a:t>
            </a:r>
            <a:r>
              <a:rPr lang="ru-RU" sz="2400" dirty="0" smtClean="0"/>
              <a:t>Привлечение </a:t>
            </a:r>
            <a:r>
              <a:rPr lang="ru-RU" sz="2400" dirty="0" smtClean="0"/>
              <a:t>специалистов и молодёжи к участию в группе  «В контакте» «Счастливый ребёнок – забота каждого», посвящённой противодействию различных видов насилия над детьми.</a:t>
            </a:r>
            <a:br>
              <a:rPr lang="ru-RU" sz="2400" dirty="0" smtClean="0"/>
            </a:br>
            <a:r>
              <a:rPr lang="ru-RU" sz="2400" b="1" dirty="0" smtClean="0"/>
              <a:t>5. </a:t>
            </a:r>
            <a:r>
              <a:rPr lang="ru-RU" sz="2400" dirty="0" smtClean="0"/>
              <a:t>Знакомство </a:t>
            </a:r>
            <a:r>
              <a:rPr lang="ru-RU" sz="2400" dirty="0" smtClean="0"/>
              <a:t>школьных педагогов с литературой, методическими пособиями ,помогающими составить уроки по правилам безопасности и профилактике жестокого обращения в семье, соответствующие даже самому младшему школьному  возрасту детей. 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688" y="5429250"/>
            <a:ext cx="12033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6583362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1" dirty="0" smtClean="0"/>
              <a:t>Порядок участия.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 </a:t>
            </a:r>
            <a:r>
              <a:rPr lang="ru-RU" sz="1600" dirty="0" smtClean="0"/>
              <a:t>Участие </a:t>
            </a:r>
            <a:r>
              <a:rPr lang="ru-RU" sz="1600" dirty="0" smtClean="0"/>
              <a:t>в конкурсе бесплатное. </a:t>
            </a:r>
            <a:br>
              <a:rPr lang="ru-RU" sz="1600" dirty="0" smtClean="0"/>
            </a:br>
            <a:r>
              <a:rPr lang="ru-RU" sz="1600" dirty="0" smtClean="0"/>
              <a:t>Учащиеся образовательных учреждений (школ) выполняют индивидуальные работы (рисунки) под руководством педагога. </a:t>
            </a:r>
            <a:br>
              <a:rPr lang="ru-RU" sz="1600" dirty="0" smtClean="0"/>
            </a:br>
            <a:r>
              <a:rPr lang="ru-RU" sz="1600" dirty="0" smtClean="0"/>
              <a:t>Для участия необходимо:</a:t>
            </a:r>
            <a:br>
              <a:rPr lang="ru-RU" sz="1600" dirty="0" smtClean="0"/>
            </a:br>
            <a:r>
              <a:rPr lang="ru-RU" sz="1600" dirty="0" smtClean="0"/>
              <a:t>- отправить в одном письме форму для регистрации (Приложение 1) и фотографии конкурсных работ на почту </a:t>
            </a:r>
            <a:r>
              <a:rPr lang="en-US" sz="1600" u="sng" dirty="0" err="1" smtClean="0">
                <a:hlinkClick r:id="rId5"/>
              </a:rPr>
              <a:t>kc</a:t>
            </a:r>
            <a:r>
              <a:rPr lang="ru-RU" sz="1600" u="sng" dirty="0" smtClean="0">
                <a:hlinkClick r:id="rId5"/>
              </a:rPr>
              <a:t>-</a:t>
            </a:r>
            <a:r>
              <a:rPr lang="en-US" sz="1600" u="sng" dirty="0" err="1" smtClean="0">
                <a:hlinkClick r:id="rId5"/>
              </a:rPr>
              <a:t>ekaterina</a:t>
            </a:r>
            <a:r>
              <a:rPr lang="ru-RU" sz="1600" u="sng" dirty="0" smtClean="0">
                <a:hlinkClick r:id="rId5"/>
              </a:rPr>
              <a:t>@</a:t>
            </a:r>
            <a:r>
              <a:rPr lang="en-US" sz="1600" u="sng" dirty="0" smtClean="0">
                <a:hlinkClick r:id="rId5"/>
              </a:rPr>
              <a:t>mail</a:t>
            </a:r>
            <a:r>
              <a:rPr lang="ru-RU" sz="1600" u="sng" dirty="0" smtClean="0">
                <a:hlinkClick r:id="rId5"/>
              </a:rPr>
              <a:t>.</a:t>
            </a:r>
            <a:r>
              <a:rPr lang="en-US" sz="1600" u="sng" dirty="0" err="1" smtClean="0">
                <a:hlinkClick r:id="rId5"/>
              </a:rPr>
              <a:t>ru</a:t>
            </a:r>
            <a:r>
              <a:rPr lang="ru-RU" sz="1600" dirty="0" smtClean="0"/>
              <a:t>. Название файла должно содержать фамилию ребёнка, выполнившего работу и руководителя (первой ставиться фамилия ребёнка с инициалами, второй фамилия руководителя с инициалами). В теме письма указать: «УЧАСТИЕ В КОНКУРСЕ. Название ОУ».</a:t>
            </a:r>
            <a:br>
              <a:rPr lang="ru-RU" sz="1600" dirty="0" smtClean="0"/>
            </a:br>
            <a:r>
              <a:rPr lang="ru-RU" sz="1600" dirty="0" smtClean="0"/>
              <a:t>- отправить оригиналы конкурсных работ по почте. Работы должны быть подписаны также.  Адрес для отправки г. Екатеринбург, ул. Хрустальная, 55 – 18, инд. 620138. На имя Бобовой Зои Леонидовны, до востребования.</a:t>
            </a:r>
            <a:br>
              <a:rPr lang="ru-RU" sz="1600" dirty="0" smtClean="0"/>
            </a:br>
            <a:r>
              <a:rPr lang="ru-RU" sz="1600" dirty="0" smtClean="0"/>
              <a:t>      4.   Конкурсные работы принимаются с 1 октября 2015 до 15 февраля  2016г.</a:t>
            </a:r>
            <a:br>
              <a:rPr lang="ru-RU" sz="1600" dirty="0" smtClean="0"/>
            </a:br>
            <a:r>
              <a:rPr lang="ru-RU" sz="1600" dirty="0" smtClean="0"/>
              <a:t>В период до 22 февраля 2016г жюри выберет по 3 лучших работы с 1 по 3, с 4 по 7 и с 7 по 11 классы.  </a:t>
            </a:r>
            <a:br>
              <a:rPr lang="ru-RU" sz="1600" dirty="0" smtClean="0"/>
            </a:br>
            <a:r>
              <a:rPr lang="ru-RU" sz="1600" dirty="0" smtClean="0"/>
              <a:t>Авторы отобранных работ будут оповещены через руководителя по электронной почте и телефону, указанных в регистрационной форме.</a:t>
            </a:r>
            <a:br>
              <a:rPr lang="ru-RU" sz="1600" dirty="0" smtClean="0"/>
            </a:br>
            <a:r>
              <a:rPr lang="ru-RU" sz="1600" dirty="0" smtClean="0"/>
              <a:t>Победителям вручаются ценные призы и подарки. Награждение победителей состоится в марте 2016г в г. Екатеринбурге,  на конференции «Жестокое обращение с детьми в семье: особенности работы по проблеме. Алгоритм действий педагогов». Оплата проезда победителю и сопровождающему, проживающим в области, оплачивается за счёт КЦ «Екатерина». Точная дата и адрес проведения конференции будет уточнён дополнительно.  Также будут отмечены и педагоги, ученики которых примут активное участие в конкурсе. </a:t>
            </a:r>
            <a:br>
              <a:rPr lang="ru-RU" sz="1600" dirty="0" smtClean="0"/>
            </a:br>
            <a:r>
              <a:rPr lang="ru-RU" sz="1600" dirty="0" smtClean="0"/>
              <a:t>Работы участников будут выложены в общий доступ на страницах «В контакте» и других социальных сетях. Будут в дальнейшем использоваться на конференциях, семинарах и в другой деятельности КЦ «Екатерина», посвящённой противодействию жестокого обращения с детьми. КЦ «Екатерина» берёт обязательства по указанию авторства работ (ФИО автора, место работы или учёбы или псевдоним автора).</a:t>
            </a:r>
            <a:br>
              <a:rPr lang="ru-RU" sz="1600" dirty="0" smtClean="0"/>
            </a:br>
            <a:r>
              <a:rPr lang="ru-RU" sz="1600" dirty="0" smtClean="0"/>
              <a:t>Все учреждения, принимающие участие в конкурсе, бесплатно получат в электронном виде методички с разработанными поурочными планами и содержанием бесед по профилактике насилия над детьми и тренингами для пострадавших от насилия детей. 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688" y="5429250"/>
            <a:ext cx="12033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Телефоны доверия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b="1" dirty="0" smtClean="0"/>
              <a:t>8-800-2000-122 </a:t>
            </a:r>
            <a:r>
              <a:rPr lang="ru-RU" sz="2400" dirty="0" smtClean="0"/>
              <a:t> - телефон доверия для детей, подростков и их родителей, находящихся в трудной жизненной ситуации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b="1" dirty="0" smtClean="0"/>
              <a:t>8(343) 385-73-83 </a:t>
            </a:r>
            <a:r>
              <a:rPr lang="ru-RU" sz="3200" b="1" dirty="0" smtClean="0"/>
              <a:t> </a:t>
            </a:r>
            <a:r>
              <a:rPr lang="ru-RU" sz="2400" dirty="0" smtClean="0"/>
              <a:t>- телефон доверия для детей и подростков «Форпост»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b="1" dirty="0" smtClean="0"/>
              <a:t>8-800-7000-600 </a:t>
            </a:r>
            <a:r>
              <a:rPr lang="ru-RU" sz="2400" dirty="0" smtClean="0"/>
              <a:t>– общенациональный телефон доверия для пострадавших от насилия в семье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en-US" sz="24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23850" y="620713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Кризисный центр для женщин и детей «Екатерина»</a:t>
            </a:r>
            <a:endParaRPr lang="en-US" sz="400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-341313">
              <a:lnSpc>
                <a:spcPct val="80000"/>
              </a:lnSpc>
              <a:spcBef>
                <a:spcPts val="1000"/>
              </a:spcBef>
              <a:buFont typeface="Arial" pitchFamily="34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900" b="1" dirty="0" smtClean="0"/>
              <a:t> </a:t>
            </a:r>
            <a:endParaRPr lang="en-US" sz="900" b="1" dirty="0" smtClean="0">
              <a:solidFill>
                <a:srgbClr val="000099"/>
              </a:solidFill>
              <a:latin typeface="Corbel" pitchFamily="34" charset="0"/>
            </a:endParaRPr>
          </a:p>
          <a:p>
            <a:pPr indent="-341313">
              <a:lnSpc>
                <a:spcPct val="80000"/>
              </a:lnSpc>
              <a:spcBef>
                <a:spcPts val="1000"/>
              </a:spcBef>
              <a:buFont typeface="Arial" pitchFamily="34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3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indent="-341313">
              <a:lnSpc>
                <a:spcPct val="80000"/>
              </a:lnSpc>
              <a:spcBef>
                <a:spcPts val="1000"/>
              </a:spcBef>
              <a:buFont typeface="Arial" pitchFamily="34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b="1" dirty="0" smtClean="0">
                <a:solidFill>
                  <a:srgbClr val="4F6228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www.kc_ekaterina.ru</a:t>
            </a:r>
            <a:r>
              <a:rPr lang="en-US" sz="1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1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sz="5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indent="-341313">
              <a:lnSpc>
                <a:spcPct val="80000"/>
              </a:lnSpc>
              <a:spcBef>
                <a:spcPts val="10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b="1" u="sng" dirty="0" err="1" smtClean="0">
                <a:hlinkClick r:id="rId4"/>
              </a:rPr>
              <a:t>kc</a:t>
            </a:r>
            <a:r>
              <a:rPr lang="ru-RU" sz="2400" b="1" u="sng" dirty="0" smtClean="0">
                <a:hlinkClick r:id="rId4"/>
              </a:rPr>
              <a:t>-</a:t>
            </a:r>
            <a:r>
              <a:rPr lang="en-US" sz="2400" b="1" u="sng" dirty="0" err="1" smtClean="0">
                <a:hlinkClick r:id="rId4"/>
              </a:rPr>
              <a:t>ekaterina</a:t>
            </a:r>
            <a:r>
              <a:rPr lang="ru-RU" sz="2400" b="1" u="sng" dirty="0" smtClean="0">
                <a:hlinkClick r:id="rId4"/>
              </a:rPr>
              <a:t>@</a:t>
            </a:r>
            <a:r>
              <a:rPr lang="en-US" sz="2400" b="1" u="sng" dirty="0" smtClean="0">
                <a:hlinkClick r:id="rId4"/>
              </a:rPr>
              <a:t>mail</a:t>
            </a:r>
            <a:r>
              <a:rPr lang="ru-RU" sz="2400" b="1" u="sng" dirty="0" smtClean="0">
                <a:hlinkClick r:id="rId4"/>
              </a:rPr>
              <a:t>.</a:t>
            </a:r>
            <a:r>
              <a:rPr lang="en-US" sz="2400" b="1" u="sng" dirty="0" err="1" smtClean="0">
                <a:hlinkClick r:id="rId4"/>
              </a:rPr>
              <a:t>ru</a:t>
            </a:r>
            <a:endParaRPr lang="ru-RU" sz="2400" b="1" u="sng" dirty="0" smtClean="0">
              <a:hlinkClick r:id="rId4"/>
            </a:endParaRPr>
          </a:p>
          <a:p>
            <a:pPr indent="-341313">
              <a:lnSpc>
                <a:spcPct val="80000"/>
              </a:lnSpc>
              <a:spcBef>
                <a:spcPts val="1000"/>
              </a:spcBef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u="sng" dirty="0" smtClean="0">
                <a:hlinkClick r:id="rId4"/>
              </a:rPr>
              <a:t> </a:t>
            </a:r>
            <a:r>
              <a:rPr lang="en-US" sz="2100" b="1" dirty="0" smtClean="0">
                <a:solidFill>
                  <a:srgbClr val="215968"/>
                </a:solidFill>
                <a:latin typeface="Arial" pitchFamily="34" charset="0"/>
                <a:cs typeface="Arial" pitchFamily="34" charset="0"/>
                <a:hlinkClick r:id="rId5"/>
              </a:rPr>
              <a:t>lusy@isnet.ru</a:t>
            </a:r>
            <a:endParaRPr lang="en-US" sz="2100" b="1" dirty="0" smtClean="0">
              <a:solidFill>
                <a:srgbClr val="215968"/>
              </a:solidFill>
              <a:latin typeface="Arial" pitchFamily="34" charset="0"/>
              <a:cs typeface="Arial" pitchFamily="34" charset="0"/>
            </a:endParaRPr>
          </a:p>
          <a:p>
            <a:pPr indent="-341313">
              <a:lnSpc>
                <a:spcPct val="80000"/>
              </a:lnSpc>
              <a:spcBef>
                <a:spcPts val="1000"/>
              </a:spcBef>
              <a:buFont typeface="Arial" pitchFamily="34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US" sz="1500" b="1" dirty="0" smtClean="0">
              <a:solidFill>
                <a:srgbClr val="215968"/>
              </a:solidFill>
              <a:latin typeface="Arial" pitchFamily="34" charset="0"/>
              <a:cs typeface="Arial" pitchFamily="34" charset="0"/>
            </a:endParaRPr>
          </a:p>
          <a:p>
            <a:pPr indent="-341313">
              <a:lnSpc>
                <a:spcPct val="80000"/>
              </a:lnSpc>
              <a:spcBef>
                <a:spcPts val="1000"/>
              </a:spcBef>
              <a:buFont typeface="Arial" pitchFamily="34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000" b="1" dirty="0" smtClean="0">
                <a:solidFill>
                  <a:srgbClr val="984807"/>
                </a:solidFill>
                <a:latin typeface="Arial" pitchFamily="34" charset="0"/>
                <a:cs typeface="Arial" pitchFamily="34" charset="0"/>
              </a:rPr>
              <a:t>+7 (343) 220 30 28</a:t>
            </a:r>
          </a:p>
          <a:p>
            <a:pPr indent="-341313">
              <a:lnSpc>
                <a:spcPct val="80000"/>
              </a:lnSpc>
              <a:spcBef>
                <a:spcPts val="1000"/>
              </a:spcBef>
              <a:buFont typeface="Arial" pitchFamily="34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1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sz="5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indent="-341313">
              <a:lnSpc>
                <a:spcPct val="80000"/>
              </a:lnSpc>
              <a:spcBef>
                <a:spcPts val="1000"/>
              </a:spcBef>
              <a:buFont typeface="Arial" pitchFamily="34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2400" b="1" i="1" dirty="0" smtClean="0">
                <a:latin typeface="Albertus" pitchFamily="34" charset="0"/>
                <a:cs typeface="Arial" pitchFamily="34" charset="0"/>
              </a:rPr>
              <a:t>620089 </a:t>
            </a:r>
            <a:endParaRPr lang="ru-RU" sz="2400" b="1" i="1" dirty="0" smtClean="0">
              <a:latin typeface="Albertus" pitchFamily="34" charset="0"/>
              <a:cs typeface="Arial" pitchFamily="34" charset="0"/>
            </a:endParaRPr>
          </a:p>
          <a:p>
            <a:pPr indent="-341313">
              <a:lnSpc>
                <a:spcPct val="80000"/>
              </a:lnSpc>
              <a:spcBef>
                <a:spcPts val="1000"/>
              </a:spcBef>
              <a:buFont typeface="Arial" pitchFamily="34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b="1" i="1" dirty="0" smtClean="0">
                <a:latin typeface="Albertus" pitchFamily="34" charset="0"/>
                <a:cs typeface="Arial" pitchFamily="34" charset="0"/>
              </a:rPr>
              <a:t>Тбилисский бульвар 17</a:t>
            </a:r>
            <a:endParaRPr lang="en-US" sz="2400" b="1" i="1" dirty="0" smtClean="0">
              <a:latin typeface="Albertus" pitchFamily="34" charset="0"/>
              <a:cs typeface="Arial" pitchFamily="34" charset="0"/>
            </a:endParaRPr>
          </a:p>
          <a:p>
            <a:pPr indent="-341313">
              <a:lnSpc>
                <a:spcPct val="80000"/>
              </a:lnSpc>
              <a:spcBef>
                <a:spcPts val="1000"/>
              </a:spcBef>
              <a:buFont typeface="Arial" pitchFamily="34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b="1" i="1" dirty="0" smtClean="0">
                <a:latin typeface="Albertus" pitchFamily="34" charset="0"/>
              </a:rPr>
              <a:t>Екатеринбург, Россия</a:t>
            </a:r>
            <a:r>
              <a:rPr lang="en-US" sz="2400" b="1" i="1" dirty="0" smtClean="0">
                <a:latin typeface="Albertus" pitchFamily="34" charset="0"/>
              </a:rPr>
              <a:t>	</a:t>
            </a:r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5" y="2214563"/>
            <a:ext cx="3886200" cy="346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2" descr="nn,b,b,b,nb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975" y="-1714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 Box 6"/>
          <p:cNvSpPr txBox="1">
            <a:spLocks noChangeArrowheads="1"/>
          </p:cNvSpPr>
          <p:nvPr/>
        </p:nvSpPr>
        <p:spPr bwMode="auto">
          <a:xfrm>
            <a:off x="539750" y="404813"/>
            <a:ext cx="860425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>
            <a:spAutoFit/>
          </a:bodyPr>
          <a:lstStyle/>
          <a:p>
            <a:pPr algn="ctr"/>
            <a:r>
              <a:rPr lang="ru-RU" sz="3200">
                <a:solidFill>
                  <a:srgbClr val="0070C0"/>
                </a:solidFill>
                <a:cs typeface="Arial" pitchFamily="34" charset="0"/>
              </a:rPr>
              <a:t>Свердловская региональная </a:t>
            </a:r>
          </a:p>
          <a:p>
            <a:pPr algn="ctr"/>
            <a:r>
              <a:rPr lang="ru-RU" sz="3200">
                <a:solidFill>
                  <a:srgbClr val="0070C0"/>
                </a:solidFill>
                <a:cs typeface="Arial" pitchFamily="34" charset="0"/>
              </a:rPr>
              <a:t>общественная организация</a:t>
            </a: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3203575" y="4508500"/>
            <a:ext cx="5726113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>
                <a:solidFill>
                  <a:schemeClr val="bg1"/>
                </a:solidFill>
                <a:cs typeface="Arial" pitchFamily="34" charset="0"/>
              </a:rPr>
              <a:t>Кризисный центр «Екатерина» для женщин и детей, переживших насилие в семье </a:t>
            </a:r>
            <a:endParaRPr lang="en-US" sz="3200">
              <a:solidFill>
                <a:schemeClr val="bg1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1071563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3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000099"/>
                </a:solidFill>
              </a:rPr>
              <a:t/>
            </a:r>
            <a:br>
              <a:rPr lang="ru-RU" dirty="0" smtClean="0">
                <a:solidFill>
                  <a:srgbClr val="000099"/>
                </a:solidFill>
              </a:rPr>
            </a:br>
            <a:r>
              <a:rPr lang="en-GB" dirty="0" smtClean="0">
                <a:solidFill>
                  <a:srgbClr val="FFFFFF"/>
                </a:solidFill>
              </a:rPr>
              <a:t/>
            </a:r>
            <a:br>
              <a:rPr lang="en-GB" dirty="0" smtClean="0">
                <a:solidFill>
                  <a:srgbClr val="FFFFFF"/>
                </a:solidFill>
              </a:rPr>
            </a:br>
            <a:endParaRPr lang="en-US" dirty="0"/>
          </a:p>
        </p:txBody>
      </p:sp>
      <p:sp>
        <p:nvSpPr>
          <p:cNvPr id="51203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41313">
              <a:spcBef>
                <a:spcPts val="1000"/>
              </a:spcBef>
              <a:buFont typeface="Arial" pitchFamily="34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1800" b="1" smtClean="0"/>
              <a:t> </a:t>
            </a:r>
            <a:endParaRPr lang="en-US" sz="1800" b="1" smtClean="0">
              <a:solidFill>
                <a:srgbClr val="000099"/>
              </a:solidFill>
              <a:latin typeface="Corbel" pitchFamily="34" charset="0"/>
            </a:endParaRPr>
          </a:p>
          <a:p>
            <a:pPr indent="-341313">
              <a:spcBef>
                <a:spcPts val="1000"/>
              </a:spcBef>
              <a:buFont typeface="Arial" pitchFamily="34" charset="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mtClean="0">
                <a:solidFill>
                  <a:srgbClr val="000099"/>
                </a:solidFill>
                <a:latin typeface="Corbel" pitchFamily="34" charset="0"/>
              </a:rPr>
              <a:t/>
            </a:r>
            <a:br>
              <a:rPr lang="en-US" smtClean="0">
                <a:solidFill>
                  <a:srgbClr val="000099"/>
                </a:solidFill>
                <a:latin typeface="Corbel" pitchFamily="34" charset="0"/>
              </a:rPr>
            </a:br>
            <a:r>
              <a:rPr lang="en-US" smtClean="0">
                <a:solidFill>
                  <a:srgbClr val="000099"/>
                </a:solidFill>
                <a:latin typeface="Corbel" pitchFamily="34" charset="0"/>
              </a:rPr>
              <a:t>	</a:t>
            </a:r>
            <a:endParaRPr lang="en-US" smtClean="0">
              <a:latin typeface="Corbel" pitchFamily="34" charset="0"/>
            </a:endParaRPr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25" y="2857500"/>
            <a:ext cx="352901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86000" y="1714500"/>
            <a:ext cx="4643438" cy="579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215968"/>
                </a:solidFill>
                <a:latin typeface="Corbel" pitchFamily="34" charset="0"/>
              </a:rPr>
              <a:t>Спасибо за внимание</a:t>
            </a:r>
            <a:endParaRPr lang="en-US" sz="3200">
              <a:solidFill>
                <a:srgbClr val="215968"/>
              </a:solidFill>
              <a:latin typeface="Corbel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688" y="5429250"/>
            <a:ext cx="12033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Российская статистика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1313" indent="-341313" algn="just">
              <a:lnSpc>
                <a:spcPct val="98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i="1" smtClean="0">
                <a:solidFill>
                  <a:srgbClr val="000000"/>
                </a:solidFill>
                <a:latin typeface="Britannic Bold" pitchFamily="34" charset="0"/>
              </a:rPr>
              <a:t>Каждый час (по некоторым данным - каждые 40 минут) в России от рук мужа или сожителя погибает женщина.</a:t>
            </a:r>
            <a:r>
              <a:rPr lang="ru-RU" sz="2400" i="1" smtClean="0">
                <a:solidFill>
                  <a:srgbClr val="000000"/>
                </a:solidFill>
                <a:latin typeface="Arial" pitchFamily="34" charset="0"/>
              </a:rPr>
              <a:t> От</a:t>
            </a:r>
            <a:r>
              <a:rPr lang="en-US" sz="2400" i="1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ru-RU" sz="2400" b="1" i="1" smtClean="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en-US" sz="2400" b="1" i="1" smtClean="0">
                <a:solidFill>
                  <a:srgbClr val="000000"/>
                </a:solidFill>
                <a:latin typeface="Arial" pitchFamily="34" charset="0"/>
              </a:rPr>
              <a:t>0</a:t>
            </a:r>
            <a:r>
              <a:rPr lang="ru-RU" sz="2400" i="1" smtClean="0">
                <a:solidFill>
                  <a:srgbClr val="000000"/>
                </a:solidFill>
                <a:latin typeface="Arial" pitchFamily="34" charset="0"/>
              </a:rPr>
              <a:t> до </a:t>
            </a:r>
            <a:r>
              <a:rPr lang="ru-RU" sz="2400" b="1" i="1" smtClean="0">
                <a:solidFill>
                  <a:srgbClr val="000000"/>
                </a:solidFill>
                <a:latin typeface="Arial" pitchFamily="34" charset="0"/>
              </a:rPr>
              <a:t>1</a:t>
            </a:r>
            <a:r>
              <a:rPr lang="en-US" sz="2400" b="1" i="1" smtClean="0">
                <a:solidFill>
                  <a:srgbClr val="000000"/>
                </a:solidFill>
                <a:latin typeface="Arial" pitchFamily="34" charset="0"/>
              </a:rPr>
              <a:t>2</a:t>
            </a:r>
            <a:r>
              <a:rPr lang="ru-RU" sz="2400" i="1" smtClean="0">
                <a:solidFill>
                  <a:srgbClr val="000000"/>
                </a:solidFill>
                <a:latin typeface="Arial" pitchFamily="34" charset="0"/>
              </a:rPr>
              <a:t> тясяч в год.</a:t>
            </a:r>
          </a:p>
          <a:p>
            <a:pPr marL="341313" indent="-341313" algn="just">
              <a:lnSpc>
                <a:spcPct val="98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i="1" smtClean="0">
                <a:solidFill>
                  <a:srgbClr val="000000"/>
                </a:solidFill>
                <a:latin typeface="Arial" pitchFamily="34" charset="0"/>
              </a:rPr>
              <a:t>Убийства на бытовой почве происходят в каждой </a:t>
            </a:r>
            <a:r>
              <a:rPr lang="ru-RU" sz="2400" b="1" i="1" smtClean="0">
                <a:solidFill>
                  <a:srgbClr val="000000"/>
                </a:solidFill>
                <a:latin typeface="Arial" pitchFamily="34" charset="0"/>
              </a:rPr>
              <a:t>18 </a:t>
            </a:r>
            <a:r>
              <a:rPr lang="ru-RU" sz="2400" i="1" smtClean="0">
                <a:solidFill>
                  <a:srgbClr val="000000"/>
                </a:solidFill>
                <a:latin typeface="Arial" pitchFamily="34" charset="0"/>
              </a:rPr>
              <a:t>российской семье</a:t>
            </a:r>
          </a:p>
          <a:p>
            <a:pPr marL="341313" indent="-341313" algn="just">
              <a:lnSpc>
                <a:spcPct val="98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i="1" smtClean="0">
                <a:solidFill>
                  <a:srgbClr val="000000"/>
                </a:solidFill>
                <a:latin typeface="Arial" pitchFamily="34" charset="0"/>
              </a:rPr>
              <a:t>В </a:t>
            </a:r>
            <a:r>
              <a:rPr lang="ru-RU" sz="2400" b="1" i="1" smtClean="0">
                <a:solidFill>
                  <a:srgbClr val="000000"/>
                </a:solidFill>
                <a:latin typeface="Arial" pitchFamily="34" charset="0"/>
              </a:rPr>
              <a:t>75-80%</a:t>
            </a:r>
            <a:r>
              <a:rPr lang="ru-RU" sz="2400" i="1" smtClean="0">
                <a:solidFill>
                  <a:srgbClr val="000000"/>
                </a:solidFill>
                <a:latin typeface="Arial" pitchFamily="34" charset="0"/>
              </a:rPr>
              <a:t> случаев убийцами  на бытовой почве  становятся  мужчины, в </a:t>
            </a:r>
            <a:r>
              <a:rPr lang="ru-RU" sz="2400" b="1" i="1" smtClean="0">
                <a:solidFill>
                  <a:srgbClr val="000000"/>
                </a:solidFill>
                <a:latin typeface="Arial" pitchFamily="34" charset="0"/>
              </a:rPr>
              <a:t>30 %</a:t>
            </a:r>
            <a:r>
              <a:rPr lang="ru-RU" sz="2400" i="1" smtClean="0">
                <a:solidFill>
                  <a:srgbClr val="000000"/>
                </a:solidFill>
                <a:latin typeface="Arial" pitchFamily="34" charset="0"/>
              </a:rPr>
              <a:t> - женщины</a:t>
            </a:r>
            <a:endParaRPr lang="en-US" sz="2400" i="1" smtClean="0">
              <a:solidFill>
                <a:srgbClr val="000000"/>
              </a:solidFill>
              <a:latin typeface="Arial" pitchFamily="34" charset="0"/>
            </a:endParaRPr>
          </a:p>
          <a:p>
            <a:pPr marL="341313" indent="-341313" algn="just">
              <a:lnSpc>
                <a:spcPct val="98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b="1" i="1" smtClean="0">
                <a:latin typeface="Arial" pitchFamily="34" charset="0"/>
              </a:rPr>
              <a:t>30%</a:t>
            </a:r>
            <a:r>
              <a:rPr lang="en-GB" sz="2400" i="1" smtClean="0">
                <a:latin typeface="Arial" pitchFamily="34" charset="0"/>
              </a:rPr>
              <a:t> </a:t>
            </a:r>
            <a:r>
              <a:rPr lang="ru-RU" sz="2400" i="1" smtClean="0">
                <a:latin typeface="Arial" pitchFamily="34" charset="0"/>
              </a:rPr>
              <a:t>случаев  насилия в семье  над женщиной начинаются или обостряются во время беременности</a:t>
            </a:r>
            <a:endParaRPr lang="ru-RU" sz="2400" i="1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marL="341313" indent="-341313" algn="just">
              <a:lnSpc>
                <a:spcPct val="98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400" i="1" smtClean="0">
              <a:solidFill>
                <a:srgbClr val="000000"/>
              </a:solidFill>
              <a:latin typeface="Arial" pitchFamily="34" charset="0"/>
            </a:endParaRPr>
          </a:p>
          <a:p>
            <a:pPr marL="341313" indent="-341313" algn="just">
              <a:lnSpc>
                <a:spcPct val="98000"/>
              </a:lnSpc>
              <a:buFont typeface="Arial" pitchFamily="34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i="1" smtClean="0">
                <a:solidFill>
                  <a:srgbClr val="000000"/>
                </a:solidFill>
                <a:latin typeface="Arial" pitchFamily="34" charset="0"/>
              </a:rPr>
              <a:t>             ( </a:t>
            </a:r>
            <a:r>
              <a:rPr lang="ru-RU" sz="1600" i="1" smtClean="0">
                <a:solidFill>
                  <a:srgbClr val="000000"/>
                </a:solidFill>
                <a:latin typeface="Arial" pitchFamily="34" charset="0"/>
              </a:rPr>
              <a:t>данные 2013 года. Информационный канал «Россия -24»)</a:t>
            </a:r>
            <a:endParaRPr lang="en-GB" sz="1600" i="1" smtClean="0">
              <a:solidFill>
                <a:srgbClr val="000000"/>
              </a:solidFill>
              <a:latin typeface="Arial" pitchFamily="34" charset="0"/>
            </a:endParaRPr>
          </a:p>
          <a:p>
            <a:pPr marL="341313" indent="-341313">
              <a:lnSpc>
                <a:spcPct val="8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688" y="5429250"/>
            <a:ext cx="12033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0" name="Title 5"/>
          <p:cNvSpPr>
            <a:spLocks noGrp="1"/>
          </p:cNvSpPr>
          <p:nvPr>
            <p:ph type="title" idx="4294967295"/>
          </p:nvPr>
        </p:nvSpPr>
        <p:spPr>
          <a:xfrm>
            <a:off x="468313" y="-100013"/>
            <a:ext cx="8385175" cy="1431926"/>
          </a:xfrm>
        </p:spPr>
        <p:txBody>
          <a:bodyPr/>
          <a:lstStyle/>
          <a:p>
            <a:r>
              <a:rPr lang="en-GB" sz="32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Российская статистика</a:t>
            </a:r>
            <a:endParaRPr lang="en-US" sz="32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9" name="Content Placeholder 6"/>
          <p:cNvSpPr>
            <a:spLocks noGrp="1"/>
          </p:cNvSpPr>
          <p:nvPr>
            <p:ph idx="4294967295"/>
          </p:nvPr>
        </p:nvSpPr>
        <p:spPr>
          <a:xfrm>
            <a:off x="533400" y="981075"/>
            <a:ext cx="8610600" cy="5257800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en-US" sz="24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60-75% 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женщин были убиты  тогда, когда приняли решение уйти от  домашнего тирана</a:t>
            </a:r>
          </a:p>
          <a:p>
            <a:pPr>
              <a:spcBef>
                <a:spcPct val="0"/>
              </a:spcBef>
            </a:pPr>
            <a:endParaRPr lang="ru-RU" sz="24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75 процентов 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убийств на бытовой почве происходят в выходные и праздничные дни. Их количество увеличивается и в зимнее время. </a:t>
            </a:r>
            <a:endParaRPr lang="ru-RU" sz="24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  <a:buFont typeface="Arial" pitchFamily="34" charset="0"/>
              <a:buNone/>
            </a:pPr>
            <a:endParaRPr lang="ru-RU" sz="24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0"/>
              </a:spcBef>
            </a:pP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Жертвами</a:t>
            </a: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преступлений в быту в Свердловской области  в 2014 году стали  </a:t>
            </a: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почти 3,5 тысяч женщин и более 1000 детей. 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Избиениям</a:t>
            </a: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подверглись</a:t>
            </a: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2 тысячи женщин, 895 детей.</a:t>
            </a:r>
          </a:p>
          <a:p>
            <a:pPr>
              <a:lnSpc>
                <a:spcPct val="98000"/>
              </a:lnSpc>
              <a:spcBef>
                <a:spcPts val="1425"/>
              </a:spcBef>
              <a:spcAft>
                <a:spcPts val="1425"/>
              </a:spcAft>
            </a:pPr>
            <a:endParaRPr lang="ru-RU" sz="2400" b="1" smtClean="0">
              <a:solidFill>
                <a:srgbClr val="000000"/>
              </a:solidFill>
              <a:latin typeface="Arial Unicode MS" pitchFamily="34" charset="-128"/>
            </a:endParaRPr>
          </a:p>
          <a:p>
            <a:pPr>
              <a:lnSpc>
                <a:spcPct val="98000"/>
              </a:lnSpc>
              <a:spcBef>
                <a:spcPts val="1425"/>
              </a:spcBef>
              <a:spcAft>
                <a:spcPts val="1425"/>
              </a:spcAft>
            </a:pPr>
            <a:endParaRPr lang="en-US" sz="2400" b="1" smtClean="0">
              <a:solidFill>
                <a:srgbClr val="0070C0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ransition advClick="0" advTm="1496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Насилие над детьми</a:t>
            </a:r>
            <a:r>
              <a:rPr lang="ru-RU" smtClean="0"/>
              <a:t/>
            </a:r>
            <a:br>
              <a:rPr lang="ru-RU" smtClean="0"/>
            </a:br>
            <a:endParaRPr lang="ru-RU" sz="1800" smtClean="0"/>
          </a:p>
        </p:txBody>
      </p:sp>
      <p:sp>
        <p:nvSpPr>
          <p:cNvPr id="64515" name="Rectangle 3"/>
          <p:cNvSpPr>
            <a:spLocks noGrp="1"/>
          </p:cNvSpPr>
          <p:nvPr>
            <p:ph type="body" idx="1"/>
          </p:nvPr>
        </p:nvSpPr>
        <p:spPr>
          <a:xfrm>
            <a:off x="179388" y="1125538"/>
            <a:ext cx="8229600" cy="45259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smtClean="0"/>
              <a:t>2,5 тысячи детей в год погибают от домашнего насилия в России,  Данные российского журнала «Социс» (Социологические исследования), №1, 2008 год </a:t>
            </a:r>
          </a:p>
          <a:p>
            <a:pPr>
              <a:lnSpc>
                <a:spcPct val="80000"/>
              </a:lnSpc>
            </a:pPr>
            <a:endParaRPr lang="ru-RU" sz="2000" b="1" smtClean="0"/>
          </a:p>
          <a:p>
            <a:pPr>
              <a:lnSpc>
                <a:spcPct val="80000"/>
              </a:lnSpc>
            </a:pPr>
            <a:r>
              <a:rPr lang="ru-RU" sz="2000" b="1" smtClean="0"/>
              <a:t>Около 2 миллионов несовершеннолетних  в возрасте до 14 лет  избивают родители</a:t>
            </a:r>
            <a:r>
              <a:rPr lang="ru-RU" sz="2000" smtClean="0"/>
              <a:t> </a:t>
            </a:r>
          </a:p>
          <a:p>
            <a:pPr>
              <a:lnSpc>
                <a:spcPct val="80000"/>
              </a:lnSpc>
            </a:pPr>
            <a:endParaRPr lang="ru-RU" sz="2000" b="1" smtClean="0"/>
          </a:p>
          <a:p>
            <a:pPr>
              <a:lnSpc>
                <a:spcPct val="80000"/>
              </a:lnSpc>
            </a:pPr>
            <a:r>
              <a:rPr lang="ru-RU" sz="2000" b="1" smtClean="0"/>
              <a:t>Ежегодно 50 000 детей убегают из дома, а около 2000 детей совершают суицид, спасаясь от жестокого обращения в семье</a:t>
            </a:r>
            <a:br>
              <a:rPr lang="ru-RU" sz="2000" b="1" smtClean="0"/>
            </a:br>
            <a:endParaRPr lang="ru-RU" sz="2000" b="1" smtClean="0"/>
          </a:p>
          <a:p>
            <a:pPr>
              <a:lnSpc>
                <a:spcPct val="80000"/>
              </a:lnSpc>
            </a:pPr>
            <a:r>
              <a:rPr lang="ru-RU" sz="2000" b="1" smtClean="0"/>
              <a:t>Более 50 процентов преступлений в быту совершается в присутствии детей.   Они труднее учатся в школе, страдают от депрессий, повышенной возбудимости и других нарушений психики. Более агрессивны, в  3 раза чаще могут затеять драку</a:t>
            </a:r>
          </a:p>
          <a:p>
            <a:pPr>
              <a:lnSpc>
                <a:spcPct val="80000"/>
              </a:lnSpc>
            </a:pPr>
            <a:endParaRPr lang="ru-RU" sz="2000" b="1" smtClean="0"/>
          </a:p>
          <a:p>
            <a:pPr>
              <a:lnSpc>
                <a:spcPct val="80000"/>
              </a:lnSpc>
            </a:pPr>
            <a:r>
              <a:rPr lang="ru-RU" sz="2000" b="1" smtClean="0"/>
              <a:t>По мнению экспертов ЮНИСЕФ, среди таких детей чаще встречаются случаи алкоголизма и наркомании, беременности в раннем возрасте, подростковой преступности. </a:t>
            </a:r>
          </a:p>
          <a:p>
            <a:pPr>
              <a:lnSpc>
                <a:spcPct val="80000"/>
              </a:lnSpc>
            </a:pPr>
            <a:endParaRPr lang="ru-RU" sz="2000" smtClean="0"/>
          </a:p>
          <a:p>
            <a:pPr>
              <a:lnSpc>
                <a:spcPct val="80000"/>
              </a:lnSpc>
            </a:pPr>
            <a:endParaRPr lang="en-US" sz="2000" smtClean="0"/>
          </a:p>
        </p:txBody>
      </p:sp>
      <p:pic>
        <p:nvPicPr>
          <p:cNvPr id="6451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50" y="5786438"/>
            <a:ext cx="120332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981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688" y="5429250"/>
            <a:ext cx="12033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98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95388" y="1219200"/>
            <a:ext cx="659606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228600" y="304800"/>
            <a:ext cx="89154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000" b="0" dirty="0">
              <a:latin typeface="Arial Unicode MS" charset="0"/>
            </a:endParaRPr>
          </a:p>
          <a:p>
            <a:pPr algn="ctr">
              <a:defRPr/>
            </a:pPr>
            <a:r>
              <a:rPr lang="ru-RU" sz="3200" spc="300" dirty="0">
                <a:solidFill>
                  <a:schemeClr val="accent2">
                    <a:lumMod val="50000"/>
                  </a:schemeClr>
                </a:solidFill>
                <a:latin typeface="Bookman Old Style" pitchFamily="16" charset="0"/>
              </a:rPr>
              <a:t>НАСИЛИЕ НАД ДЕТЬМИ</a:t>
            </a:r>
            <a:endParaRPr lang="en-GB" sz="3200" spc="300" dirty="0">
              <a:solidFill>
                <a:schemeClr val="accent2">
                  <a:lumMod val="50000"/>
                </a:schemeClr>
              </a:solidFill>
              <a:latin typeface="Bookman Old Style" pitchFamily="16" charset="0"/>
            </a:endParaRPr>
          </a:p>
        </p:txBody>
      </p:sp>
    </p:spTree>
  </p:cSld>
  <p:clrMapOvr>
    <a:masterClrMapping/>
  </p:clrMapOvr>
  <p:transition advClick="0" advTm="52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Что ждет его в будущем?</a:t>
            </a:r>
          </a:p>
        </p:txBody>
      </p:sp>
      <p:pic>
        <p:nvPicPr>
          <p:cNvPr id="81923" name="Picture 3" descr="5501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1628775"/>
            <a:ext cx="7345362" cy="4681538"/>
          </a:xfrm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688" y="5429250"/>
            <a:ext cx="12033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0" y="404813"/>
            <a:ext cx="91440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1000" b="0">
              <a:latin typeface="Arial Unicode MS" pitchFamily="34" charset="-128"/>
            </a:endParaRPr>
          </a:p>
          <a:p>
            <a:pPr algn="ctr"/>
            <a:r>
              <a:rPr lang="ru-RU" sz="2800">
                <a:solidFill>
                  <a:srgbClr val="0837BC"/>
                </a:solidFill>
                <a:latin typeface="Bookman Old Style" pitchFamily="18" charset="0"/>
              </a:rPr>
              <a:t>Условия, при которых ситуация становится травмирующей для ребенка</a:t>
            </a:r>
            <a:endParaRPr lang="en-GB" sz="2800">
              <a:solidFill>
                <a:srgbClr val="0837BC"/>
              </a:solidFill>
              <a:latin typeface="Bookman Old Style" pitchFamily="18" charset="0"/>
            </a:endParaRPr>
          </a:p>
        </p:txBody>
      </p:sp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179388" y="1700213"/>
            <a:ext cx="9144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1000" b="0">
              <a:latin typeface="Arial Unicode MS" pitchFamily="34" charset="-128"/>
            </a:endParaRP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684213" y="1628775"/>
            <a:ext cx="7991475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endParaRPr lang="ru-RU" sz="1000" b="0" dirty="0">
              <a:latin typeface="Arial Unicode MS" pitchFamily="34" charset="-128"/>
            </a:endParaRPr>
          </a:p>
          <a:p>
            <a:pPr marL="342900" indent="-342900" algn="just">
              <a:buFontTx/>
              <a:buAutoNum type="arabicPeriod"/>
            </a:pPr>
            <a:r>
              <a:rPr lang="ru-RU" dirty="0">
                <a:latin typeface="Bookman Old Style" pitchFamily="18" charset="0"/>
              </a:rPr>
              <a:t>Происходит то, что дети не в силах принять и изменить</a:t>
            </a:r>
          </a:p>
          <a:p>
            <a:pPr marL="342900" indent="-342900" algn="just">
              <a:buFontTx/>
              <a:buAutoNum type="arabicPeriod"/>
            </a:pPr>
            <a:r>
              <a:rPr lang="ru-RU" dirty="0">
                <a:latin typeface="Bookman Old Style" pitchFamily="18" charset="0"/>
              </a:rPr>
              <a:t>Им не хватает ресурсов, чтобы справиться с происходящим так, как этого хочется</a:t>
            </a:r>
          </a:p>
          <a:p>
            <a:pPr marL="342900" indent="-342900" algn="just"/>
            <a:r>
              <a:rPr lang="ru-RU" dirty="0">
                <a:latin typeface="Bookman Old Style" pitchFamily="18" charset="0"/>
              </a:rPr>
              <a:t>Т.е. психологическая травма возникает в разрыве между возможностью изменить ситуацию и смириться с ней, когда ни того ни другого дети не могут</a:t>
            </a:r>
          </a:p>
          <a:p>
            <a:pPr marL="342900" indent="-342900" algn="just"/>
            <a:r>
              <a:rPr lang="ru-RU" dirty="0">
                <a:latin typeface="Bookman Old Style" pitchFamily="18" charset="0"/>
              </a:rPr>
              <a:t>Таким образом травма порождает чувство беспомощности. А чтобы справиться с беспомощностью, нужно разозлиться, то есть стать агрессивным.</a:t>
            </a:r>
          </a:p>
          <a:p>
            <a:pPr marL="342900" indent="-342900">
              <a:buFontTx/>
              <a:buAutoNum type="arabicPeriod"/>
            </a:pPr>
            <a:endParaRPr lang="ru-RU" sz="1800" dirty="0">
              <a:latin typeface="Bookman Old Style" pitchFamily="18" charset="0"/>
            </a:endParaRPr>
          </a:p>
          <a:p>
            <a:pPr marL="342900" indent="-342900">
              <a:buFontTx/>
              <a:buAutoNum type="arabicPeriod"/>
            </a:pPr>
            <a:endParaRPr lang="en-GB" sz="16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advClick="0" advTm="52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637"/>
          </a:xfrm>
        </p:spPr>
        <p:txBody>
          <a:bodyPr/>
          <a:lstStyle/>
          <a:p>
            <a:r>
              <a:rPr lang="ru-RU" sz="2400" smtClean="0"/>
              <a:t>Рисуют дети. Они свидетели преступления</a:t>
            </a:r>
            <a:r>
              <a:rPr lang="ru-RU" smtClean="0"/>
              <a:t>.</a:t>
            </a:r>
          </a:p>
        </p:txBody>
      </p:sp>
      <p:pic>
        <p:nvPicPr>
          <p:cNvPr id="84996" name="Picture 4" descr="Рисунок ребенка о насилии в семь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692150"/>
            <a:ext cx="5921375" cy="806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Teamwork</Template>
  <TotalTime>2782</TotalTime>
  <Words>895</Words>
  <Application>Microsoft Office PowerPoint</Application>
  <PresentationFormat>Экран (4:3)</PresentationFormat>
  <Paragraphs>132</Paragraphs>
  <Slides>20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Office Theme</vt:lpstr>
      <vt:lpstr>Слайд 1</vt:lpstr>
      <vt:lpstr>Слайд 2</vt:lpstr>
      <vt:lpstr>Российская статистика</vt:lpstr>
      <vt:lpstr>Российская статистика</vt:lpstr>
      <vt:lpstr>Насилие над детьми </vt:lpstr>
      <vt:lpstr>Слайд 6</vt:lpstr>
      <vt:lpstr>Что ждет его в будущем?</vt:lpstr>
      <vt:lpstr>Слайд 8</vt:lpstr>
      <vt:lpstr>Рисуют дети. Они свидетели преступления.</vt:lpstr>
      <vt:lpstr>Социально-экономические последствия насилия в семье</vt:lpstr>
      <vt:lpstr>    Программа для  работников системы образования " Профилактика жестокого обращения в отношении несовершеннолетних».     </vt:lpstr>
      <vt:lpstr>    </vt:lpstr>
      <vt:lpstr>       Тематический план Всего академических часов - 8  (из них лекционных часов – 5,  семинарских занятий – 3)        </vt:lpstr>
      <vt:lpstr>План действий для педагогов по выявлению   фактов жестокого обращения с детьми  </vt:lpstr>
      <vt:lpstr>Мир на Земле начинается дома  </vt:lpstr>
      <vt:lpstr> Название конкурса: «Мир на Земле начинается дома».   Цель конкурса:   Профилактика жестокого обращения с детьми в семье.   Задачи конкурса.  1. Формирование у детей понимания, что семья должна быть безопасным местом. 2. Увеличение опыта педагогов в обсуждении с детьми вопросов, касающихся жестокого обращения в семье. 3. Установление, укрепление доверительных отношений между детьми и педагогом. 4. Привлечение специалистов и молодёжи к участию в группе  «В контакте» «Счастливый ребёнок – забота каждого», посвящённой противодействию различных видов насилия над детьми. 5. Знакомство школьных педагогов с литературой, методическими пособиями ,помогающими составить уроки по правилам безопасности и профилактике жестокого обращения в семье, соответствующие даже самому младшему школьному  возрасту детей.   </vt:lpstr>
      <vt:lpstr>Порядок участия.  Участие в конкурсе бесплатное.  Учащиеся образовательных учреждений (школ) выполняют индивидуальные работы (рисунки) под руководством педагога.  Для участия необходимо: - отправить в одном письме форму для регистрации (Приложение 1) и фотографии конкурсных работ на почту kc-ekaterina@mail.ru. Название файла должно содержать фамилию ребёнка, выполнившего работу и руководителя (первой ставиться фамилия ребёнка с инициалами, второй фамилия руководителя с инициалами). В теме письма указать: «УЧАСТИЕ В КОНКУРСЕ. Название ОУ». - отправить оригиналы конкурсных работ по почте. Работы должны быть подписаны также.  Адрес для отправки г. Екатеринбург, ул. Хрустальная, 55 – 18, инд. 620138. На имя Бобовой Зои Леонидовны, до востребования.       4.   Конкурсные работы принимаются с 1 октября 2015 до 15 февраля  2016г. В период до 22 февраля 2016г жюри выберет по 3 лучших работы с 1 по 3, с 4 по 7 и с 7 по 11 классы.   Авторы отобранных работ будут оповещены через руководителя по электронной почте и телефону, указанных в регистрационной форме. Победителям вручаются ценные призы и подарки. Награждение победителей состоится в марте 2016г в г. Екатеринбурге,  на конференции «Жестокое обращение с детьми в семье: особенности работы по проблеме. Алгоритм действий педагогов». Оплата проезда победителю и сопровождающему, проживающим в области, оплачивается за счёт КЦ «Екатерина». Точная дата и адрес проведения конференции будет уточнён дополнительно.  Также будут отмечены и педагоги, ученики которых примут активное участие в конкурсе.  Работы участников будут выложены в общий доступ на страницах «В контакте» и других социальных сетях. Будут в дальнейшем использоваться на конференциях, семинарах и в другой деятельности КЦ «Екатерина», посвящённой противодействию жестокого обращения с детьми. КЦ «Екатерина» берёт обязательства по указанию авторства работ (ФИО автора, место работы или учёбы или псевдоним автора). Все учреждения, принимающие участие в конкурсе, бесплатно получат в электронном виде методички с разработанными поурочными планами и содержанием бесед по профилактике насилия над детьми и тренингами для пострадавших от насилия детей.   </vt:lpstr>
      <vt:lpstr>Телефоны доверия  8-800-2000-122  - телефон доверия для детей, подростков и их родителей, находящихся в трудной жизненной ситуации  8(343) 385-73-83  - телефон доверия для детей и подростков «Форпост»  8-800-7000-600 – общенациональный телефон доверия для пострадавших от насилия в семье </vt:lpstr>
      <vt:lpstr>Кризисный центр для женщин и детей «Екатерина»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Éric Vadeboncoeur</dc:creator>
  <cp:lastModifiedBy>qwertyu</cp:lastModifiedBy>
  <cp:revision>150</cp:revision>
  <dcterms:created xsi:type="dcterms:W3CDTF">2008-04-20T22:20:53Z</dcterms:created>
  <dcterms:modified xsi:type="dcterms:W3CDTF">2015-09-15T16:49:17Z</dcterms:modified>
</cp:coreProperties>
</file>