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9" r:id="rId1"/>
  </p:sldMasterIdLst>
  <p:notesMasterIdLst>
    <p:notesMasterId r:id="rId12"/>
  </p:notesMasterIdLst>
  <p:sldIdLst>
    <p:sldId id="446" r:id="rId2"/>
    <p:sldId id="462" r:id="rId3"/>
    <p:sldId id="468" r:id="rId4"/>
    <p:sldId id="490" r:id="rId5"/>
    <p:sldId id="489" r:id="rId6"/>
    <p:sldId id="491" r:id="rId7"/>
    <p:sldId id="477" r:id="rId8"/>
    <p:sldId id="492" r:id="rId9"/>
    <p:sldId id="493" r:id="rId10"/>
    <p:sldId id="456" r:id="rId11"/>
  </p:sldIdLst>
  <p:sldSz cx="12192000" cy="6858000"/>
  <p:notesSz cx="6858000" cy="9947275"/>
  <p:defaultTextStyle>
    <a:defPPr>
      <a:defRPr lang="en-US"/>
    </a:defPPr>
    <a:lvl1pPr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5AD6"/>
    <a:srgbClr val="510F4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8" autoAdjust="0"/>
    <p:restoredTop sz="81866" autoAdjust="0"/>
  </p:normalViewPr>
  <p:slideViewPr>
    <p:cSldViewPr snapToGrid="0">
      <p:cViewPr varScale="1">
        <p:scale>
          <a:sx n="61" d="100"/>
          <a:sy n="61" d="100"/>
        </p:scale>
        <p:origin x="-96" y="-180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707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707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CB15F02-7E9A-467A-A633-C3A88E0173AC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707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707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3C92E9-5C6C-4120-A824-80BDA0D50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50" algn="l" defTabSz="914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421" algn="l" defTabSz="914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89" algn="l" defTabSz="914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561" algn="l" defTabSz="9141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AFF7F0-CF5D-4B07-9E3F-CA2DC23D39DF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8B5D6B-6741-4D39-A74E-2C7B23106FA5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C29635F-3816-4552-BE7B-79CD625B6F9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6A57C2B-6690-425F-BDB8-93713515FFB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E79A9A-39E1-4EF6-8792-4E694A2C7E8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66EFD3-6517-49E5-BF4D-2C14A79BB572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smtClean="0"/>
              <a:t>Одной из важных форм работы </a:t>
            </a:r>
            <a:r>
              <a:rPr lang="ru-RU" sz="1800" b="1" smtClean="0"/>
              <a:t>является телефон экстренной психологической помощи (телефон доверия).</a:t>
            </a:r>
            <a:r>
              <a:rPr lang="ru-RU" sz="1800" smtClean="0"/>
              <a:t> </a:t>
            </a:r>
          </a:p>
          <a:p>
            <a:pPr eaLnBrk="1"/>
            <a:r>
              <a:rPr lang="ru-RU" sz="1800" smtClean="0"/>
              <a:t>Самыми волнующими темами, которые обсуждались в 1 полугодии 2015 году на детской линии: </a:t>
            </a:r>
          </a:p>
          <a:p>
            <a:pPr eaLnBrk="1"/>
            <a:r>
              <a:rPr lang="ru-RU" b="1" smtClean="0"/>
              <a:t>Первое место</a:t>
            </a:r>
            <a:r>
              <a:rPr lang="ru-RU" smtClean="0"/>
              <a:t> по количеству обращений на «детскую линию» по-прежнему занимает тема детско-родительских отношений - 24%.</a:t>
            </a:r>
          </a:p>
          <a:p>
            <a:pPr eaLnBrk="1"/>
            <a:r>
              <a:rPr lang="ru-RU" b="1" smtClean="0"/>
              <a:t>Второе место</a:t>
            </a:r>
            <a:r>
              <a:rPr lang="ru-RU" smtClean="0"/>
              <a:t> : сложности в завязывании и сохранении дружеских и любовных отношений 22%;</a:t>
            </a:r>
          </a:p>
          <a:p>
            <a:pPr eaLnBrk="1"/>
            <a:r>
              <a:rPr lang="ru-RU" b="1" smtClean="0"/>
              <a:t>Третье место</a:t>
            </a:r>
            <a:r>
              <a:rPr lang="ru-RU" smtClean="0"/>
              <a:t> занимали проблемы здоровья и зависимостей по 18 %</a:t>
            </a:r>
          </a:p>
          <a:p>
            <a:pPr eaLnBrk="1"/>
            <a:r>
              <a:rPr lang="ru-RU" b="1" smtClean="0"/>
              <a:t>Четверое место  </a:t>
            </a:r>
            <a:r>
              <a:rPr lang="ru-RU" smtClean="0"/>
              <a:t>тема  внутриличностных проблем.</a:t>
            </a:r>
          </a:p>
          <a:p>
            <a:pPr eaLnBrk="1"/>
            <a:r>
              <a:rPr lang="ru-RU" b="1" smtClean="0"/>
              <a:t>Пятое место -  </a:t>
            </a:r>
            <a:r>
              <a:rPr lang="ru-RU" smtClean="0"/>
              <a:t>проблема суицида. </a:t>
            </a:r>
          </a:p>
          <a:p>
            <a:pPr eaLnBrk="1"/>
            <a:endParaRPr lang="ru-RU" sz="1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47E566-D9C1-4348-9323-A063342D193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Организована работа телефона доверия. Более 15000 обращений, в том числе: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                     50%   информационные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	30% вопросы репродуктивного  здоровья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	10% вопросы взаимоотношений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	5% профилактика употребления психоактивных веществ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	5% профилактика ВИЧ</a:t>
            </a:r>
          </a:p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4A6159-E6E1-41F1-8B3E-94CEE899621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FD0358-FD7E-4FEB-8FD1-DFB3F34EC82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EC849A-012F-44C4-A528-30959DD8357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12201525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070"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4763" y="4953000"/>
            <a:ext cx="12196763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6959" y="4832896"/>
              <a:ext cx="7457041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defTabSz="457070">
                <a:defRPr/>
              </a:pPr>
              <a:endParaRPr lang="en-US"/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527" y="5135025"/>
              <a:ext cx="9108473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defTabSz="457070">
                <a:defRPr/>
              </a:pPr>
              <a:endParaRPr lang="en-US"/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defTabSz="457070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D28B104-D089-4306-8B8C-1583CEF4972D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E340C2F-BEF8-4F2C-838B-460463F4E1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19B4B-9957-408E-BDC2-C802C476033C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5171C-A211-4460-90BC-30E5FC6B1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E726D-CDFA-45C8-A8D8-F8A594184BBD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7FAA0-6B71-4E4D-89C1-D2E7E5DE9F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34CD6-6DB2-430E-8122-4AC264C8C8C8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BD9CC-0E7E-4027-B789-8401EC83DC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4848225" y="3005138"/>
            <a:ext cx="244475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defTabSz="457070"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4600575" y="3005138"/>
            <a:ext cx="242888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defTabSz="457070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E0FF90-5E59-4F57-B94E-7836F9321485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54B76D-E646-4EDF-9A1B-72D2E766BA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EC0473-7F51-429D-BE37-5CFBE57E9DCD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7FE434-39E2-43BA-A9C6-2BEC758FB2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573B4D-F0C4-4A78-8235-7B34CE35CC0B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5DF09A-9862-4D38-BDA4-189326391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AE035A-DD74-4EFB-ADB1-C4968246F104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E31269-F784-40C4-855E-59C269B641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93B5E-3BF2-4250-A06C-96EC0522EB15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EA3CD-205C-4764-AFDD-1A97DD60BA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DE1150-12AC-4EC7-A15E-88605D2E32E8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10183A-D2F6-4BAE-82CA-D6F33DF138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665163" y="5945188"/>
            <a:ext cx="6588125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defTabSz="457070">
              <a:defRPr/>
            </a:pPr>
            <a:endParaRPr lang="en-US"/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647700" y="5938838"/>
            <a:ext cx="4921250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defTabSz="457070">
              <a:defRPr/>
            </a:pPr>
            <a:endParaRPr lang="en-US"/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070"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12315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11552238" y="4987925"/>
            <a:ext cx="244475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defTabSz="457070"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11303000" y="4987925"/>
            <a:ext cx="244475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defTabSz="457070"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A26C43D-52AB-4EF9-899E-609FB88467CF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9BD3D1B-4258-47EC-A3E5-6D4504A4E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665163" y="5945188"/>
            <a:ext cx="6588125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defTabSz="457070"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647700" y="5938838"/>
            <a:ext cx="4921250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defTabSz="457070"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defTabSz="457070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5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5" y="6408738"/>
            <a:ext cx="2560638" cy="365125"/>
          </a:xfrm>
          <a:prstGeom prst="rect">
            <a:avLst/>
          </a:prstGeom>
        </p:spPr>
        <p:txBody>
          <a:bodyPr vert="horz" anchor="b"/>
          <a:lstStyle>
            <a:lvl1pPr algn="l" defTabSz="457070" eaLnBrk="1" latinLnBrk="0" hangingPunct="1">
              <a:defRPr kumimoji="0" sz="100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F6D25F9-50C7-49EF-9D6E-223DEA8A0F9D}" type="datetime1">
              <a:rPr lang="en-US"/>
              <a:pPr>
                <a:defRPr/>
              </a:pPr>
              <a:t>9/16/2015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413" y="6408738"/>
            <a:ext cx="3133725" cy="365125"/>
          </a:xfrm>
          <a:prstGeom prst="rect">
            <a:avLst/>
          </a:prstGeom>
        </p:spPr>
        <p:txBody>
          <a:bodyPr vert="horz" anchor="b"/>
          <a:lstStyle>
            <a:lvl1pPr algn="r" defTabSz="457070" eaLnBrk="1" latinLnBrk="0" hangingPunct="1">
              <a:defRPr kumimoji="0" sz="100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
              </a:t>
            </a:r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30013" y="6408738"/>
            <a:ext cx="487362" cy="365125"/>
          </a:xfrm>
          <a:prstGeom prst="rect">
            <a:avLst/>
          </a:prstGeom>
        </p:spPr>
        <p:txBody>
          <a:bodyPr vert="horz" anchor="b"/>
          <a:lstStyle>
            <a:lvl1pPr algn="r" defTabSz="457070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9FE9935-1573-426E-8927-8603310E38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0" r:id="rId2"/>
    <p:sldLayoutId id="2147483772" r:id="rId3"/>
    <p:sldLayoutId id="2147483773" r:id="rId4"/>
    <p:sldLayoutId id="2147483774" r:id="rId5"/>
    <p:sldLayoutId id="2147483775" r:id="rId6"/>
    <p:sldLayoutId id="2147483769" r:id="rId7"/>
    <p:sldLayoutId id="2147483776" r:id="rId8"/>
    <p:sldLayoutId id="2147483777" r:id="rId9"/>
    <p:sldLayoutId id="2147483768" r:id="rId10"/>
    <p:sldLayoutId id="2147483767" r:id="rId11"/>
  </p:sldLayoutIdLst>
  <p:transition spd="slow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260975"/>
            <a:ext cx="12192000" cy="1597025"/>
          </a:xfrm>
        </p:spPr>
        <p:txBody>
          <a:bodyPr/>
          <a:lstStyle/>
          <a:p>
            <a:pPr marR="0" algn="l">
              <a:lnSpc>
                <a:spcPts val="1600"/>
              </a:lnSpc>
            </a:pPr>
            <a:endParaRPr lang="ru-RU" sz="1800" smtClean="0">
              <a:solidFill>
                <a:schemeClr val="bg1"/>
              </a:solidFill>
            </a:endParaRPr>
          </a:p>
          <a:p>
            <a:pPr marR="0" algn="l">
              <a:lnSpc>
                <a:spcPts val="1600"/>
              </a:lnSpc>
            </a:pPr>
            <a:endParaRPr lang="ru-RU" sz="2000" smtClean="0">
              <a:solidFill>
                <a:schemeClr val="bg1"/>
              </a:solidFill>
            </a:endParaRPr>
          </a:p>
          <a:p>
            <a:pPr marR="0" algn="l">
              <a:lnSpc>
                <a:spcPts val="1600"/>
              </a:lnSpc>
            </a:pPr>
            <a:r>
              <a:rPr lang="ru-RU" sz="2000" smtClean="0">
                <a:solidFill>
                  <a:schemeClr val="bg1"/>
                </a:solidFill>
              </a:rPr>
              <a:t> Ведущий специалист отдела организации медицинской помощи матерям и детям</a:t>
            </a:r>
          </a:p>
          <a:p>
            <a:pPr marR="0" algn="l">
              <a:lnSpc>
                <a:spcPts val="1600"/>
              </a:lnSpc>
            </a:pPr>
            <a:r>
              <a:rPr lang="ru-RU" sz="2000" smtClean="0">
                <a:solidFill>
                  <a:schemeClr val="bg1"/>
                </a:solidFill>
              </a:rPr>
              <a:t>Литвищенко Ирина Александровна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46388" y="452438"/>
            <a:ext cx="7372350" cy="3292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4800">
                <a:solidFill>
                  <a:srgbClr val="083763"/>
                </a:solidFill>
                <a:latin typeface="Times New Roman" pitchFamily="18" charset="0"/>
                <a:cs typeface="Tahoma" pitchFamily="34" charset="0"/>
              </a:rPr>
              <a:t> </a:t>
            </a:r>
            <a:r>
              <a:rPr lang="ru-RU" sz="4000">
                <a:solidFill>
                  <a:srgbClr val="083763"/>
                </a:solidFill>
                <a:latin typeface="Times New Roman" pitchFamily="18" charset="0"/>
                <a:cs typeface="Tahoma" pitchFamily="34" charset="0"/>
              </a:rPr>
              <a:t>Система работы Министерства здравоохранения Свердловской области по профилактике семейного неблагополучия и жестокого обращения с детьми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145">
            <a:off x="230188" y="3171825"/>
            <a:ext cx="2867025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&amp;Ncy;&amp;ocy;&amp;vcy;&amp;ocy;&amp;scy;&amp;tcy;&amp;icy; &amp;mcy;&amp;iecy;&amp;dcy;&amp;icy;&amp;tscy;&amp;icy;&amp;ncy;&amp;ycy; &amp;icy; &amp;zcy;&amp;dcy;&amp;ocy;&amp;rcy;&amp;ocy;&amp;vcy;&amp;softcy;&amp;yacy; - &amp;Mcy;&amp;iecy;&amp;dcy;&amp;icy;&amp;tscy;&amp;icy;&amp;ncy;&amp;scy;&amp;kcy;&amp;icy;&amp;iecy; &amp;ncy;&amp;ocy;&amp;vcy;&amp;ocy;&amp;scy;&amp;tcy;&amp;icy; &amp;ncy;&amp;acy; Likar.INF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60725">
            <a:off x="8774872" y="4609068"/>
            <a:ext cx="3296989" cy="203850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592700" y="4762373"/>
            <a:ext cx="3712465" cy="2487168"/>
          </a:xfrm>
          <a:prstGeom prst="roundRect">
            <a:avLst>
              <a:gd name="adj" fmla="val 16670"/>
            </a:avLst>
          </a:prstGeom>
          <a:blipFill rotWithShape="0">
            <a:blip r:embed="rId5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Скругленный прямоугольник 9"/>
          <p:cNvSpPr/>
          <p:nvPr/>
        </p:nvSpPr>
        <p:spPr>
          <a:xfrm>
            <a:off x="196018" y="950205"/>
            <a:ext cx="2267712" cy="2112460"/>
          </a:xfrm>
          <a:prstGeom prst="roundRect">
            <a:avLst>
              <a:gd name="adj" fmla="val 16670"/>
            </a:avLst>
          </a:prstGeom>
          <a:blipFill rotWithShape="0">
            <a:blip r:embed="rId6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4347" name="Picture 5" descr="_DSC925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42513" y="282575"/>
            <a:ext cx="191135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1"/>
          <p:cNvSpPr txBox="1">
            <a:spLocks/>
          </p:cNvSpPr>
          <p:nvPr/>
        </p:nvSpPr>
        <p:spPr>
          <a:xfrm>
            <a:off x="698500" y="2662238"/>
            <a:ext cx="10972800" cy="1109662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algn="ctr" defTabSz="91440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4400">
                <a:solidFill>
                  <a:schemeClr val="tx2"/>
                </a:solidFill>
                <a:latin typeface="Times New Roman" pitchFamily="18" charset="0"/>
              </a:rPr>
              <a:t>Благодарю за внимание!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22"/>
          <p:cNvSpPr>
            <a:spLocks noChangeArrowheads="1"/>
          </p:cNvSpPr>
          <p:nvPr/>
        </p:nvSpPr>
        <p:spPr bwMode="auto">
          <a:xfrm>
            <a:off x="654050" y="122238"/>
            <a:ext cx="10626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>
              <a:solidFill>
                <a:srgbClr val="002060"/>
              </a:solidFill>
              <a:latin typeface="Arial Black" pitchFamily="34" charset="0"/>
            </a:endParaRPr>
          </a:p>
        </p:txBody>
      </p:sp>
      <p:grpSp>
        <p:nvGrpSpPr>
          <p:cNvPr id="16386" name="Группа 2"/>
          <p:cNvGrpSpPr>
            <a:grpSpLocks/>
          </p:cNvGrpSpPr>
          <p:nvPr/>
        </p:nvGrpSpPr>
        <p:grpSpPr bwMode="auto">
          <a:xfrm>
            <a:off x="384175" y="927100"/>
            <a:ext cx="9983788" cy="5138738"/>
            <a:chOff x="-1895410" y="2130011"/>
            <a:chExt cx="7641087" cy="4943563"/>
          </a:xfrm>
        </p:grpSpPr>
        <p:sp>
          <p:nvSpPr>
            <p:cNvPr id="22" name="Полилиния 21"/>
            <p:cNvSpPr/>
            <p:nvPr/>
          </p:nvSpPr>
          <p:spPr>
            <a:xfrm>
              <a:off x="609647" y="2130011"/>
              <a:ext cx="3772592" cy="1424836"/>
            </a:xfrm>
            <a:custGeom>
              <a:avLst/>
              <a:gdLst>
                <a:gd name="connsiteX0" fmla="*/ 0 w 3551554"/>
                <a:gd name="connsiteY0" fmla="*/ 126465 h 1264645"/>
                <a:gd name="connsiteX1" fmla="*/ 126465 w 3551554"/>
                <a:gd name="connsiteY1" fmla="*/ 0 h 1264645"/>
                <a:gd name="connsiteX2" fmla="*/ 3425090 w 3551554"/>
                <a:gd name="connsiteY2" fmla="*/ 0 h 1264645"/>
                <a:gd name="connsiteX3" fmla="*/ 3551555 w 3551554"/>
                <a:gd name="connsiteY3" fmla="*/ 126465 h 1264645"/>
                <a:gd name="connsiteX4" fmla="*/ 3551554 w 3551554"/>
                <a:gd name="connsiteY4" fmla="*/ 1138181 h 1264645"/>
                <a:gd name="connsiteX5" fmla="*/ 3425089 w 3551554"/>
                <a:gd name="connsiteY5" fmla="*/ 1264646 h 1264645"/>
                <a:gd name="connsiteX6" fmla="*/ 126465 w 3551554"/>
                <a:gd name="connsiteY6" fmla="*/ 1264645 h 1264645"/>
                <a:gd name="connsiteX7" fmla="*/ 0 w 3551554"/>
                <a:gd name="connsiteY7" fmla="*/ 1138180 h 1264645"/>
                <a:gd name="connsiteX8" fmla="*/ 0 w 3551554"/>
                <a:gd name="connsiteY8" fmla="*/ 126465 h 1264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51554" h="1264645">
                  <a:moveTo>
                    <a:pt x="0" y="126465"/>
                  </a:moveTo>
                  <a:cubicBezTo>
                    <a:pt x="0" y="56620"/>
                    <a:pt x="56620" y="0"/>
                    <a:pt x="126465" y="0"/>
                  </a:cubicBezTo>
                  <a:lnTo>
                    <a:pt x="3425090" y="0"/>
                  </a:lnTo>
                  <a:cubicBezTo>
                    <a:pt x="3494935" y="0"/>
                    <a:pt x="3551555" y="56620"/>
                    <a:pt x="3551555" y="126465"/>
                  </a:cubicBezTo>
                  <a:cubicBezTo>
                    <a:pt x="3551555" y="463704"/>
                    <a:pt x="3551554" y="800942"/>
                    <a:pt x="3551554" y="1138181"/>
                  </a:cubicBezTo>
                  <a:cubicBezTo>
                    <a:pt x="3551554" y="1208026"/>
                    <a:pt x="3494934" y="1264646"/>
                    <a:pt x="3425089" y="1264646"/>
                  </a:cubicBezTo>
                  <a:lnTo>
                    <a:pt x="126465" y="1264645"/>
                  </a:lnTo>
                  <a:cubicBezTo>
                    <a:pt x="56620" y="1264645"/>
                    <a:pt x="0" y="1208025"/>
                    <a:pt x="0" y="1138180"/>
                  </a:cubicBezTo>
                  <a:lnTo>
                    <a:pt x="0" y="126465"/>
                  </a:lnTo>
                  <a:close/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620" tIns="105620" rIns="105620" bIns="10562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dirty="0">
                <a:solidFill>
                  <a:srgbClr val="FFFF00"/>
                </a:solidFill>
                <a:latin typeface="Arial Black" pitchFamily="34" charset="0"/>
              </a:endParaRPr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1910906" y="5487671"/>
              <a:ext cx="3065901" cy="1585903"/>
            </a:xfrm>
            <a:custGeom>
              <a:avLst/>
              <a:gdLst>
                <a:gd name="connsiteX0" fmla="*/ 0 w 1654045"/>
                <a:gd name="connsiteY0" fmla="*/ 162934 h 1629341"/>
                <a:gd name="connsiteX1" fmla="*/ 162934 w 1654045"/>
                <a:gd name="connsiteY1" fmla="*/ 0 h 1629341"/>
                <a:gd name="connsiteX2" fmla="*/ 1491111 w 1654045"/>
                <a:gd name="connsiteY2" fmla="*/ 0 h 1629341"/>
                <a:gd name="connsiteX3" fmla="*/ 1654045 w 1654045"/>
                <a:gd name="connsiteY3" fmla="*/ 162934 h 1629341"/>
                <a:gd name="connsiteX4" fmla="*/ 1654045 w 1654045"/>
                <a:gd name="connsiteY4" fmla="*/ 1466407 h 1629341"/>
                <a:gd name="connsiteX5" fmla="*/ 1491111 w 1654045"/>
                <a:gd name="connsiteY5" fmla="*/ 1629341 h 1629341"/>
                <a:gd name="connsiteX6" fmla="*/ 162934 w 1654045"/>
                <a:gd name="connsiteY6" fmla="*/ 1629341 h 1629341"/>
                <a:gd name="connsiteX7" fmla="*/ 0 w 1654045"/>
                <a:gd name="connsiteY7" fmla="*/ 1466407 h 1629341"/>
                <a:gd name="connsiteX8" fmla="*/ 0 w 1654045"/>
                <a:gd name="connsiteY8" fmla="*/ 162934 h 1629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4045" h="1629341">
                  <a:moveTo>
                    <a:pt x="0" y="162934"/>
                  </a:moveTo>
                  <a:cubicBezTo>
                    <a:pt x="0" y="72948"/>
                    <a:pt x="72948" y="0"/>
                    <a:pt x="162934" y="0"/>
                  </a:cubicBezTo>
                  <a:lnTo>
                    <a:pt x="1491111" y="0"/>
                  </a:lnTo>
                  <a:cubicBezTo>
                    <a:pt x="1581097" y="0"/>
                    <a:pt x="1654045" y="72948"/>
                    <a:pt x="1654045" y="162934"/>
                  </a:cubicBezTo>
                  <a:lnTo>
                    <a:pt x="1654045" y="1466407"/>
                  </a:lnTo>
                  <a:cubicBezTo>
                    <a:pt x="1654045" y="1556393"/>
                    <a:pt x="1581097" y="1629341"/>
                    <a:pt x="1491111" y="1629341"/>
                  </a:cubicBezTo>
                  <a:lnTo>
                    <a:pt x="162934" y="1629341"/>
                  </a:lnTo>
                  <a:cubicBezTo>
                    <a:pt x="72948" y="1629341"/>
                    <a:pt x="0" y="1556393"/>
                    <a:pt x="0" y="1466407"/>
                  </a:cubicBezTo>
                  <a:lnTo>
                    <a:pt x="0" y="162934"/>
                  </a:lnTo>
                  <a:close/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93442" tIns="93442" rIns="93442" bIns="93442" anchor="ctr"/>
            <a:lstStyle/>
            <a:p>
              <a:pPr algn="ctr"/>
              <a:endParaRPr lang="ru-RU" sz="1600" b="1">
                <a:solidFill>
                  <a:srgbClr val="FFC000"/>
                </a:solidFill>
                <a:latin typeface="Arial Black" pitchFamily="34" charset="0"/>
                <a:ea typeface="Microsoft YaHei"/>
                <a:cs typeface="Times New Roman" pitchFamily="18" charset="0"/>
              </a:endParaRPr>
            </a:p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ru-RU" sz="1600">
                <a:solidFill>
                  <a:srgbClr val="FFFF00"/>
                </a:solidFill>
                <a:latin typeface="Arial Black" pitchFamily="34" charset="0"/>
                <a:ea typeface="Microsoft YaHei"/>
                <a:cs typeface="Times New Roman" pitchFamily="18" charset="0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1999629" y="3653967"/>
              <a:ext cx="3746048" cy="1771754"/>
            </a:xfrm>
            <a:custGeom>
              <a:avLst/>
              <a:gdLst>
                <a:gd name="connsiteX0" fmla="*/ 0 w 1571168"/>
                <a:gd name="connsiteY0" fmla="*/ 150697 h 1506965"/>
                <a:gd name="connsiteX1" fmla="*/ 150697 w 1571168"/>
                <a:gd name="connsiteY1" fmla="*/ 0 h 1506965"/>
                <a:gd name="connsiteX2" fmla="*/ 1420472 w 1571168"/>
                <a:gd name="connsiteY2" fmla="*/ 0 h 1506965"/>
                <a:gd name="connsiteX3" fmla="*/ 1571169 w 1571168"/>
                <a:gd name="connsiteY3" fmla="*/ 150697 h 1506965"/>
                <a:gd name="connsiteX4" fmla="*/ 1571168 w 1571168"/>
                <a:gd name="connsiteY4" fmla="*/ 1356269 h 1506965"/>
                <a:gd name="connsiteX5" fmla="*/ 1420471 w 1571168"/>
                <a:gd name="connsiteY5" fmla="*/ 1506966 h 1506965"/>
                <a:gd name="connsiteX6" fmla="*/ 150697 w 1571168"/>
                <a:gd name="connsiteY6" fmla="*/ 1506965 h 1506965"/>
                <a:gd name="connsiteX7" fmla="*/ 0 w 1571168"/>
                <a:gd name="connsiteY7" fmla="*/ 1356268 h 1506965"/>
                <a:gd name="connsiteX8" fmla="*/ 0 w 1571168"/>
                <a:gd name="connsiteY8" fmla="*/ 150697 h 150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1168" h="1506965">
                  <a:moveTo>
                    <a:pt x="0" y="150697"/>
                  </a:moveTo>
                  <a:cubicBezTo>
                    <a:pt x="0" y="67469"/>
                    <a:pt x="67469" y="0"/>
                    <a:pt x="150697" y="0"/>
                  </a:cubicBezTo>
                  <a:lnTo>
                    <a:pt x="1420472" y="0"/>
                  </a:lnTo>
                  <a:cubicBezTo>
                    <a:pt x="1503700" y="0"/>
                    <a:pt x="1571169" y="67469"/>
                    <a:pt x="1571169" y="150697"/>
                  </a:cubicBezTo>
                  <a:cubicBezTo>
                    <a:pt x="1571169" y="552554"/>
                    <a:pt x="1571168" y="954412"/>
                    <a:pt x="1571168" y="1356269"/>
                  </a:cubicBezTo>
                  <a:cubicBezTo>
                    <a:pt x="1571168" y="1439497"/>
                    <a:pt x="1503699" y="1506966"/>
                    <a:pt x="1420471" y="1506966"/>
                  </a:cubicBezTo>
                  <a:lnTo>
                    <a:pt x="150697" y="1506965"/>
                  </a:lnTo>
                  <a:cubicBezTo>
                    <a:pt x="67469" y="1506965"/>
                    <a:pt x="0" y="1439496"/>
                    <a:pt x="0" y="1356268"/>
                  </a:cubicBezTo>
                  <a:lnTo>
                    <a:pt x="0" y="150697"/>
                  </a:lnTo>
                  <a:close/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97477" tIns="97477" rIns="97477" bIns="97477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600" b="1" dirty="0">
                <a:solidFill>
                  <a:srgbClr val="FFFF00"/>
                </a:solidFill>
                <a:latin typeface="Arial Black" pitchFamily="34" charset="0"/>
              </a:endParaRPr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-1895410" y="2898183"/>
              <a:ext cx="2357187" cy="1573515"/>
            </a:xfrm>
            <a:custGeom>
              <a:avLst/>
              <a:gdLst>
                <a:gd name="connsiteX0" fmla="*/ 0 w 3551554"/>
                <a:gd name="connsiteY0" fmla="*/ 126465 h 1264645"/>
                <a:gd name="connsiteX1" fmla="*/ 126465 w 3551554"/>
                <a:gd name="connsiteY1" fmla="*/ 0 h 1264645"/>
                <a:gd name="connsiteX2" fmla="*/ 3425090 w 3551554"/>
                <a:gd name="connsiteY2" fmla="*/ 0 h 1264645"/>
                <a:gd name="connsiteX3" fmla="*/ 3551555 w 3551554"/>
                <a:gd name="connsiteY3" fmla="*/ 126465 h 1264645"/>
                <a:gd name="connsiteX4" fmla="*/ 3551554 w 3551554"/>
                <a:gd name="connsiteY4" fmla="*/ 1138181 h 1264645"/>
                <a:gd name="connsiteX5" fmla="*/ 3425089 w 3551554"/>
                <a:gd name="connsiteY5" fmla="*/ 1264646 h 1264645"/>
                <a:gd name="connsiteX6" fmla="*/ 126465 w 3551554"/>
                <a:gd name="connsiteY6" fmla="*/ 1264645 h 1264645"/>
                <a:gd name="connsiteX7" fmla="*/ 0 w 3551554"/>
                <a:gd name="connsiteY7" fmla="*/ 1138180 h 1264645"/>
                <a:gd name="connsiteX8" fmla="*/ 0 w 3551554"/>
                <a:gd name="connsiteY8" fmla="*/ 126465 h 1264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51554" h="1264645">
                  <a:moveTo>
                    <a:pt x="0" y="126465"/>
                  </a:moveTo>
                  <a:cubicBezTo>
                    <a:pt x="0" y="56620"/>
                    <a:pt x="56620" y="0"/>
                    <a:pt x="126465" y="0"/>
                  </a:cubicBezTo>
                  <a:lnTo>
                    <a:pt x="3425090" y="0"/>
                  </a:lnTo>
                  <a:cubicBezTo>
                    <a:pt x="3494935" y="0"/>
                    <a:pt x="3551555" y="56620"/>
                    <a:pt x="3551555" y="126465"/>
                  </a:cubicBezTo>
                  <a:cubicBezTo>
                    <a:pt x="3551555" y="463704"/>
                    <a:pt x="3551554" y="800942"/>
                    <a:pt x="3551554" y="1138181"/>
                  </a:cubicBezTo>
                  <a:cubicBezTo>
                    <a:pt x="3551554" y="1208026"/>
                    <a:pt x="3494934" y="1264646"/>
                    <a:pt x="3425089" y="1264646"/>
                  </a:cubicBezTo>
                  <a:lnTo>
                    <a:pt x="126465" y="1264645"/>
                  </a:lnTo>
                  <a:cubicBezTo>
                    <a:pt x="56620" y="1264645"/>
                    <a:pt x="0" y="1208025"/>
                    <a:pt x="0" y="1138180"/>
                  </a:cubicBezTo>
                  <a:lnTo>
                    <a:pt x="0" y="126465"/>
                  </a:lnTo>
                  <a:close/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620" tIns="105620" rIns="105620" bIns="105620" spcCol="1270" anchor="ctr"/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dirty="0">
                <a:solidFill>
                  <a:srgbClr val="FFFF00"/>
                </a:solidFill>
                <a:latin typeface="Arial Black" pitchFamily="34" charset="0"/>
              </a:endParaRPr>
            </a:p>
          </p:txBody>
        </p:sp>
      </p:grpSp>
      <p:sp>
        <p:nvSpPr>
          <p:cNvPr id="16387" name="Прямоугольник 11"/>
          <p:cNvSpPr>
            <a:spLocks noChangeArrowheads="1"/>
          </p:cNvSpPr>
          <p:nvPr/>
        </p:nvSpPr>
        <p:spPr bwMode="auto">
          <a:xfrm>
            <a:off x="5691188" y="1025525"/>
            <a:ext cx="37528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16388" name="Прямоугольник 12"/>
          <p:cNvSpPr>
            <a:spLocks noChangeArrowheads="1"/>
          </p:cNvSpPr>
          <p:nvPr/>
        </p:nvSpPr>
        <p:spPr bwMode="auto">
          <a:xfrm>
            <a:off x="3749675" y="2778125"/>
            <a:ext cx="4303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35900" y="3027363"/>
            <a:ext cx="32623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7070">
              <a:defRPr/>
            </a:pPr>
            <a:endParaRPr lang="ru-RU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defTabSz="457070">
              <a:defRPr/>
            </a:pP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6390" name="Прямоугольник 15"/>
          <p:cNvSpPr>
            <a:spLocks noChangeArrowheads="1"/>
          </p:cNvSpPr>
          <p:nvPr/>
        </p:nvSpPr>
        <p:spPr bwMode="auto">
          <a:xfrm>
            <a:off x="3548063" y="3232150"/>
            <a:ext cx="609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32413" y="4572000"/>
            <a:ext cx="43561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070"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</a:rPr>
              <a:t>До 80% случаев 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>смертности </a:t>
            </a:r>
          </a:p>
          <a:p>
            <a:pPr defTabSz="457070"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подростков от внешних причин – это   </a:t>
            </a:r>
          </a:p>
          <a:p>
            <a:pPr defTabSz="457070"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результат рискованного поведения. а значит они предотвратимы</a:t>
            </a:r>
          </a:p>
        </p:txBody>
      </p:sp>
      <p:sp>
        <p:nvSpPr>
          <p:cNvPr id="16392" name="TextBox 26"/>
          <p:cNvSpPr txBox="1">
            <a:spLocks noChangeArrowheads="1"/>
          </p:cNvSpPr>
          <p:nvPr/>
        </p:nvSpPr>
        <p:spPr bwMode="auto">
          <a:xfrm>
            <a:off x="6243638" y="4508500"/>
            <a:ext cx="4114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7030A0"/>
              </a:solidFill>
              <a:latin typeface="Arial Black" pitchFamily="34" charset="0"/>
            </a:endParaRPr>
          </a:p>
          <a:p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608138" y="188913"/>
            <a:ext cx="87820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83763"/>
                </a:solidFill>
                <a:latin typeface="Tahoma" pitchFamily="34" charset="0"/>
                <a:cs typeface="Tahoma" pitchFamily="34" charset="0"/>
              </a:rPr>
              <a:t>Семья и рискованное поведение подростков</a:t>
            </a:r>
            <a:endParaRPr lang="ru-RU" sz="2400" b="1">
              <a:solidFill>
                <a:srgbClr val="083763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394" name="Прямоугольник 18"/>
          <p:cNvSpPr>
            <a:spLocks noChangeArrowheads="1"/>
          </p:cNvSpPr>
          <p:nvPr/>
        </p:nvSpPr>
        <p:spPr bwMode="auto">
          <a:xfrm>
            <a:off x="5711825" y="2562225"/>
            <a:ext cx="47323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38575" y="1004888"/>
            <a:ext cx="4545013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7070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Формирование в семье алкогольных установок</a:t>
            </a:r>
          </a:p>
          <a:p>
            <a:pPr algn="ctr" defTabSz="457070">
              <a:defRPr/>
            </a:pP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defTabSz="457070">
              <a:defRPr/>
            </a:pP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Алекситимия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 defTabSz="457070">
              <a:defRPr/>
            </a:pP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396" name="Прямоугольник 23"/>
          <p:cNvSpPr>
            <a:spLocks noChangeArrowheads="1"/>
          </p:cNvSpPr>
          <p:nvPr/>
        </p:nvSpPr>
        <p:spPr bwMode="auto">
          <a:xfrm>
            <a:off x="5473700" y="2962275"/>
            <a:ext cx="49069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bg1"/>
                </a:solidFill>
              </a:rPr>
              <a:t>Эмоциональное отвержение, жестокое </a:t>
            </a:r>
          </a:p>
          <a:p>
            <a:pPr algn="ctr"/>
            <a:r>
              <a:rPr lang="ru-RU" sz="1600" b="1">
                <a:solidFill>
                  <a:schemeClr val="bg1"/>
                </a:solidFill>
              </a:rPr>
              <a:t>отношение, повышенная моральная  ответственность, противоречивое воспитание</a:t>
            </a:r>
          </a:p>
        </p:txBody>
      </p:sp>
      <p:pic>
        <p:nvPicPr>
          <p:cNvPr id="30" name="Picture 4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2113" y="704850"/>
            <a:ext cx="2324100" cy="19478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31" name="Picture 4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140950" y="4592638"/>
            <a:ext cx="1765300" cy="18843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32" name="Прямоугольник 31"/>
          <p:cNvSpPr/>
          <p:nvPr/>
        </p:nvSpPr>
        <p:spPr>
          <a:xfrm>
            <a:off x="706438" y="1849438"/>
            <a:ext cx="23717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7070">
              <a:defRPr/>
            </a:pPr>
            <a:r>
              <a:rPr lang="ru-RU" sz="2400" b="1" dirty="0" err="1">
                <a:solidFill>
                  <a:schemeClr val="tx2">
                    <a:lumMod val="10000"/>
                  </a:schemeClr>
                </a:solidFill>
              </a:rPr>
              <a:t>Семья-агрессивный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</a:rPr>
              <a:t> фактор</a:t>
            </a:r>
            <a:endParaRPr lang="ru-RU" sz="28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6400" name="Прямоугольник 34"/>
          <p:cNvSpPr>
            <a:spLocks noChangeArrowheads="1"/>
          </p:cNvSpPr>
          <p:nvPr/>
        </p:nvSpPr>
        <p:spPr bwMode="auto">
          <a:xfrm>
            <a:off x="211138" y="3463925"/>
            <a:ext cx="3376612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  <a:buClr>
                <a:schemeClr val="tx1"/>
              </a:buClr>
            </a:pP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проблемы общения с родителями</a:t>
            </a:r>
          </a:p>
          <a:p>
            <a:pPr eaLnBrk="0" hangingPunct="0">
              <a:lnSpc>
                <a:spcPct val="70000"/>
              </a:lnSpc>
            </a:pPr>
            <a:endParaRPr lang="ru-RU" sz="240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>
              <a:lnSpc>
                <a:spcPct val="70000"/>
              </a:lnSpc>
              <a:buClr>
                <a:schemeClr val="tx1"/>
              </a:buClr>
            </a:pP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недостаток родительской любви</a:t>
            </a:r>
            <a:endParaRPr lang="ru-RU" sz="240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>
              <a:lnSpc>
                <a:spcPct val="70000"/>
              </a:lnSpc>
              <a:buClr>
                <a:schemeClr val="tx1"/>
              </a:buClr>
              <a:buFontTx/>
              <a:buChar char="•"/>
            </a:pPr>
            <a:endParaRPr lang="ru-RU" sz="240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>
              <a:lnSpc>
                <a:spcPct val="70000"/>
              </a:lnSpc>
              <a:buClr>
                <a:schemeClr val="tx1"/>
              </a:buClr>
              <a:buFontTx/>
              <a:buChar char="•"/>
            </a:pPr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стрессы в семье</a:t>
            </a:r>
          </a:p>
          <a:p>
            <a:pPr eaLnBrk="0" hangingPunct="0">
              <a:buClr>
                <a:schemeClr val="tx1"/>
              </a:buClr>
              <a:buFontTx/>
              <a:buChar char="•"/>
            </a:pPr>
            <a:endParaRPr lang="ru-RU" sz="900">
              <a:latin typeface="Times New Roman" pitchFamily="18" charset="0"/>
            </a:endParaRPr>
          </a:p>
        </p:txBody>
      </p:sp>
      <p:pic>
        <p:nvPicPr>
          <p:cNvPr id="16401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7713" y="3427413"/>
            <a:ext cx="1905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1"/>
          <p:cNvSpPr>
            <a:spLocks noGrp="1"/>
          </p:cNvSpPr>
          <p:nvPr>
            <p:ph idx="1"/>
          </p:nvPr>
        </p:nvSpPr>
        <p:spPr>
          <a:xfrm>
            <a:off x="0" y="1063625"/>
            <a:ext cx="12192000" cy="4943475"/>
          </a:xfrm>
        </p:spPr>
        <p:txBody>
          <a:bodyPr/>
          <a:lstStyle/>
          <a:p>
            <a:pPr algn="ctr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/>
              <a:t>Нормативные документы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6863" y="1223963"/>
            <a:ext cx="11895137" cy="569436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070" hangingPunct="0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Федеральный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закон от 24.06.1999г. № 120-ФЗ «Об основах системы профилактики безнадзорности и правонарушений несовершеннолетних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»;</a:t>
            </a:r>
          </a:p>
          <a:p>
            <a:pPr defTabSz="457070" hangingPunct="0">
              <a:defRPr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defTabSz="457070" hangingPunct="0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Федеральный закон от 27.07.2006г. № 152-ФЗ «О персональных данных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»;</a:t>
            </a:r>
          </a:p>
          <a:p>
            <a:pPr defTabSz="457070" hangingPunct="0">
              <a:defRPr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defTabSz="457070" hangingPunct="0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Федеральный закон от 21.11.2011г. № 323 ФЗ «Об основах охраны здоровья граждан в Российской Федерации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»;</a:t>
            </a:r>
          </a:p>
          <a:p>
            <a:pPr defTabSz="457070" hangingPunct="0">
              <a:defRPr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defTabSz="457070" hangingPunct="0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риказ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Министерства здравоохранения и социального развития Российской Федерации от 17.05.2012г. № 565н «Об утверждении порядка информирования  медицинскими организациями органов внутренних дел о поступлении пациентов, в отношении которых имеются достаточные основания полагать, что вред их здоровью  причинен в результате противоправных действий»; 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defTabSz="457070" hangingPunct="0">
              <a:defRPr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defTabSz="457070" hangingPunct="0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Областной Закон  Свердловской области от 28.11.2001 № 58 –ОЗ «профилактике безнадзорности и правонарушений несовершеннолетних в Свердловской области» (ред. от 11.03.2014) </a:t>
            </a:r>
          </a:p>
          <a:p>
            <a:pPr defTabSz="457070" hangingPunct="0">
              <a:defRPr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defTabSz="457070" hangingPunct="0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Постановление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Правительства Свердловской области от 26.03.2004г. № 206-ПП «Об утверждении примерных форм документов персонифицированного учета несовершеннолетних и семей,  находящихся в социально опасном положении, и порядка их заполнения в Свердловской области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».</a:t>
            </a:r>
          </a:p>
          <a:p>
            <a:pPr defTabSz="457070">
              <a:defRPr/>
            </a:pP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defTabSz="457070"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Порядком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межведомственного взаимодействия органов и учреждений системы профилактики безнадзорности и правонарушений несовершеннолетних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иных органов и организаций в Свердловской области при выявлении, учете и организации индивидуальной профилактической работы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несовершеннолетними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и семьями, находящимися в социально  опасном положении, утвержденном  решением областной комиссии по делам несовершеннолетних и защите их прав от 25.12.2014. № 39.</a:t>
            </a:r>
          </a:p>
          <a:p>
            <a:pPr marL="177800" indent="-177800" defTabSz="457070">
              <a:buFont typeface="Wingdings" pitchFamily="2" charset="2"/>
              <a:buNone/>
              <a:defRPr/>
            </a:pPr>
            <a:endParaRPr lang="ru-RU" sz="2800" dirty="0"/>
          </a:p>
          <a:p>
            <a:pPr algn="ctr" defTabSz="457070"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13"/>
          <p:cNvSpPr/>
          <p:nvPr/>
        </p:nvSpPr>
        <p:spPr>
          <a:xfrm>
            <a:off x="-2092325" y="330200"/>
            <a:ext cx="5461000" cy="5559425"/>
          </a:xfrm>
          <a:prstGeom prst="arc">
            <a:avLst>
              <a:gd name="adj1" fmla="val 16226296"/>
              <a:gd name="adj2" fmla="val 5370932"/>
            </a:avLst>
          </a:prstGeom>
          <a:solidFill>
            <a:schemeClr val="bg1"/>
          </a:solidFill>
          <a:ln w="38100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21917" tIns="60958" rIns="121917" bIns="60958" anchor="ctr"/>
          <a:lstStyle/>
          <a:p>
            <a:pPr algn="ctr" defTabSz="457070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rc 18"/>
          <p:cNvSpPr/>
          <p:nvPr/>
        </p:nvSpPr>
        <p:spPr>
          <a:xfrm>
            <a:off x="-3017264" y="579550"/>
            <a:ext cx="6034528" cy="5087155"/>
          </a:xfrm>
          <a:prstGeom prst="arc">
            <a:avLst>
              <a:gd name="adj1" fmla="val 16200000"/>
              <a:gd name="adj2" fmla="val 5446590"/>
            </a:avLst>
          </a:prstGeom>
          <a:solidFill>
            <a:schemeClr val="bg2">
              <a:lumMod val="50000"/>
            </a:schemeClr>
          </a:solidFill>
          <a:ln>
            <a:noFill/>
          </a:ln>
          <a:effectLst>
            <a:innerShdw blurRad="304800" dist="50800" dir="18900000">
              <a:prstClr val="black">
                <a:alpha val="1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defTabSz="457070">
              <a:defRPr/>
            </a:pPr>
            <a:r>
              <a:rPr lang="ru-RU" altLang="ru-RU" b="1" dirty="0">
                <a:solidFill>
                  <a:srgbClr val="510F4C"/>
                </a:solidFill>
              </a:rPr>
              <a:t>профилактика семейного</a:t>
            </a:r>
          </a:p>
          <a:p>
            <a:pPr defTabSz="457070">
              <a:defRPr/>
            </a:pPr>
            <a:r>
              <a:rPr lang="ru-RU" altLang="ru-RU" b="1" dirty="0">
                <a:solidFill>
                  <a:srgbClr val="510F4C"/>
                </a:solidFill>
              </a:rPr>
              <a:t>неблагополучия и жестокого обращения с детьми</a:t>
            </a:r>
          </a:p>
          <a:p>
            <a:pPr defTabSz="457070">
              <a:defRPr/>
            </a:pPr>
            <a:endParaRPr lang="en-US" altLang="ru-RU" b="1" dirty="0">
              <a:solidFill>
                <a:srgbClr val="510F4C"/>
              </a:solidFill>
            </a:endParaRPr>
          </a:p>
        </p:txBody>
      </p:sp>
      <p:sp>
        <p:nvSpPr>
          <p:cNvPr id="7" name="Oval 14"/>
          <p:cNvSpPr/>
          <p:nvPr/>
        </p:nvSpPr>
        <p:spPr>
          <a:xfrm>
            <a:off x="1376481" y="5484751"/>
            <a:ext cx="415636" cy="415636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457070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Oval 14"/>
          <p:cNvSpPr/>
          <p:nvPr/>
        </p:nvSpPr>
        <p:spPr>
          <a:xfrm>
            <a:off x="2760998" y="4368874"/>
            <a:ext cx="415636" cy="415636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457070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Oval 14"/>
          <p:cNvSpPr/>
          <p:nvPr/>
        </p:nvSpPr>
        <p:spPr>
          <a:xfrm>
            <a:off x="3153621" y="3191002"/>
            <a:ext cx="415636" cy="415636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457070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Oval 14"/>
          <p:cNvSpPr/>
          <p:nvPr/>
        </p:nvSpPr>
        <p:spPr>
          <a:xfrm>
            <a:off x="2988306" y="1889143"/>
            <a:ext cx="415636" cy="415636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457070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Oval 14"/>
          <p:cNvSpPr/>
          <p:nvPr/>
        </p:nvSpPr>
        <p:spPr>
          <a:xfrm>
            <a:off x="1748442" y="463301"/>
            <a:ext cx="415636" cy="415636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defTabSz="457070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41713" y="1211263"/>
            <a:ext cx="8486775" cy="136842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1917" tIns="60958" rIns="121917" bIns="60958">
            <a:spAutoFit/>
          </a:bodyPr>
          <a:lstStyle/>
          <a:p>
            <a:pPr marL="243411" defTabSz="457070">
              <a:lnSpc>
                <a:spcPct val="90000"/>
              </a:lnSpc>
              <a:defRPr/>
            </a:pPr>
            <a:r>
              <a:rPr lang="ru-RU" b="1" dirty="0"/>
              <a:t>Детские поликлиники: 9 кабинетов медико-социальной помощи для детей и подростков 13 отделений , в том числе: 8 Клиник, дружественных к молодежи» (г.г. Ирбит, Алапаевск, Нижний Тагил, Первоуральск, Ревда,  Арамиль, Екатеринбург)</a:t>
            </a:r>
            <a:endParaRPr lang="ru-RU" dirty="0"/>
          </a:p>
          <a:p>
            <a:pPr marL="243411" defTabSz="457070">
              <a:lnSpc>
                <a:spcPct val="90000"/>
              </a:lnSpc>
              <a:defRPr/>
            </a:pPr>
            <a:r>
              <a:rPr lang="ru-RU" dirty="0"/>
              <a:t> 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519238" y="6002338"/>
            <a:ext cx="10383837" cy="676275"/>
          </a:xfrm>
          <a:prstGeom prst="rect">
            <a:avLst/>
          </a:prstGeom>
          <a:solidFill>
            <a:srgbClr val="E05AD6"/>
          </a:solidFill>
        </p:spPr>
        <p:txBody>
          <a:bodyPr lIns="121917" tIns="60958" rIns="121917" bIns="60958">
            <a:spAutoFit/>
          </a:bodyPr>
          <a:lstStyle/>
          <a:p>
            <a:pPr defTabSz="457070"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Амбулаторная психиатрическая помощь детям и подросткам организована в 42 муниципальных образованиях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330450" y="180975"/>
            <a:ext cx="9234488" cy="83026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defTabSz="457070">
              <a:defRPr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30 кабинетов медико-социальной помощи в женских консультациях отделения кризисной беременности в 8 перинатальных центрах (г. Первоуральск, г. Асбест, г. К-Уральский, г. Н.Тагил, г. Ирбит, Краснотурьинск, г. Екатеринбург ОЦП, ГПЦ)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375025" y="4506913"/>
            <a:ext cx="8396288" cy="158908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marL="243411" defTabSz="457070">
              <a:lnSpc>
                <a:spcPct val="90000"/>
              </a:lnSpc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Стационарные отделения  ГБУЗ СО «Свердловская областная клиническая психиатрическая больница», СО «Психиатрическая больница № 7», ГБУЗ СО «Психиатрическая больница № 8», ГБУЗ СО «Психиатрическая больница № 9», ГБУЗ СО «Психиатрическая больница № 10», ГБУЗ СО «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+mn-lt"/>
              </a:rPr>
              <a:t>Ирбитская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 центральная городская больница». </a:t>
            </a:r>
          </a:p>
          <a:p>
            <a:pPr marL="243411" defTabSz="457070">
              <a:lnSpc>
                <a:spcPct val="90000"/>
              </a:lnSpc>
              <a:defRPr/>
            </a:pPr>
            <a:r>
              <a:rPr lang="ru-RU" dirty="0"/>
              <a:t> 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03613" y="4108450"/>
            <a:ext cx="5640387" cy="590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43411" defTabSz="457070">
              <a:lnSpc>
                <a:spcPct val="90000"/>
              </a:lnSpc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marL="243411" defTabSz="457070">
              <a:lnSpc>
                <a:spcPct val="90000"/>
              </a:lnSpc>
              <a:defRPr/>
            </a:pPr>
            <a:r>
              <a:rPr lang="ru-RU" dirty="0"/>
              <a:t> 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914775" y="2614613"/>
            <a:ext cx="8023225" cy="17907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243411" defTabSz="457070">
              <a:lnSpc>
                <a:spcPct val="90000"/>
              </a:lnSpc>
              <a:defRPr/>
            </a:pPr>
            <a:r>
              <a:rPr lang="ru-RU" sz="1600" b="1" dirty="0"/>
              <a:t> Психиатрических больниц:  5 отделений «телефон доверия</a:t>
            </a:r>
            <a:r>
              <a:rPr lang="ru-RU" sz="1600" dirty="0"/>
              <a:t>»,</a:t>
            </a:r>
            <a:endParaRPr lang="ru-RU" sz="1600" b="1" dirty="0"/>
          </a:p>
          <a:p>
            <a:pPr defTabSz="457070">
              <a:defRPr/>
            </a:pPr>
            <a:r>
              <a:rPr lang="ru-RU" sz="1600" b="1" dirty="0"/>
              <a:t>4 кабинет социально-психологической помощи   (</a:t>
            </a:r>
            <a:r>
              <a:rPr lang="ru-RU" sz="1600" b="1" dirty="0">
                <a:solidFill>
                  <a:schemeClr val="bg1"/>
                </a:solidFill>
              </a:rPr>
              <a:t>Центр кризисных состояний детей и подростков ГБУЗ СО «Свердловская областная клиническая психиатрическая больница»;</a:t>
            </a:r>
          </a:p>
          <a:p>
            <a:pPr defTabSz="457070">
              <a:defRPr/>
            </a:pPr>
            <a:r>
              <a:rPr lang="ru-RU" sz="1600" b="1" dirty="0">
                <a:solidFill>
                  <a:schemeClr val="bg1"/>
                </a:solidFill>
              </a:rPr>
              <a:t>г.Нижний Тагил: ГБУЗ СО «Психиатрическая больница № 7», психотерапевтическая поликлиника  г.Первоуральск: ГБУЗ СО «Психиатрическая больница № 8» ,</a:t>
            </a:r>
            <a:r>
              <a:rPr lang="ru-RU" sz="1600" dirty="0">
                <a:solidFill>
                  <a:schemeClr val="tx1"/>
                </a:solidFill>
              </a:rPr>
              <a:t>  </a:t>
            </a:r>
            <a:r>
              <a:rPr lang="ru-RU" sz="1600" b="1" dirty="0">
                <a:solidFill>
                  <a:schemeClr val="bg1"/>
                </a:solidFill>
              </a:rPr>
              <a:t>г.Каменск-Уральский: ГБУЗ СО «Психиатрическая больница № 9)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3A38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3A38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3A38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3A38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E3A38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29" name="Диаграмма 4"/>
          <p:cNvGraphicFramePr>
            <a:graphicFrameLocks/>
          </p:cNvGraphicFramePr>
          <p:nvPr/>
        </p:nvGraphicFramePr>
        <p:xfrm>
          <a:off x="6481763" y="1260475"/>
          <a:ext cx="5495925" cy="3905250"/>
        </p:xfrm>
        <a:graphic>
          <a:graphicData uri="http://schemas.openxmlformats.org/presentationml/2006/ole">
            <p:oleObj spid="_x0000_s22529" r:id="rId4" imgW="5499069" imgH="3901778" progId="Excel.Chart.8">
              <p:embed/>
            </p:oleObj>
          </a:graphicData>
        </a:graphic>
      </p:graphicFrame>
      <p:graphicFrame>
        <p:nvGraphicFramePr>
          <p:cNvPr id="22530" name="Диаграмма 2"/>
          <p:cNvGraphicFramePr>
            <a:graphicFrameLocks/>
          </p:cNvGraphicFramePr>
          <p:nvPr/>
        </p:nvGraphicFramePr>
        <p:xfrm>
          <a:off x="296863" y="3295650"/>
          <a:ext cx="5575300" cy="3168650"/>
        </p:xfrm>
        <a:graphic>
          <a:graphicData uri="http://schemas.openxmlformats.org/presentationml/2006/ole">
            <p:oleObj spid="_x0000_s22530" r:id="rId5" imgW="5572227" imgH="3164098" progId="Excel.Chart.8">
              <p:embed/>
            </p:oleObj>
          </a:graphicData>
        </a:graphic>
      </p:graphicFrame>
      <p:sp>
        <p:nvSpPr>
          <p:cNvPr id="9" name="Rectangle 26"/>
          <p:cNvSpPr>
            <a:spLocks noGrp="1" noRot="1" noChangeArrowheads="1"/>
          </p:cNvSpPr>
          <p:nvPr>
            <p:ph type="title"/>
          </p:nvPr>
        </p:nvSpPr>
        <p:spPr>
          <a:xfrm>
            <a:off x="406773" y="334851"/>
            <a:ext cx="10450117" cy="652381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Служба медико-социальной и психологической помощи</a:t>
            </a:r>
            <a:endParaRPr lang="ru-RU" sz="3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 rot="10800000" flipV="1">
            <a:off x="3348038" y="1790700"/>
            <a:ext cx="2563812" cy="1712913"/>
          </a:xfrm>
          <a:prstGeom prst="wedgeRoundRectCallout">
            <a:avLst>
              <a:gd name="adj1" fmla="val -184119"/>
              <a:gd name="adj2" fmla="val -6608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70">
              <a:defRPr/>
            </a:pPr>
            <a:r>
              <a:rPr lang="ru-RU" sz="1600" b="1" dirty="0">
                <a:solidFill>
                  <a:schemeClr val="tx1"/>
                </a:solidFill>
              </a:rPr>
              <a:t>1 полугодие 2015г -</a:t>
            </a:r>
          </a:p>
          <a:p>
            <a:pPr algn="ctr" defTabSz="457070">
              <a:defRPr/>
            </a:pPr>
            <a:r>
              <a:rPr lang="ru-RU" sz="1600" b="1" dirty="0">
                <a:solidFill>
                  <a:schemeClr val="tx1"/>
                </a:solidFill>
              </a:rPr>
              <a:t>0,9 % от общего числа состоящих на учете несовершеннолетних</a:t>
            </a:r>
          </a:p>
        </p:txBody>
      </p:sp>
      <p:sp>
        <p:nvSpPr>
          <p:cNvPr id="23" name="Содержимое 22"/>
          <p:cNvSpPr>
            <a:spLocks noGrp="1"/>
          </p:cNvSpPr>
          <p:nvPr>
            <p:ph sz="quarter" idx="1"/>
          </p:nvPr>
        </p:nvSpPr>
        <p:spPr>
          <a:xfrm>
            <a:off x="5791200" y="4135438"/>
            <a:ext cx="2411413" cy="1995487"/>
          </a:xfrm>
          <a:prstGeom prst="wedgeRoundRectCallout">
            <a:avLst>
              <a:gd name="adj1" fmla="val -179941"/>
              <a:gd name="adj2" fmla="val -71492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normAutofit fontScale="77500" lnSpcReduction="20000"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2014г</a:t>
            </a:r>
          </a:p>
          <a:p>
            <a:pPr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ОМСП медицинских организаций  доля детей, поставленных на учет  в связи с жестоким обращением в семье составило 1,2% от общего числа состоящих на учете несовершеннолетних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2534" name="Прямоугольник 9"/>
          <p:cNvSpPr>
            <a:spLocks noChangeArrowheads="1"/>
          </p:cNvSpPr>
          <p:nvPr/>
        </p:nvSpPr>
        <p:spPr bwMode="auto">
          <a:xfrm>
            <a:off x="412750" y="914400"/>
            <a:ext cx="28479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Консультации:</a:t>
            </a:r>
          </a:p>
          <a:p>
            <a:r>
              <a:rPr lang="ru-RU"/>
              <a:t>Специалиста по социальной работе 911</a:t>
            </a:r>
          </a:p>
          <a:p>
            <a:r>
              <a:rPr lang="ru-RU"/>
              <a:t>Психолога 3008</a:t>
            </a:r>
          </a:p>
          <a:p>
            <a:r>
              <a:rPr lang="ru-RU"/>
              <a:t>Юриста 540</a:t>
            </a:r>
          </a:p>
          <a:p>
            <a:r>
              <a:rPr lang="ru-RU"/>
              <a:t>Число патронажей 3955, из них 41% совместно с другими субъектами профилактики</a:t>
            </a:r>
          </a:p>
        </p:txBody>
      </p:sp>
      <p:sp>
        <p:nvSpPr>
          <p:cNvPr id="22535" name="Прямоугольник 10"/>
          <p:cNvSpPr>
            <a:spLocks noChangeArrowheads="1"/>
          </p:cNvSpPr>
          <p:nvPr/>
        </p:nvSpPr>
        <p:spPr bwMode="auto">
          <a:xfrm>
            <a:off x="8455025" y="3954463"/>
            <a:ext cx="3033713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Консультации:</a:t>
            </a:r>
          </a:p>
          <a:p>
            <a:r>
              <a:rPr lang="ru-RU"/>
              <a:t>Специалиста по социальной работе 863</a:t>
            </a:r>
          </a:p>
          <a:p>
            <a:r>
              <a:rPr lang="ru-RU"/>
              <a:t>Психолога407</a:t>
            </a:r>
          </a:p>
          <a:p>
            <a:r>
              <a:rPr lang="ru-RU"/>
              <a:t>Юриста 398</a:t>
            </a:r>
          </a:p>
          <a:p>
            <a:r>
              <a:rPr lang="ru-RU"/>
              <a:t>Число патронажей 5101, из них 30% совместно с другими субъектами профилактики</a:t>
            </a:r>
          </a:p>
          <a:p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Диаграмма 1"/>
          <p:cNvGraphicFramePr>
            <a:graphicFrameLocks/>
          </p:cNvGraphicFramePr>
          <p:nvPr/>
        </p:nvGraphicFramePr>
        <p:xfrm>
          <a:off x="400050" y="992188"/>
          <a:ext cx="11306175" cy="5387975"/>
        </p:xfrm>
        <a:graphic>
          <a:graphicData uri="http://schemas.openxmlformats.org/presentationml/2006/ole">
            <p:oleObj spid="_x0000_s24577" r:id="rId4" imgW="11302964" imgH="5389331" progId="Excel.Chart.8">
              <p:embed/>
            </p:oleObj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9396" y="1326524"/>
            <a:ext cx="3515933" cy="276895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«Телефон доверия»  детская линия более </a:t>
            </a:r>
            <a:br>
              <a:rPr lang="ru-RU" sz="2000" dirty="0" smtClean="0">
                <a:solidFill>
                  <a:srgbClr val="002060"/>
                </a:solidFill>
                <a:latin typeface="+mn-lt"/>
              </a:rPr>
            </a:b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2000звонков  в 2014 .       </a:t>
            </a:r>
            <a:endParaRPr lang="ru-RU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4579" name="TextBox 15"/>
          <p:cNvSpPr txBox="1">
            <a:spLocks noChangeArrowheads="1"/>
          </p:cNvSpPr>
          <p:nvPr/>
        </p:nvSpPr>
        <p:spPr bwMode="auto">
          <a:xfrm>
            <a:off x="9731375" y="3805238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1779588" y="261938"/>
            <a:ext cx="9209087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070"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Экстренная психологическая помощь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26463" y="1609725"/>
            <a:ext cx="2536825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070">
              <a:defRPr/>
            </a:pPr>
            <a:r>
              <a:rPr lang="ru-RU" b="1" dirty="0">
                <a:solidFill>
                  <a:srgbClr val="002060"/>
                </a:solidFill>
                <a:latin typeface="+mn-lt"/>
              </a:rPr>
              <a:t>«Телефон доверия»  детская линия за 1 полугодие 2015г.  1192 звонков, в том числе впервые за экстренной помощью обратилось 450 человек</a:t>
            </a:r>
            <a:endParaRPr lang="ru-RU" b="1" dirty="0">
              <a:latin typeface="+mn-lt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425450" y="1095375"/>
            <a:ext cx="3579813" cy="3232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70"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5" name="Диаграмма 1"/>
          <p:cNvGraphicFramePr>
            <a:graphicFrameLocks/>
          </p:cNvGraphicFramePr>
          <p:nvPr/>
        </p:nvGraphicFramePr>
        <p:xfrm>
          <a:off x="161925" y="1141413"/>
          <a:ext cx="3719513" cy="4237037"/>
        </p:xfrm>
        <a:graphic>
          <a:graphicData uri="http://schemas.openxmlformats.org/presentationml/2006/ole">
            <p:oleObj spid="_x0000_s26625" r:id="rId4" imgW="3724979" imgH="4237087" progId="Excel.Chart.8">
              <p:embed/>
            </p:oleObj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9594" y="0"/>
            <a:ext cx="11055019" cy="122739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«Телефон </a:t>
            </a:r>
            <a:r>
              <a:rPr lang="ru-RU" sz="3200" dirty="0">
                <a:solidFill>
                  <a:srgbClr val="002060"/>
                </a:solidFill>
                <a:latin typeface="Arial Black" pitchFamily="34" charset="0"/>
              </a:rPr>
              <a:t>доверия</a:t>
            </a: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» КДМ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32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Рисунок 28" descr="карта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9035" y="86072"/>
            <a:ext cx="5342965" cy="677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905000">
              <a:schemeClr val="accent1">
                <a:satMod val="175000"/>
                <a:alpha val="0"/>
              </a:schemeClr>
            </a:glow>
            <a:softEdge rad="152400"/>
          </a:effectLst>
        </p:spPr>
      </p:pic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6285062" y="5584223"/>
            <a:ext cx="1534583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457070">
              <a:defRPr/>
            </a:pPr>
            <a:r>
              <a:rPr lang="ru-RU" sz="1200" dirty="0">
                <a:solidFill>
                  <a:srgbClr val="002060"/>
                </a:solidFill>
                <a:cs typeface="Arial" pitchFamily="34" charset="0"/>
              </a:rPr>
              <a:t>Первоуральск</a:t>
            </a: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6285062" y="6247250"/>
            <a:ext cx="1534583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457070">
              <a:defRPr/>
            </a:pPr>
            <a:r>
              <a:rPr lang="ru-RU" sz="1200" dirty="0">
                <a:solidFill>
                  <a:srgbClr val="002060"/>
                </a:solidFill>
                <a:cs typeface="Arial" pitchFamily="34" charset="0"/>
              </a:rPr>
              <a:t>Ревда</a:t>
            </a:r>
            <a:endParaRPr lang="ru-RU" sz="12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10320470" y="5661248"/>
            <a:ext cx="1344149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457070">
              <a:defRPr/>
            </a:pPr>
            <a:r>
              <a:rPr lang="ru-RU" sz="1200" dirty="0">
                <a:solidFill>
                  <a:srgbClr val="002060"/>
                </a:solidFill>
                <a:cs typeface="Arial" pitchFamily="34" charset="0"/>
              </a:rPr>
              <a:t>Алапаевск</a:t>
            </a:r>
            <a:endParaRPr lang="ru-RU" sz="1200" dirty="0">
              <a:solidFill>
                <a:srgbClr val="002060"/>
              </a:solidFill>
              <a:cs typeface="Arial" pitchFamily="34" charset="0"/>
            </a:endParaRPr>
          </a:p>
        </p:txBody>
      </p:sp>
      <p:pic>
        <p:nvPicPr>
          <p:cNvPr id="8194" name="Picture 2" descr="http://im2-tub-ru.yandex.net/i?id=166912975-52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126125" y="5013758"/>
            <a:ext cx="977629" cy="663473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/>
          </a:extLst>
        </p:spPr>
      </p:pic>
      <p:pic>
        <p:nvPicPr>
          <p:cNvPr id="14" name="Picture 2" descr="http://im2-tub-ru.yandex.net/i?id=166912975-52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819644" y="5982780"/>
            <a:ext cx="1038637" cy="744843"/>
          </a:xfrm>
          <a:prstGeom prst="rect">
            <a:avLst/>
          </a:prstGeom>
          <a:noFill/>
          <a:effectLst>
            <a:softEdge rad="76200"/>
          </a:effectLst>
          <a:extLst>
            <a:ext uri="{909E8E84-426E-40DD-AFC4-6F175D3DCCD1}"/>
          </a:extLst>
        </p:spPr>
      </p:pic>
      <p:pic>
        <p:nvPicPr>
          <p:cNvPr id="15" name="Picture 2" descr="http://im2-tub-ru.yandex.net/i?id=166912975-52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819645" y="5205568"/>
            <a:ext cx="1011009" cy="78332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/>
          </a:extLst>
        </p:spPr>
      </p:pic>
      <p:pic>
        <p:nvPicPr>
          <p:cNvPr id="12" name="Picture 2" descr="http://im2-tub-ru.yandex.net/i?id=166912975-52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976320" y="5733256"/>
            <a:ext cx="1061040" cy="720080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/>
          </a:extLst>
        </p:spPr>
      </p:pic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9456374" y="6381328"/>
            <a:ext cx="1534583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457070">
              <a:defRPr/>
            </a:pPr>
            <a:r>
              <a:rPr lang="ru-RU" sz="1200" dirty="0">
                <a:solidFill>
                  <a:srgbClr val="002060"/>
                </a:solidFill>
                <a:cs typeface="Arial" pitchFamily="34" charset="0"/>
              </a:rPr>
              <a:t>Екатеринбург</a:t>
            </a:r>
            <a:endParaRPr lang="ru-RU" sz="1200" dirty="0">
              <a:solidFill>
                <a:srgbClr val="002060"/>
              </a:solidFill>
              <a:cs typeface="Arial" pitchFamily="34" charset="0"/>
            </a:endParaRPr>
          </a:p>
        </p:txBody>
      </p:sp>
      <p:pic>
        <p:nvPicPr>
          <p:cNvPr id="16" name="Picture 2" descr="http://im2-tub-ru.yandex.net/i?id=166912975-52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9018967" y="3985199"/>
            <a:ext cx="1011009" cy="78332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/>
          </a:extLst>
        </p:spPr>
      </p:pic>
      <p:pic>
        <p:nvPicPr>
          <p:cNvPr id="17" name="Picture 2" descr="http://im2-tub-ru.yandex.net/i?id=166912975-52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9054046" y="4735896"/>
            <a:ext cx="1011009" cy="78332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/>
          </a:extLst>
        </p:spPr>
      </p:pic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7219340" y="4663196"/>
            <a:ext cx="1906731" cy="26739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457070">
              <a:defRPr/>
            </a:pPr>
            <a:r>
              <a:rPr lang="ru-RU" sz="1200" dirty="0">
                <a:solidFill>
                  <a:srgbClr val="002060"/>
                </a:solidFill>
                <a:cs typeface="Arial" pitchFamily="34" charset="0"/>
              </a:rPr>
              <a:t>Нижний Тагил</a:t>
            </a:r>
            <a:endParaRPr lang="ru-RU" sz="1200" dirty="0">
              <a:solidFill>
                <a:srgbClr val="002060"/>
              </a:solidFill>
              <a:cs typeface="Arial" pitchFamily="34" charset="0"/>
            </a:endParaRPr>
          </a:p>
        </p:txBody>
      </p:sp>
      <p:pic>
        <p:nvPicPr>
          <p:cNvPr id="22" name="Picture 2" descr="http://im2-tub-ru.yandex.net/i?id=166912975-52-72&amp;n=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372637" y="3617646"/>
            <a:ext cx="1011009" cy="78332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/>
          </a:extLst>
        </p:spPr>
      </p:pic>
      <p:sp>
        <p:nvSpPr>
          <p:cNvPr id="23" name="Rectangle 18"/>
          <p:cNvSpPr>
            <a:spLocks noChangeArrowheads="1"/>
          </p:cNvSpPr>
          <p:nvPr/>
        </p:nvSpPr>
        <p:spPr bwMode="auto">
          <a:xfrm>
            <a:off x="10470776" y="4374776"/>
            <a:ext cx="1346243" cy="37651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 defTabSz="457070">
              <a:defRPr/>
            </a:pPr>
            <a:r>
              <a:rPr lang="ru-RU" sz="1200" dirty="0">
                <a:solidFill>
                  <a:srgbClr val="002060"/>
                </a:solidFill>
                <a:cs typeface="Arial" pitchFamily="34" charset="0"/>
              </a:rPr>
              <a:t>Ирбит</a:t>
            </a:r>
            <a:endParaRPr lang="ru-RU" sz="12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532188" y="4589463"/>
            <a:ext cx="2814637" cy="15430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457070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В 7 КДМ работает Телефон доверия более 15000 обращений в год </a:t>
            </a:r>
            <a:endParaRPr lang="ru-RU" sz="1600" b="1" dirty="0"/>
          </a:p>
        </p:txBody>
      </p:sp>
      <p:pic>
        <p:nvPicPr>
          <p:cNvPr id="2665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35438" y="955675"/>
            <a:ext cx="3179762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09600" y="976313"/>
            <a:ext cx="10972800" cy="5030787"/>
          </a:xfrm>
        </p:spPr>
        <p:txBody>
          <a:bodyPr>
            <a:normAutofit fontScale="25000" lnSpcReduction="20000"/>
          </a:bodyPr>
          <a:lstStyle/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6400" b="1" dirty="0"/>
              <a:t>Клиники, дружественные к молодежи (КДМ) в Свердловской области.</a:t>
            </a:r>
            <a:endParaRPr lang="ru-RU" sz="6400" dirty="0"/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6400" dirty="0"/>
              <a:t> </a:t>
            </a:r>
            <a:endParaRPr lang="ru-RU" sz="5600" dirty="0"/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          1.  КДМ «Лидер 21 века»,	ГБУЗ СО «Детская городская больница» </a:t>
            </a:r>
            <a:r>
              <a:rPr lang="ru-RU" sz="5600" dirty="0" err="1"/>
              <a:t>г.Первоуральск</a:t>
            </a:r>
            <a:r>
              <a:rPr lang="ru-RU" sz="5600" dirty="0"/>
              <a:t>», г. Первоуральск, ул. Гагарина, д. 38-А,главный врач </a:t>
            </a:r>
            <a:r>
              <a:rPr lang="ru-RU" sz="5600" dirty="0" err="1"/>
              <a:t>Шайдурова</a:t>
            </a:r>
            <a:r>
              <a:rPr lang="ru-RU" sz="5600" dirty="0"/>
              <a:t> Ольга Васильевна, заведующая  КДМ </a:t>
            </a:r>
            <a:r>
              <a:rPr lang="ru-RU" sz="5600" dirty="0" err="1"/>
              <a:t>Тряпицина</a:t>
            </a:r>
            <a:r>
              <a:rPr lang="ru-RU" sz="5600" dirty="0"/>
              <a:t> Диана Васильевна, тел. (3439) 66-80-54.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         2. КДМ «Подросток», ГБУЗ СО «</a:t>
            </a:r>
            <a:r>
              <a:rPr lang="ru-RU" sz="5600" dirty="0" err="1"/>
              <a:t>Ревдиннская</a:t>
            </a:r>
            <a:r>
              <a:rPr lang="ru-RU" sz="5600" dirty="0"/>
              <a:t> городская больница», </a:t>
            </a:r>
            <a:r>
              <a:rPr lang="ru-RU" sz="5600" dirty="0" err="1"/>
              <a:t>г.Ревда</a:t>
            </a:r>
            <a:r>
              <a:rPr lang="ru-RU" sz="5600" dirty="0"/>
              <a:t>, Энгельса, д. 35,  главный врач Овсянников Евгений Викторович, заведующая КДМ </a:t>
            </a:r>
            <a:r>
              <a:rPr lang="ru-RU" sz="5600" dirty="0" err="1"/>
              <a:t>Главацких</a:t>
            </a:r>
            <a:r>
              <a:rPr lang="ru-RU" sz="5600" dirty="0"/>
              <a:t> Елена Сергеевна, тел. (34397) 35306, 35164.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         3. КДМ «Территория свободы», МАУ «Детская городская поликлиника № 13», г. Екатеринбург, ул. Куйбышева, д. 106, главный врач Аверьянова Светлана Семеновна, заведующая КДМ </a:t>
            </a:r>
            <a:r>
              <a:rPr lang="ru-RU" sz="5600" dirty="0" err="1"/>
              <a:t>Марфицына</a:t>
            </a:r>
            <a:r>
              <a:rPr lang="ru-RU" sz="5600" dirty="0"/>
              <a:t> Ольга Васильевна, тел. (343) 262-70-24.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         4.  КДМ «Пульс»,  ГБУЗ СО «Ирбитская  Центральная городская больница  »,  г. Ирбит, ул. Советская, д. 39, главный врач Хафизов </a:t>
            </a:r>
            <a:r>
              <a:rPr lang="ru-RU" sz="5600" dirty="0" err="1"/>
              <a:t>Мударис</a:t>
            </a:r>
            <a:r>
              <a:rPr lang="ru-RU" sz="5600" dirty="0"/>
              <a:t> </a:t>
            </a:r>
            <a:r>
              <a:rPr lang="ru-RU" sz="5600" dirty="0" err="1"/>
              <a:t>Кенесович</a:t>
            </a:r>
            <a:r>
              <a:rPr lang="ru-RU" sz="5600" dirty="0"/>
              <a:t>, заведующая КДМ Лист Ольга Владимировна, тел. (343) 665-71.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        5.  КДМ «Планета молодых», ГБУЗ СО «</a:t>
            </a:r>
            <a:r>
              <a:rPr lang="ru-RU" sz="5600" dirty="0" err="1"/>
              <a:t>Алапаевская</a:t>
            </a:r>
            <a:r>
              <a:rPr lang="ru-RU" sz="5600" dirty="0"/>
              <a:t> Центральная городская больница», г.  Алапаевск, ул. Братьев Серебряковых, д. 13, главный врач Губин Павел Юрьевич, заведующая Пономарева Ирина Анатольевна, тел. (34346) 245-67.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        6. КДМ «</a:t>
            </a:r>
            <a:r>
              <a:rPr lang="ru-RU" sz="5600" dirty="0" err="1"/>
              <a:t>Тинейджер</a:t>
            </a:r>
            <a:r>
              <a:rPr lang="ru-RU" sz="5600" dirty="0"/>
              <a:t>», ГБУЗ СО «Детская городская поликлиника № 5 г. Нижний Тагил», ул. </a:t>
            </a:r>
            <a:r>
              <a:rPr lang="ru-RU" sz="5600" dirty="0" err="1"/>
              <a:t>Тагилстроевская</a:t>
            </a:r>
            <a:r>
              <a:rPr lang="ru-RU" sz="5600" dirty="0"/>
              <a:t>, д. 4, главный врач </a:t>
            </a:r>
            <a:r>
              <a:rPr lang="ru-RU" sz="5600" dirty="0" err="1"/>
              <a:t>Геймбух</a:t>
            </a:r>
            <a:r>
              <a:rPr lang="ru-RU" sz="5600" dirty="0"/>
              <a:t> Лариса  Степановна, заведующая Бойко Татьяна Александровна, тел. (343) 44-44-16. 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        7. КДМ «Перспектива» , ГБУЗ СО «Детская городская больница», г. Нижний Тагил, Ленинградский </a:t>
            </a:r>
            <a:r>
              <a:rPr lang="ru-RU" sz="5600" dirty="0" err="1"/>
              <a:t>пр</a:t>
            </a:r>
            <a:r>
              <a:rPr lang="ru-RU" sz="5600" dirty="0"/>
              <a:t>, д.5, главный врач Клейменов Дмитрий Михайлович, заведующая КДМ Кривоногова Лариса Леонидовна, тел. (3435) 36-18-10.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         8.  КДМ «Взрослеем вместе», ГБУЗ СО «</a:t>
            </a:r>
            <a:r>
              <a:rPr lang="ru-RU" sz="5600" dirty="0" err="1"/>
              <a:t>Арамильская</a:t>
            </a:r>
            <a:r>
              <a:rPr lang="ru-RU" sz="5600" dirty="0"/>
              <a:t> городская больница», г. Арамиль, ул. Садовая, 10, главный врач </a:t>
            </a:r>
            <a:r>
              <a:rPr lang="ru-RU" sz="5600" dirty="0" err="1"/>
              <a:t>Тимиров</a:t>
            </a:r>
            <a:r>
              <a:rPr lang="ru-RU" sz="5600" dirty="0"/>
              <a:t> </a:t>
            </a:r>
            <a:r>
              <a:rPr lang="ru-RU" sz="5600" dirty="0" err="1"/>
              <a:t>Радис</a:t>
            </a:r>
            <a:r>
              <a:rPr lang="ru-RU" sz="5600" dirty="0"/>
              <a:t> Федорович, заведующая Горшкова Полина Александровна, тел. (34374) 3-13-40.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sz="5600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 hangingPunct="0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/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8391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Адреса и телефоны</a:t>
            </a:r>
            <a:endParaRPr lang="ru-RU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ъект 1"/>
          <p:cNvSpPr>
            <a:spLocks noGrp="1"/>
          </p:cNvSpPr>
          <p:nvPr>
            <p:ph idx="1"/>
          </p:nvPr>
        </p:nvSpPr>
        <p:spPr>
          <a:xfrm>
            <a:off x="0" y="1063625"/>
            <a:ext cx="12192000" cy="4943475"/>
          </a:xfrm>
        </p:spPr>
        <p:txBody>
          <a:bodyPr/>
          <a:lstStyle/>
          <a:p>
            <a:pPr algn="ctr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/>
              <a:t>Адреса и телефоны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6863" y="1223963"/>
            <a:ext cx="11895137" cy="5510212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070" hangingPunct="0">
              <a:defRPr/>
            </a:pPr>
            <a:r>
              <a:rPr lang="ru-RU" sz="1600" b="1" dirty="0"/>
              <a:t>Подразделения </a:t>
            </a:r>
            <a:r>
              <a:rPr lang="ru-RU" sz="1600" b="1" dirty="0"/>
              <a:t>психиатрической службы </a:t>
            </a:r>
            <a:r>
              <a:rPr lang="ru-RU" sz="1600" b="1" dirty="0" err="1"/>
              <a:t>службы</a:t>
            </a:r>
            <a:r>
              <a:rPr lang="ru-RU" sz="1600" dirty="0"/>
              <a:t> : </a:t>
            </a:r>
            <a:endParaRPr lang="ru-RU" sz="1600" dirty="0"/>
          </a:p>
          <a:p>
            <a:pPr defTabSz="457070" hangingPunct="0">
              <a:defRPr/>
            </a:pPr>
            <a:r>
              <a:rPr lang="ru-RU" sz="1600" b="1" dirty="0"/>
              <a:t>5 отделений «телефон доверия</a:t>
            </a:r>
            <a:r>
              <a:rPr lang="ru-RU" sz="1600" dirty="0"/>
              <a:t>» осуществляют свою работу: </a:t>
            </a:r>
          </a:p>
          <a:p>
            <a:pPr defTabSz="457070" hangingPunct="0">
              <a:defRPr/>
            </a:pPr>
            <a:r>
              <a:rPr lang="ru-RU" sz="1600" dirty="0"/>
              <a:t>- в составе филиала «Сосновый бор» ГБУЗ СО «Свердловская областная клиническая психиатрическая больница» </a:t>
            </a:r>
            <a:r>
              <a:rPr lang="ru-RU" sz="1600" dirty="0" err="1"/>
              <a:t>общеобластной</a:t>
            </a:r>
            <a:r>
              <a:rPr lang="ru-RU" sz="1600" dirty="0"/>
              <a:t> </a:t>
            </a:r>
            <a:r>
              <a:rPr lang="ru-RU" sz="1600" b="1" dirty="0"/>
              <a:t>бесплатный телефон доверия</a:t>
            </a:r>
            <a:r>
              <a:rPr lang="ru-RU" sz="1600" b="1" i="1" dirty="0"/>
              <a:t> </a:t>
            </a:r>
            <a:r>
              <a:rPr lang="ru-RU" sz="1600" b="1" dirty="0"/>
              <a:t>8 800-300-11-00</a:t>
            </a:r>
            <a:r>
              <a:rPr lang="ru-RU" sz="1600" dirty="0"/>
              <a:t>, телефон экстренной  психологической </a:t>
            </a:r>
            <a:r>
              <a:rPr lang="ru-RU" sz="1600" b="1" dirty="0"/>
              <a:t>помощи (телефон доверия) для детей и подростков</a:t>
            </a:r>
            <a:r>
              <a:rPr lang="ru-RU" sz="1600" dirty="0"/>
              <a:t> </a:t>
            </a:r>
            <a:r>
              <a:rPr lang="ru-RU" sz="1600" b="1" dirty="0"/>
              <a:t>8 800-300-83-83</a:t>
            </a:r>
            <a:r>
              <a:rPr lang="ru-RU" sz="1600" dirty="0"/>
              <a:t>. </a:t>
            </a:r>
          </a:p>
          <a:p>
            <a:pPr defTabSz="457070" hangingPunct="0">
              <a:defRPr/>
            </a:pPr>
            <a:r>
              <a:rPr lang="ru-RU" sz="1600" dirty="0"/>
              <a:t> в </a:t>
            </a:r>
            <a:r>
              <a:rPr lang="ru-RU" sz="1600" dirty="0" err="1"/>
              <a:t>г.Екатеринбурге</a:t>
            </a:r>
            <a:r>
              <a:rPr lang="ru-RU" sz="1600" dirty="0"/>
              <a:t> работает городской телефон доверия на базе ГБУЗ СО «Психиатрическая больница № 6», тел.  (343) 37103-03;</a:t>
            </a:r>
          </a:p>
          <a:p>
            <a:pPr defTabSz="457070" hangingPunct="0">
              <a:defRPr/>
            </a:pPr>
            <a:r>
              <a:rPr lang="ru-RU" sz="1600" dirty="0"/>
              <a:t>в </a:t>
            </a:r>
            <a:r>
              <a:rPr lang="ru-RU" sz="1600" dirty="0" err="1"/>
              <a:t>г.Нижний</a:t>
            </a:r>
            <a:r>
              <a:rPr lang="ru-RU" sz="1600" dirty="0"/>
              <a:t> Тагил - ГБУЗ СО «Психиатрическая больница № 7», с 17.00 до 8.00 ночной телефон доверия, (3435) 40-10-18;</a:t>
            </a:r>
          </a:p>
          <a:p>
            <a:pPr defTabSz="457070" hangingPunct="0">
              <a:defRPr/>
            </a:pPr>
            <a:r>
              <a:rPr lang="ru-RU" sz="1600" dirty="0"/>
              <a:t>в  г. Первоуральске - ГБУЗ СО «Психиатрическая больница № 8», ночной телефон доверия, тел. (3439) 266-78-06 </a:t>
            </a:r>
          </a:p>
          <a:p>
            <a:pPr defTabSz="457070" hangingPunct="0">
              <a:defRPr/>
            </a:pPr>
            <a:r>
              <a:rPr lang="ru-RU" sz="1600" dirty="0"/>
              <a:t>В ежеквартальном режиме анализируется работа службы «телефон доверия». </a:t>
            </a:r>
          </a:p>
          <a:p>
            <a:pPr defTabSz="457070" hangingPunct="0">
              <a:defRPr/>
            </a:pPr>
            <a:r>
              <a:rPr lang="ru-RU" sz="1600" b="1" dirty="0"/>
              <a:t>4 кабинета социально-психологической помощи (КСПП) – развернуты на базе психиатрических больниц</a:t>
            </a:r>
            <a:r>
              <a:rPr lang="ru-RU" sz="1600" dirty="0"/>
              <a:t>:</a:t>
            </a:r>
          </a:p>
          <a:p>
            <a:pPr defTabSz="457070" hangingPunct="0">
              <a:defRPr/>
            </a:pPr>
            <a:r>
              <a:rPr lang="ru-RU" sz="1600" dirty="0" err="1"/>
              <a:t>г.Екатеринбург</a:t>
            </a:r>
            <a:r>
              <a:rPr lang="ru-RU" sz="1600" dirty="0"/>
              <a:t>: </a:t>
            </a:r>
          </a:p>
          <a:p>
            <a:pPr defTabSz="457070" hangingPunct="0">
              <a:defRPr/>
            </a:pPr>
            <a:r>
              <a:rPr lang="ru-RU" sz="1600" dirty="0"/>
              <a:t>- Екатеринбург: </a:t>
            </a:r>
            <a:r>
              <a:rPr lang="ru-RU" sz="1600" b="1" dirty="0"/>
              <a:t>отделение неврозов и кризисных состояний детей и подростков, </a:t>
            </a:r>
            <a:r>
              <a:rPr lang="ru-RU" sz="1600" b="1" dirty="0" err="1"/>
              <a:t>ул.Индустрии</a:t>
            </a:r>
            <a:r>
              <a:rPr lang="ru-RU" sz="1600" b="1" dirty="0"/>
              <a:t>, 100/а, тел.: (343) 320-36-93.</a:t>
            </a:r>
            <a:endParaRPr lang="ru-RU" sz="1600" dirty="0"/>
          </a:p>
          <a:p>
            <a:pPr defTabSz="457070" hangingPunct="0">
              <a:defRPr/>
            </a:pPr>
            <a:r>
              <a:rPr lang="ru-RU" sz="1600" dirty="0"/>
              <a:t>- Нижний Тагил: ГБУЗ СО «Психиатрическая больница № 7», психотерапевтическая поликлиника (взрослые и дети), ул. Победы, д.40. </a:t>
            </a:r>
          </a:p>
          <a:p>
            <a:pPr defTabSz="457070" hangingPunct="0">
              <a:defRPr/>
            </a:pPr>
            <a:r>
              <a:rPr lang="ru-RU" sz="1600" dirty="0"/>
              <a:t>- Первоуральск: ГБУЗ СО «Психиатрическая больница № 8» (дети и взрослые), ул. Ватутина, д.10/26.</a:t>
            </a:r>
          </a:p>
          <a:p>
            <a:pPr defTabSz="457070" hangingPunct="0">
              <a:defRPr/>
            </a:pPr>
            <a:r>
              <a:rPr lang="ru-RU" sz="1600" dirty="0"/>
              <a:t>- </a:t>
            </a:r>
            <a:r>
              <a:rPr lang="ru-RU" sz="1600" dirty="0" err="1"/>
              <a:t>г.Каменск</a:t>
            </a:r>
            <a:r>
              <a:rPr lang="ru-RU" sz="1600" dirty="0"/>
              <a:t>-Уральский: ГБУЗ СО «Психиатрическая больница № 9»,  взрослые – </a:t>
            </a:r>
            <a:r>
              <a:rPr lang="ru-RU" sz="1600" dirty="0" err="1"/>
              <a:t>ул.Абрамова</a:t>
            </a:r>
            <a:r>
              <a:rPr lang="ru-RU" sz="1600" dirty="0"/>
              <a:t>, д.2/а,; дети – </a:t>
            </a:r>
            <a:r>
              <a:rPr lang="ru-RU" sz="1600" dirty="0" err="1"/>
              <a:t>ул.Октябрьская</a:t>
            </a:r>
            <a:r>
              <a:rPr lang="ru-RU" sz="1600" dirty="0"/>
              <a:t>, д.30.</a:t>
            </a:r>
          </a:p>
          <a:p>
            <a:pPr defTabSz="457070" hangingPunct="0">
              <a:defRPr/>
            </a:pPr>
            <a:r>
              <a:rPr lang="ru-RU" sz="1600" dirty="0"/>
              <a:t> </a:t>
            </a:r>
          </a:p>
          <a:p>
            <a:pPr marL="177800" indent="-177800" defTabSz="457070">
              <a:buFont typeface="Wingdings" pitchFamily="2" charset="2"/>
              <a:buNone/>
              <a:defRPr/>
            </a:pPr>
            <a:endParaRPr lang="ru-RU" sz="1600" dirty="0"/>
          </a:p>
          <a:p>
            <a:pPr algn="ctr" defTabSz="457070">
              <a:defRPr/>
            </a:pPr>
            <a:endParaRPr lang="ru-RU" sz="1600" b="1" dirty="0">
              <a:solidFill>
                <a:schemeClr val="accent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5222</TotalTime>
  <Words>1018</Words>
  <Application>Microsoft Office PowerPoint</Application>
  <PresentationFormat>Произвольный</PresentationFormat>
  <Paragraphs>150</Paragraphs>
  <Slides>10</Slides>
  <Notes>10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8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9" baseType="lpstr">
      <vt:lpstr>Arial</vt:lpstr>
      <vt:lpstr>Times New Roman</vt:lpstr>
      <vt:lpstr>Wingdings 3</vt:lpstr>
      <vt:lpstr>Verdana</vt:lpstr>
      <vt:lpstr>Wingdings 2</vt:lpstr>
      <vt:lpstr>Calibri</vt:lpstr>
      <vt:lpstr>Tahoma</vt:lpstr>
      <vt:lpstr>Arial Black</vt:lpstr>
      <vt:lpstr>Microsoft YaHei</vt:lpstr>
      <vt:lpstr>Wingdings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Диаграмма Microsoft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Хохлова</dc:creator>
  <cp:lastModifiedBy>name</cp:lastModifiedBy>
  <cp:revision>1147</cp:revision>
  <cp:lastPrinted>2015-09-16T04:22:55Z</cp:lastPrinted>
  <dcterms:created xsi:type="dcterms:W3CDTF">2013-04-02T14:38:12Z</dcterms:created>
  <dcterms:modified xsi:type="dcterms:W3CDTF">2015-09-16T04:52:39Z</dcterms:modified>
</cp:coreProperties>
</file>