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6" r:id="rId5"/>
    <p:sldId id="265" r:id="rId6"/>
    <p:sldId id="258" r:id="rId7"/>
    <p:sldId id="257" r:id="rId8"/>
    <p:sldId id="264" r:id="rId9"/>
    <p:sldId id="260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9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92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6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2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93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33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9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38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305B-C42D-461E-BAD7-92E9CE819CBE}" type="datetimeFigureOut">
              <a:rPr lang="ru-RU" smtClean="0"/>
              <a:pPr/>
              <a:t>19.07.2019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E20F-5EFE-45EB-AC0B-4647C2CE33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СОП - Контроль за физическим воспитанием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Старший преподаватель кафедры гигиены и </a:t>
            </a:r>
            <a:r>
              <a:rPr lang="ru-RU" sz="3200" dirty="0" smtClean="0"/>
              <a:t>экологии</a:t>
            </a:r>
          </a:p>
          <a:p>
            <a:r>
              <a:rPr lang="ru-RU" sz="3200" dirty="0" smtClean="0"/>
              <a:t>Врач-методист Центра охраны здоровья детей </a:t>
            </a:r>
            <a:r>
              <a:rPr lang="ru-RU" sz="3200" smtClean="0"/>
              <a:t>и подростков</a:t>
            </a:r>
            <a:r>
              <a:rPr lang="ru-RU" sz="3200" smtClean="0"/>
              <a:t> </a:t>
            </a:r>
            <a:endParaRPr lang="ru-RU" sz="3200" dirty="0" smtClean="0"/>
          </a:p>
          <a:p>
            <a:r>
              <a:rPr lang="ru-RU" sz="3200" dirty="0" err="1" smtClean="0"/>
              <a:t>Бабикова</a:t>
            </a:r>
            <a:r>
              <a:rPr lang="ru-RU" sz="3200" dirty="0" smtClean="0"/>
              <a:t> Анастасия Сергеевна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0074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Допуск к занятиям, соревнованиям, массовым мероприятиям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 оформление записи в журнале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25359"/>
              </p:ext>
            </p:extLst>
          </p:nvPr>
        </p:nvGraphicFramePr>
        <p:xfrm>
          <a:off x="1146783" y="2801386"/>
          <a:ext cx="9709285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2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4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 здоровья и гр. Для занятий физкультурой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Допущен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гр</a:t>
                      </a:r>
                      <a:r>
                        <a:rPr lang="ru-RU" dirty="0" smtClean="0"/>
                        <a:t>, основная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Лыжня России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023"/>
            <a:ext cx="10515600" cy="821649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Виды деятельности врача, фельдшера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464" y="1118681"/>
            <a:ext cx="11644008" cy="5379395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Распределение детей на группы для занятий физкультурой и закаливания</a:t>
            </a:r>
          </a:p>
          <a:p>
            <a:r>
              <a:rPr lang="ru-RU" dirty="0" smtClean="0"/>
              <a:t>Разработка закаливающих процедур. План закаливающих процедур</a:t>
            </a:r>
          </a:p>
          <a:p>
            <a:r>
              <a:rPr lang="ru-RU" dirty="0" smtClean="0"/>
              <a:t>Присутствие в бассейне во время плавания</a:t>
            </a:r>
          </a:p>
          <a:p>
            <a:r>
              <a:rPr lang="ru-RU" dirty="0" smtClean="0"/>
              <a:t>Присутствие на массовых спортивных мероприятиях (межшкольные, </a:t>
            </a:r>
            <a:r>
              <a:rPr lang="ru-RU" dirty="0" err="1" smtClean="0"/>
              <a:t>внутришкольные</a:t>
            </a:r>
            <a:r>
              <a:rPr lang="ru-RU" dirty="0" smtClean="0"/>
              <a:t> соревнования)</a:t>
            </a:r>
          </a:p>
          <a:p>
            <a:r>
              <a:rPr lang="ru-RU" dirty="0" smtClean="0"/>
              <a:t>Контроль за двигательным режимом (физ. минутки на уроках, спортивный час, </a:t>
            </a:r>
            <a:r>
              <a:rPr lang="ru-RU" dirty="0" err="1" smtClean="0"/>
              <a:t>физк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раздники)</a:t>
            </a:r>
          </a:p>
          <a:p>
            <a:r>
              <a:rPr lang="ru-RU" dirty="0" smtClean="0"/>
              <a:t>Учет и расследование спортивных травм</a:t>
            </a:r>
          </a:p>
          <a:p>
            <a:r>
              <a:rPr lang="ru-RU" dirty="0" smtClean="0"/>
              <a:t>Медико-педагогический контроль за уроком физкультуры (выборочно)</a:t>
            </a:r>
          </a:p>
          <a:p>
            <a:r>
              <a:rPr lang="ru-RU" dirty="0" smtClean="0"/>
              <a:t>Допуск к участию в массовых физкультурных мероприятиях («Лыжня России», «Майская прогулка»)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464" y="180300"/>
            <a:ext cx="11809379" cy="996748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Распределение детей на группы для занятий физкультурой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463" y="1337094"/>
            <a:ext cx="11741285" cy="51804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Определение состояния здоровья в соответствие с приказом №</a:t>
            </a:r>
            <a:r>
              <a:rPr lang="ru-RU" dirty="0" smtClean="0">
                <a:solidFill>
                  <a:srgbClr val="C00000"/>
                </a:solidFill>
              </a:rPr>
              <a:t>541н </a:t>
            </a:r>
            <a:r>
              <a:rPr lang="ru-RU" dirty="0" smtClean="0"/>
              <a:t>от 10.08.2017</a:t>
            </a:r>
          </a:p>
          <a:p>
            <a:pPr>
              <a:buNone/>
            </a:pPr>
            <a:r>
              <a:rPr lang="ru-RU" dirty="0" smtClean="0"/>
              <a:t>-основная </a:t>
            </a:r>
          </a:p>
          <a:p>
            <a:pPr>
              <a:buNone/>
            </a:pPr>
            <a:r>
              <a:rPr lang="ru-RU" dirty="0" smtClean="0"/>
              <a:t>-подготовительная</a:t>
            </a:r>
          </a:p>
          <a:p>
            <a:pPr>
              <a:buNone/>
            </a:pPr>
            <a:r>
              <a:rPr lang="ru-RU" dirty="0" smtClean="0"/>
              <a:t>-специальная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!!!Оформление записи в </a:t>
            </a:r>
            <a:r>
              <a:rPr lang="ru-RU" u="sng" dirty="0" smtClean="0">
                <a:solidFill>
                  <a:srgbClr val="C00000"/>
                </a:solidFill>
              </a:rPr>
              <a:t>журнале</a:t>
            </a:r>
            <a:r>
              <a:rPr lang="ru-RU" dirty="0" smtClean="0">
                <a:solidFill>
                  <a:srgbClr val="C00000"/>
                </a:solidFill>
              </a:rPr>
              <a:t> с указанием противопоказанных упражнений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600" i="1" dirty="0" smtClean="0"/>
              <a:t>Распределение детей на группы для закаливания </a:t>
            </a:r>
            <a:r>
              <a:rPr lang="ru-RU" sz="3600" i="1" dirty="0" smtClean="0">
                <a:solidFill>
                  <a:srgbClr val="C00000"/>
                </a:solidFill>
              </a:rPr>
              <a:t>(!!!запись в </a:t>
            </a:r>
            <a:r>
              <a:rPr lang="ru-RU" sz="3600" i="1" u="sng" dirty="0" smtClean="0">
                <a:solidFill>
                  <a:srgbClr val="C00000"/>
                </a:solidFill>
              </a:rPr>
              <a:t>индивидуальной карте и журнале</a:t>
            </a:r>
            <a:r>
              <a:rPr lang="ru-RU" sz="3600" i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600" i="1" dirty="0" smtClean="0"/>
              <a:t>Разработка плана закаливающих процедур</a:t>
            </a:r>
          </a:p>
          <a:p>
            <a:pPr marL="0" indent="0">
              <a:buNone/>
            </a:pPr>
            <a:r>
              <a:rPr lang="ru-RU" sz="3600" i="1" dirty="0" smtClean="0"/>
              <a:t>Обучение персонала (СОП-гигиеническое воспитание)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42254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10" y="274638"/>
            <a:ext cx="11620581" cy="93978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cs typeface="Times New Roman" pitchFamily="18" charset="0"/>
              </a:rPr>
              <a:t>Пример плана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: Закаливание в режиме дня дошкольной организации 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(зимний период года)</a:t>
            </a:r>
            <a:endParaRPr lang="ru-RU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1963" y="1500174"/>
            <a:ext cx="3810027" cy="50720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детей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Обед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Дневной сон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Полдник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995" y="1571612"/>
            <a:ext cx="54292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Воздушные ванны с двигательной активностью, комфортная Т°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72254" y="3286124"/>
            <a:ext cx="447678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Проветривание, пассивные воздушные ванны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29509" y="4143380"/>
            <a:ext cx="134479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Умывание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48507" y="4714884"/>
            <a:ext cx="220227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Полоскание горла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7504" y="5286388"/>
            <a:ext cx="235801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Хождение босиком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02" y="5857892"/>
            <a:ext cx="2929905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Обтирание, обливание…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05499" y="2428868"/>
            <a:ext cx="54292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Воздушные ванны с двигательной активностью, некомфортная Т°</a:t>
            </a:r>
            <a:endParaRPr lang="ru-RU" sz="2000" b="1" dirty="0"/>
          </a:p>
        </p:txBody>
      </p: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flipH="1" flipV="1">
            <a:off x="3312543" y="1690777"/>
            <a:ext cx="2021452" cy="234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1"/>
          </p:cNvCxnSpPr>
          <p:nvPr/>
        </p:nvCxnSpPr>
        <p:spPr>
          <a:xfrm flipH="1">
            <a:off x="2216989" y="1925555"/>
            <a:ext cx="3117006" cy="111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1"/>
          </p:cNvCxnSpPr>
          <p:nvPr/>
        </p:nvCxnSpPr>
        <p:spPr>
          <a:xfrm flipH="1">
            <a:off x="2835560" y="2782811"/>
            <a:ext cx="3069939" cy="639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24355" y="2739679"/>
            <a:ext cx="3007025" cy="2832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</p:cNvCxnSpPr>
          <p:nvPr/>
        </p:nvCxnSpPr>
        <p:spPr>
          <a:xfrm flipH="1" flipV="1">
            <a:off x="2398143" y="2173857"/>
            <a:ext cx="4650364" cy="274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1"/>
          </p:cNvCxnSpPr>
          <p:nvPr/>
        </p:nvCxnSpPr>
        <p:spPr>
          <a:xfrm flipH="1" flipV="1">
            <a:off x="2475781" y="3907766"/>
            <a:ext cx="4572726" cy="1007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1"/>
          </p:cNvCxnSpPr>
          <p:nvPr/>
        </p:nvCxnSpPr>
        <p:spPr>
          <a:xfrm flipH="1">
            <a:off x="2898475" y="4914939"/>
            <a:ext cx="4150032" cy="29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1"/>
          </p:cNvCxnSpPr>
          <p:nvPr/>
        </p:nvCxnSpPr>
        <p:spPr>
          <a:xfrm flipH="1">
            <a:off x="2760453" y="1925555"/>
            <a:ext cx="2573542" cy="2810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1"/>
          </p:cNvCxnSpPr>
          <p:nvPr/>
        </p:nvCxnSpPr>
        <p:spPr>
          <a:xfrm flipH="1" flipV="1">
            <a:off x="2467155" y="2605177"/>
            <a:ext cx="4105099" cy="1034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" idx="1"/>
          </p:cNvCxnSpPr>
          <p:nvPr/>
        </p:nvCxnSpPr>
        <p:spPr>
          <a:xfrm flipH="1">
            <a:off x="3053751" y="3640067"/>
            <a:ext cx="3518503" cy="63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0"/>
            <a:ext cx="10972800" cy="107157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cs typeface="Times New Roman" pitchFamily="18" charset="0"/>
              </a:rPr>
              <a:t>Пример: Двигательная активность в режиме дня школьника</a:t>
            </a:r>
            <a:endParaRPr lang="ru-RU" sz="3200" b="1" i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714469" y="1357298"/>
            <a:ext cx="428628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Утренняя гимнастика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Уроки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Перемены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Уроки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Обед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Самоподготовка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Занятия по интересам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Полдник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Прогулка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2" y="1500174"/>
            <a:ext cx="297459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Физические упражнения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6501" y="2071678"/>
            <a:ext cx="333334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Физкультминутки / </a:t>
            </a:r>
          </a:p>
          <a:p>
            <a:r>
              <a:rPr lang="ru-RU" sz="2000" b="1" dirty="0" smtClean="0"/>
              <a:t>Двигательная модель урока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86502" y="2928935"/>
            <a:ext cx="3823291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Подвижные игры / </a:t>
            </a:r>
          </a:p>
          <a:p>
            <a:r>
              <a:rPr lang="ru-RU" sz="2000" b="1" dirty="0" smtClean="0"/>
              <a:t>Спортивная рекреация / </a:t>
            </a:r>
          </a:p>
          <a:p>
            <a:r>
              <a:rPr lang="ru-RU" sz="2000" b="1" dirty="0" smtClean="0"/>
              <a:t>Динамичная перемена на улице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86501" y="4071942"/>
            <a:ext cx="275562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Подвижные игры / </a:t>
            </a:r>
          </a:p>
          <a:p>
            <a:r>
              <a:rPr lang="ru-RU" sz="2000" b="1" dirty="0" smtClean="0"/>
              <a:t>трудовая деятельность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501" y="4929198"/>
            <a:ext cx="361188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Занятия в спортивной секции..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86501" y="5572140"/>
            <a:ext cx="514353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Периодически: спортивно-оздоровительные мероприятия</a:t>
            </a:r>
            <a:endParaRPr lang="ru-RU" sz="2000" b="1" dirty="0"/>
          </a:p>
        </p:txBody>
      </p:sp>
      <p:cxnSp>
        <p:nvCxnSpPr>
          <p:cNvPr id="12" name="Прямая со стрелкой 11"/>
          <p:cNvCxnSpPr>
            <a:stCxn id="5" idx="1"/>
          </p:cNvCxnSpPr>
          <p:nvPr/>
        </p:nvCxnSpPr>
        <p:spPr>
          <a:xfrm flipH="1" flipV="1">
            <a:off x="4857741" y="1643053"/>
            <a:ext cx="1428761" cy="57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1"/>
          </p:cNvCxnSpPr>
          <p:nvPr/>
        </p:nvCxnSpPr>
        <p:spPr>
          <a:xfrm flipH="1" flipV="1">
            <a:off x="3809985" y="2357433"/>
            <a:ext cx="2476516" cy="68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1"/>
          </p:cNvCxnSpPr>
          <p:nvPr/>
        </p:nvCxnSpPr>
        <p:spPr>
          <a:xfrm flipH="1">
            <a:off x="3809985" y="2425621"/>
            <a:ext cx="2476516" cy="646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1"/>
          </p:cNvCxnSpPr>
          <p:nvPr/>
        </p:nvCxnSpPr>
        <p:spPr>
          <a:xfrm flipH="1" flipV="1">
            <a:off x="4476740" y="2714620"/>
            <a:ext cx="1809762" cy="722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1"/>
          </p:cNvCxnSpPr>
          <p:nvPr/>
        </p:nvCxnSpPr>
        <p:spPr>
          <a:xfrm flipH="1" flipV="1">
            <a:off x="4476740" y="4071945"/>
            <a:ext cx="1809761" cy="353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1"/>
          </p:cNvCxnSpPr>
          <p:nvPr/>
        </p:nvCxnSpPr>
        <p:spPr>
          <a:xfrm flipH="1">
            <a:off x="5369668" y="4425885"/>
            <a:ext cx="916833" cy="353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1"/>
          </p:cNvCxnSpPr>
          <p:nvPr/>
        </p:nvCxnSpPr>
        <p:spPr>
          <a:xfrm flipH="1">
            <a:off x="4476740" y="4425885"/>
            <a:ext cx="1809761" cy="1503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9" idx="1"/>
          </p:cNvCxnSpPr>
          <p:nvPr/>
        </p:nvCxnSpPr>
        <p:spPr>
          <a:xfrm flipH="1" flipV="1">
            <a:off x="5184843" y="4929198"/>
            <a:ext cx="1101658" cy="200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948" y="69566"/>
            <a:ext cx="11712102" cy="13255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Контроль за двигательным режимом, план физкультурных праздников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95129"/>
            <a:ext cx="10515600" cy="4351338"/>
          </a:xfrm>
        </p:spPr>
        <p:txBody>
          <a:bodyPr/>
          <a:lstStyle/>
          <a:p>
            <a:r>
              <a:rPr lang="ru-RU" dirty="0" smtClean="0"/>
              <a:t>Русский язык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Динамическая пауза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ИЗО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План физкультурных праздников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164147"/>
              </p:ext>
            </p:extLst>
          </p:nvPr>
        </p:nvGraphicFramePr>
        <p:xfrm>
          <a:off x="1177047" y="4196243"/>
          <a:ext cx="9474741" cy="181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Контингент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проведения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34">
                <a:tc>
                  <a:txBody>
                    <a:bodyPr/>
                    <a:lstStyle/>
                    <a:p>
                      <a:r>
                        <a:rPr lang="ru-RU" dirty="0" smtClean="0"/>
                        <a:t>«Веселый мяч»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школа 1-4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«Смелые ловкие» (баскетбол, волейбол)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</a:t>
                      </a:r>
                      <a:r>
                        <a:rPr lang="ru-RU" baseline="0" dirty="0" smtClean="0"/>
                        <a:t> 5-8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Турнир по ОФП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Учащиеся с 1-11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79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683" y="172528"/>
            <a:ext cx="11568023" cy="73214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Медико-педагогический контроль за уроками физкультуры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8591908" y="1236153"/>
            <a:ext cx="3381555" cy="53458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Ключевые критерии</a:t>
            </a:r>
          </a:p>
          <a:p>
            <a:pPr>
              <a:buNone/>
            </a:pPr>
            <a:r>
              <a:rPr lang="ru-RU" dirty="0" smtClean="0"/>
              <a:t>4 части урока</a:t>
            </a:r>
          </a:p>
          <a:p>
            <a:pPr>
              <a:buNone/>
            </a:pPr>
            <a:r>
              <a:rPr lang="ru-RU" dirty="0" smtClean="0"/>
              <a:t>Общая плотность -80-90%</a:t>
            </a:r>
          </a:p>
          <a:p>
            <a:pPr>
              <a:buNone/>
            </a:pPr>
            <a:r>
              <a:rPr lang="ru-RU" dirty="0" smtClean="0"/>
              <a:t>Моторная плотность 70-85%</a:t>
            </a:r>
          </a:p>
          <a:p>
            <a:pPr>
              <a:buNone/>
            </a:pPr>
            <a:r>
              <a:rPr lang="ru-RU" dirty="0" smtClean="0"/>
              <a:t>Выраженность утомления- незначительная</a:t>
            </a:r>
          </a:p>
          <a:p>
            <a:pPr>
              <a:buNone/>
            </a:pPr>
            <a:r>
              <a:rPr lang="ru-RU" dirty="0" smtClean="0"/>
              <a:t>Распределение нагрузки </a:t>
            </a:r>
          </a:p>
          <a:p>
            <a:pPr>
              <a:buNone/>
            </a:pPr>
            <a:r>
              <a:rPr lang="ru-RU" dirty="0" smtClean="0"/>
              <a:t>Условия соответствуют СП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5660" y="1236154"/>
            <a:ext cx="8343735" cy="547842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38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400" dirty="0" smtClean="0"/>
              <a:t>                             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Протокол врачебно-педагогического наблюдения</a:t>
            </a: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Ф. И. О. 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Возраст __________ лет. 	Пол ____	класс___________________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Самочувствие, жалобы 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________________________________________________________________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Условия проведения тренировочного занятия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1.Место проведения ВПН ________________________      Дата______________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 Время начала урока__________	Время окончания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урока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3. Цель и основные задачи  урока ______________________________________________________________________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4.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Санитарно-гигиенические условия (освещенность, вентиляция, режим влажной уборки, параметры микроклимата)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_________________________________________________________________________________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5. Оценка степени утомления по внешним признакам (окраска кожных покровов, потливость, координация, внимание, характер дыхания) в различные периоды занятия: _________________________________________________________________________</a:t>
            </a: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 smtClean="0"/>
              <a:t>6. Общая и моторная плотность занятия: 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ЗАКЛЮЧЕНИЕ.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 Оценка планирования занятия (соответствие цели и задачи содержанию занятия) _________________________________________________________________________________________________________________________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 Оценка степени утомления по внешним признакам 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3. Оценка соответствия тренировочной нагрузки функциональному состоянию организма занимающегося  ___________________________________________________________________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Рекомендации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____________________________________________________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726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09" y="142852"/>
            <a:ext cx="11525331" cy="18573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Контроль за соблюдением санитарно-гигиенических требований к условиям проведения занятий, соревнований, спортивно-оздоровительных мероприятий</a:t>
            </a:r>
            <a:endParaRPr lang="ru-RU" sz="32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960" y="1915064"/>
            <a:ext cx="11620581" cy="46572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Санитарное состояние залов, площадок, раздевалок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Проведение влажной уборки и проветривание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Параметры микроклимата и освещенности / погодные условия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Спортивная одежда и обувь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Соблюдение техники безопасности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Питьевой режим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Горячее питание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Присутствие медработника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Наличие аптечки для неотложной помощи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Оказание неотложной помощи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72" y="3469762"/>
            <a:ext cx="10515600" cy="4571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Журнал учета спортивных травм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264" y="4430803"/>
          <a:ext cx="1085921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2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933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Диагноз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Обстоятельства,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Принятые</a:t>
                      </a:r>
                      <a:r>
                        <a:rPr lang="ru-RU" baseline="0" dirty="0" smtClean="0"/>
                        <a:t> меры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09.09.2017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 Иван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Ушиб правого плеча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Упал  на пол в процессе выполнения прыжковых упражнений</a:t>
                      </a:r>
                      <a:r>
                        <a:rPr lang="ru-RU" baseline="0" dirty="0" smtClean="0"/>
                        <a:t> н</a:t>
                      </a:r>
                      <a:r>
                        <a:rPr lang="ru-RU" dirty="0" smtClean="0"/>
                        <a:t>а уроке физкультуры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 хронометраж урока. Даны рекомендации учителю физкультуры</a:t>
                      </a:r>
                      <a:r>
                        <a:rPr lang="ru-RU" baseline="0" dirty="0" smtClean="0"/>
                        <a:t> по рационализации урока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3298" y="345858"/>
            <a:ext cx="11179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Профилактика спортивного травматизма, оказание неотложной помощи, учет и расследование спортивных травм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264" y="1580838"/>
            <a:ext cx="111798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Оказание первой помощи</a:t>
            </a:r>
          </a:p>
          <a:p>
            <a:r>
              <a:rPr lang="ru-RU" sz="2800" dirty="0" smtClean="0"/>
              <a:t>Расследование случая</a:t>
            </a:r>
            <a:endParaRPr lang="ru-RU" sz="2800" dirty="0"/>
          </a:p>
          <a:p>
            <a:r>
              <a:rPr lang="ru-RU" sz="2800" dirty="0" smtClean="0"/>
              <a:t>Фиксация в журнале</a:t>
            </a:r>
          </a:p>
        </p:txBody>
      </p:sp>
    </p:spTree>
    <p:extLst>
      <p:ext uri="{BB962C8B-B14F-4D97-AF65-F5344CB8AC3E}">
        <p14:creationId xmlns:p14="http://schemas.microsoft.com/office/powerpoint/2010/main" val="2311655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524</Words>
  <Application>Microsoft Office PowerPoint</Application>
  <PresentationFormat>Широкоэкранный</PresentationFormat>
  <Paragraphs>147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СОП - Контроль за физическим воспитанием</vt:lpstr>
      <vt:lpstr>Виды деятельности врача, фельдшера</vt:lpstr>
      <vt:lpstr>Распределение детей на группы для занятий физкультурой</vt:lpstr>
      <vt:lpstr>Пример плана: Закаливание в режиме дня дошкольной организации (зимний период года)</vt:lpstr>
      <vt:lpstr>Пример: Двигательная активность в режиме дня школьника</vt:lpstr>
      <vt:lpstr>Контроль за двигательным режимом, план физкультурных праздников</vt:lpstr>
      <vt:lpstr>Медико-педагогический контроль за уроками физкультуры</vt:lpstr>
      <vt:lpstr>Контроль за соблюдением санитарно-гигиенических требований к условиям проведения занятий, соревнований, спортивно-оздоровительных мероприятий</vt:lpstr>
      <vt:lpstr>Журнал учета спортивных травм</vt:lpstr>
      <vt:lpstr>Допуск к занятиям, соревнованиям, массовым мероприятиям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User_102</cp:lastModifiedBy>
  <cp:revision>31</cp:revision>
  <dcterms:created xsi:type="dcterms:W3CDTF">2018-03-28T06:09:15Z</dcterms:created>
  <dcterms:modified xsi:type="dcterms:W3CDTF">2019-07-19T05:27:30Z</dcterms:modified>
</cp:coreProperties>
</file>